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342" r:id="rId3"/>
    <p:sldId id="343" r:id="rId4"/>
    <p:sldId id="346" r:id="rId5"/>
    <p:sldId id="347" r:id="rId6"/>
    <p:sldId id="344" r:id="rId7"/>
    <p:sldId id="345" r:id="rId8"/>
    <p:sldId id="337" r:id="rId9"/>
    <p:sldId id="322" r:id="rId10"/>
  </p:sldIdLst>
  <p:sldSz cx="9144000" cy="5143500" type="screen16x9"/>
  <p:notesSz cx="6735763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3F7FB"/>
    <a:srgbClr val="A4192A"/>
    <a:srgbClr val="0033CC"/>
    <a:srgbClr val="EAEAEA"/>
    <a:srgbClr val="0000FF"/>
    <a:srgbClr val="FFFF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1" autoAdjust="0"/>
    <p:restoredTop sz="92571" autoAdjust="0"/>
  </p:normalViewPr>
  <p:slideViewPr>
    <p:cSldViewPr snapToGrid="0" snapToObjects="1">
      <p:cViewPr varScale="1">
        <p:scale>
          <a:sx n="94" d="100"/>
          <a:sy n="94" d="100"/>
        </p:scale>
        <p:origin x="-1128" y="-102"/>
      </p:cViewPr>
      <p:guideLst>
        <p:guide orient="horz" pos="29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246A-1ECE-404D-AEEA-32EC553520B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614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A2B10-AF49-4C71-B00C-AC0CCE01A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85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3313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1"/>
            <a:ext cx="2919565" cy="493313"/>
          </a:xfrm>
          <a:prstGeom prst="rect">
            <a:avLst/>
          </a:prstGeom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A715B9-BC25-442C-B1FA-8249F45CB86B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9775"/>
            <a:ext cx="65674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0951"/>
            <a:ext cx="5389240" cy="4436659"/>
          </a:xfrm>
          <a:prstGeom prst="rect">
            <a:avLst/>
          </a:prstGeom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900"/>
            <a:ext cx="2919565" cy="493313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61900"/>
            <a:ext cx="2919565" cy="493313"/>
          </a:xfrm>
          <a:prstGeom prst="rect">
            <a:avLst/>
          </a:prstGeom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CC95D6-4D45-4422-906D-B6D4F889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674E-E952-4FB6-84A5-529ABFEB3A57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E6A9-C1E4-4004-8374-1EE32AACC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B5DE-0263-4254-8043-6A7150B46EB9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0EB2-9F3E-4E98-A4F5-13690C24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7A72-82E3-45F4-A2B0-5BF2A7018BC9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93EA-DEE4-4B9C-BF5C-7C243C06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8DA5-B93D-4B4F-9478-FC5D75CBAE31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6972-57E3-4605-8A9D-50699242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76D8-B3D6-4A5C-981C-C22CBBCB9B1E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2B4E-4FCC-49DC-8D35-DF86FD93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920F-3D01-48F1-B5BC-81060ACF7C7D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B7A0-7592-4D20-BDD2-5FF1C7A94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AB6E-FAB3-4316-A879-8A32CBDB64C0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2B8F-83DE-4844-A858-B66CA586E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6FB2-64EB-462B-B769-06A2E12EF6BA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1E69-8086-4700-9A13-4E45D19E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AB91-4E15-41E9-A7B3-EDC04A5D3A4F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20A8-475A-4DE5-806F-A5C60E7CC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A6C5-A929-4D3C-B540-B2B7851EA853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D8E5-BE40-43C4-A606-7FCDBFA2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32FE-DAE1-4E63-A0C1-B1614538C615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8B47-4D7F-404E-A42F-4F8042C46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B349DB-13C2-4042-86A2-836CDA3E26C8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A48B30-28B2-4C37-95C2-F54DAD7A3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1" y="0"/>
            <a:ext cx="9174163" cy="15585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3584973"/>
            <a:ext cx="9174163" cy="15585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339" name="Рисунок 3" descr="peo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2188369"/>
            <a:ext cx="8955087" cy="16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42900" y="1056085"/>
            <a:ext cx="8458200" cy="182819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Система оказания </a:t>
            </a:r>
            <a:r>
              <a:rPr lang="ru-RU" sz="4400" b="1" dirty="0" err="1" smtClean="0">
                <a:solidFill>
                  <a:srgbClr val="0070C0"/>
                </a:solidFill>
                <a:latin typeface="+mj-lt"/>
              </a:rPr>
              <a:t>госуслуг</a:t>
            </a:r>
            <a:endParaRPr lang="ru-RU" sz="4400" b="1" dirty="0" smtClean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и межведомственного взаимодействия ПФР</a:t>
            </a:r>
            <a:endParaRPr lang="ru-RU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546100" y="2862263"/>
            <a:ext cx="224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81225" y="4226719"/>
            <a:ext cx="47815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+mj-lt"/>
              </a:rPr>
              <a:t>Республика Башкортостан</a:t>
            </a:r>
            <a:endParaRPr lang="ru-RU" sz="2000" dirty="0"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latin typeface="+mj-lt"/>
              </a:rPr>
              <a:t>2015</a:t>
            </a:r>
            <a:endParaRPr lang="ru-RU" sz="2000" dirty="0">
              <a:latin typeface="+mj-lt"/>
            </a:endParaRPr>
          </a:p>
        </p:txBody>
      </p:sp>
      <p:pic>
        <p:nvPicPr>
          <p:cNvPr id="14343" name="Изображение 6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253570" y="2412047"/>
            <a:ext cx="8612912" cy="301218"/>
            <a:chOff x="253570" y="3350807"/>
            <a:chExt cx="8612912" cy="40162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53570" y="3350808"/>
              <a:ext cx="3502846" cy="4016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Установление и выплата пенсий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911140" y="3350807"/>
              <a:ext cx="4955342" cy="4016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Более </a:t>
              </a:r>
              <a:r>
                <a:rPr lang="ru-RU" b="1" dirty="0">
                  <a:solidFill>
                    <a:schemeClr val="accent1"/>
                  </a:solidFill>
                  <a:latin typeface="+mj-lt"/>
                </a:rPr>
                <a:t>41 </a:t>
              </a:r>
              <a:r>
                <a:rPr lang="ru-RU" b="1" dirty="0" smtClean="0">
                  <a:solidFill>
                    <a:schemeClr val="accent1"/>
                  </a:solidFill>
                  <a:latin typeface="+mj-lt"/>
                </a:rPr>
                <a:t>млн.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пенсионеров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60177" y="2068442"/>
            <a:ext cx="8612912" cy="302097"/>
            <a:chOff x="260177" y="2844265"/>
            <a:chExt cx="8612912" cy="40279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60177" y="2844266"/>
              <a:ext cx="3502846" cy="4027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Персонифицированный учет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917747" y="2844265"/>
              <a:ext cx="4955342" cy="4027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500"/>
                </a:spcAft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Свыше </a:t>
              </a:r>
              <a:r>
                <a:rPr lang="ru-RU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4</a:t>
              </a:r>
              <a:r>
                <a:rPr lang="ru-RU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0 </a:t>
              </a:r>
              <a:r>
                <a:rPr lang="ru-RU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млн.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застрахованных лиц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51520" y="1545636"/>
            <a:ext cx="8612912" cy="481298"/>
            <a:chOff x="251520" y="2097014"/>
            <a:chExt cx="8612912" cy="64173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51520" y="2097015"/>
              <a:ext cx="3502846" cy="6417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Администрирование страховых </a:t>
              </a:r>
              <a:r>
                <a:rPr lang="ru-RU" alt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взносов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09090" y="2097014"/>
              <a:ext cx="4955342" cy="6417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500"/>
                </a:spcAft>
                <a:defRPr/>
              </a:pPr>
              <a:r>
                <a:rPr 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7</a:t>
              </a:r>
              <a:r>
                <a:rPr lang="ru-RU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,</a:t>
              </a:r>
              <a:r>
                <a:rPr lang="en-US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2</a:t>
              </a:r>
              <a:r>
                <a:rPr lang="ru-RU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млн.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страхователей 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55517" y="2754773"/>
            <a:ext cx="8612912" cy="368010"/>
            <a:chOff x="255517" y="3851510"/>
            <a:chExt cx="8612912" cy="49068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55517" y="3851511"/>
              <a:ext cx="3502846" cy="4906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Инвестирование пенсионных накоплений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913087" y="3851510"/>
              <a:ext cx="4955342" cy="4906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500"/>
                </a:spcAft>
                <a:defRPr/>
              </a:pPr>
              <a:r>
                <a:rPr lang="ru-RU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56,6 млн.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граждан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36" name="Picture 2" descr="C:\Users\AndyZR\Desktop\Untitled-1.jpg"/>
          <p:cNvPicPr>
            <a:picLocks noChangeAspect="1" noChangeArrowheads="1"/>
          </p:cNvPicPr>
          <p:nvPr/>
        </p:nvPicPr>
        <p:blipFill rotWithShape="1">
          <a:blip r:embed="rId2" cstate="print"/>
          <a:srcRect l="35584" t="-13846" r="-59177" b="26491"/>
          <a:stretch/>
        </p:blipFill>
        <p:spPr bwMode="auto">
          <a:xfrm>
            <a:off x="7764650" y="458626"/>
            <a:ext cx="2656410" cy="20663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2195736" y="1036792"/>
            <a:ext cx="4755698" cy="42861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grpSp>
        <p:nvGrpSpPr>
          <p:cNvPr id="9" name="Группа 185"/>
          <p:cNvGrpSpPr>
            <a:grpSpLocks/>
          </p:cNvGrpSpPr>
          <p:nvPr/>
        </p:nvGrpSpPr>
        <p:grpSpPr bwMode="auto">
          <a:xfrm>
            <a:off x="0" y="3774282"/>
            <a:ext cx="9990138" cy="1760935"/>
            <a:chOff x="0" y="5013820"/>
            <a:chExt cx="9989613" cy="2348157"/>
          </a:xfrm>
        </p:grpSpPr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11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174" y="0"/>
            <a:ext cx="9140825" cy="8239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14992" y="21431"/>
            <a:ext cx="7317449" cy="81438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200" b="1" dirty="0">
                <a:solidFill>
                  <a:srgbClr val="0070C0"/>
                </a:solidFill>
                <a:latin typeface="+mj-lt"/>
              </a:rPr>
              <a:t>Государственные услуги и функции ПФР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175" y="0"/>
            <a:ext cx="1098550" cy="823913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3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88" y="122390"/>
            <a:ext cx="675712" cy="5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52" name="Прямоугольник 51"/>
          <p:cNvSpPr/>
          <p:nvPr/>
        </p:nvSpPr>
        <p:spPr>
          <a:xfrm>
            <a:off x="2765672" y="942839"/>
            <a:ext cx="361265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+mj-lt"/>
              </a:rPr>
              <a:t>26 услуг и функций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268938" y="3164291"/>
            <a:ext cx="8595545" cy="574253"/>
            <a:chOff x="268937" y="4373175"/>
            <a:chExt cx="8595545" cy="76567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68937" y="4373175"/>
              <a:ext cx="3502846" cy="7656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  <a:spcAft>
                  <a:spcPts val="500"/>
                </a:spcAft>
                <a:buClr>
                  <a:srgbClr val="263050"/>
                </a:buClr>
                <a:defRPr/>
              </a:pPr>
              <a:r>
                <a:rPr lang="ru-RU" alt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Реализация Программы государственного </a:t>
              </a:r>
              <a:r>
                <a:rPr lang="ru-RU" alt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софинансирования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ru-RU" alt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пенсий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909140" y="4373175"/>
              <a:ext cx="4955342" cy="7656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500"/>
                </a:spcAft>
                <a:defRPr/>
              </a:pPr>
              <a:r>
                <a:rPr lang="ru-RU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15,8 млн.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участников Программы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68938" y="3780052"/>
            <a:ext cx="8595545" cy="316365"/>
            <a:chOff x="268937" y="5216309"/>
            <a:chExt cx="8595545" cy="42182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68937" y="5216309"/>
              <a:ext cx="3502846" cy="4218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  <a:spcAft>
                  <a:spcPts val="500"/>
                </a:spcAft>
                <a:buClr>
                  <a:srgbClr val="263050"/>
                </a:buClr>
                <a:defRPr/>
              </a:pP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Назначение </a:t>
              </a:r>
              <a:r>
                <a:rPr lang="ru-RU" alt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социальных 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выплат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909140" y="5216309"/>
              <a:ext cx="4955342" cy="4218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540000">
                <a:lnSpc>
                  <a:spcPct val="85000"/>
                </a:lnSpc>
                <a:spcBef>
                  <a:spcPts val="0"/>
                </a:spcBef>
                <a:spcAft>
                  <a:spcPts val="500"/>
                </a:spcAft>
                <a:buFont typeface="Wingdings" pitchFamily="2" charset="2"/>
                <a:buNone/>
                <a:defRPr/>
              </a:pPr>
              <a:r>
                <a:rPr lang="ru-RU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18,9 млн.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получателей выплат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72885" y="4137921"/>
            <a:ext cx="8595545" cy="283283"/>
            <a:chOff x="272884" y="5715586"/>
            <a:chExt cx="8595545" cy="37771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72884" y="5715590"/>
              <a:ext cx="3502846" cy="3777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  <a:spcAft>
                  <a:spcPts val="500"/>
                </a:spcAft>
                <a:buClr>
                  <a:srgbClr val="263050"/>
                </a:buClr>
                <a:defRPr/>
              </a:pPr>
              <a:r>
                <a:rPr lang="ru-RU" alt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Реализация программы МСК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913087" y="5715586"/>
              <a:ext cx="4955342" cy="3777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500"/>
                </a:spcAft>
                <a:defRPr/>
              </a:pPr>
              <a:r>
                <a:rPr lang="ru-RU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5,6 млн.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семей получили сертификаты на МСК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 flipH="1">
            <a:off x="-11057" y="819150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4421982"/>
            <a:ext cx="9144000" cy="73580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5B3D7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 rot="21329675">
            <a:off x="6529388" y="3770710"/>
            <a:ext cx="3097212" cy="1483519"/>
          </a:xfrm>
          <a:custGeom>
            <a:avLst/>
            <a:gdLst>
              <a:gd name="connsiteX0" fmla="*/ 407894 w 3470835"/>
              <a:gd name="connsiteY0" fmla="*/ 824752 h 1325282"/>
              <a:gd name="connsiteX1" fmla="*/ 775447 w 3470835"/>
              <a:gd name="connsiteY1" fmla="*/ 564776 h 1325282"/>
              <a:gd name="connsiteX2" fmla="*/ 1994647 w 3470835"/>
              <a:gd name="connsiteY2" fmla="*/ 663388 h 1325282"/>
              <a:gd name="connsiteX3" fmla="*/ 2971800 w 3470835"/>
              <a:gd name="connsiteY3" fmla="*/ 340658 h 1325282"/>
              <a:gd name="connsiteX4" fmla="*/ 3195918 w 3470835"/>
              <a:gd name="connsiteY4" fmla="*/ 53788 h 1325282"/>
              <a:gd name="connsiteX5" fmla="*/ 3303494 w 3470835"/>
              <a:gd name="connsiteY5" fmla="*/ 663388 h 1325282"/>
              <a:gd name="connsiteX6" fmla="*/ 2191871 w 3470835"/>
              <a:gd name="connsiteY6" fmla="*/ 1264023 h 1325282"/>
              <a:gd name="connsiteX7" fmla="*/ 300318 w 3470835"/>
              <a:gd name="connsiteY7" fmla="*/ 1030941 h 1325282"/>
              <a:gd name="connsiteX8" fmla="*/ 407894 w 3470835"/>
              <a:gd name="connsiteY8" fmla="*/ 824752 h 1325282"/>
              <a:gd name="connsiteX0" fmla="*/ 407894 w 3313632"/>
              <a:gd name="connsiteY0" fmla="*/ 855872 h 1325282"/>
              <a:gd name="connsiteX1" fmla="*/ 775447 w 3313632"/>
              <a:gd name="connsiteY1" fmla="*/ 595896 h 1325282"/>
              <a:gd name="connsiteX2" fmla="*/ 1994647 w 3313632"/>
              <a:gd name="connsiteY2" fmla="*/ 694508 h 1325282"/>
              <a:gd name="connsiteX3" fmla="*/ 2971800 w 3313632"/>
              <a:gd name="connsiteY3" fmla="*/ 371778 h 1325282"/>
              <a:gd name="connsiteX4" fmla="*/ 3195918 w 3313632"/>
              <a:gd name="connsiteY4" fmla="*/ 84908 h 1325282"/>
              <a:gd name="connsiteX5" fmla="*/ 3146291 w 3313632"/>
              <a:gd name="connsiteY5" fmla="*/ 881224 h 1325282"/>
              <a:gd name="connsiteX6" fmla="*/ 2191871 w 3313632"/>
              <a:gd name="connsiteY6" fmla="*/ 1295143 h 1325282"/>
              <a:gd name="connsiteX7" fmla="*/ 300318 w 3313632"/>
              <a:gd name="connsiteY7" fmla="*/ 1062061 h 1325282"/>
              <a:gd name="connsiteX8" fmla="*/ 407894 w 3313632"/>
              <a:gd name="connsiteY8" fmla="*/ 855872 h 1325282"/>
              <a:gd name="connsiteX0" fmla="*/ 414043 w 3310643"/>
              <a:gd name="connsiteY0" fmla="*/ 855872 h 1090289"/>
              <a:gd name="connsiteX1" fmla="*/ 781596 w 3310643"/>
              <a:gd name="connsiteY1" fmla="*/ 595896 h 1090289"/>
              <a:gd name="connsiteX2" fmla="*/ 2000796 w 3310643"/>
              <a:gd name="connsiteY2" fmla="*/ 694508 h 1090289"/>
              <a:gd name="connsiteX3" fmla="*/ 2977949 w 3310643"/>
              <a:gd name="connsiteY3" fmla="*/ 371778 h 1090289"/>
              <a:gd name="connsiteX4" fmla="*/ 3202067 w 3310643"/>
              <a:gd name="connsiteY4" fmla="*/ 84908 h 1090289"/>
              <a:gd name="connsiteX5" fmla="*/ 3152440 w 3310643"/>
              <a:gd name="connsiteY5" fmla="*/ 881224 h 1090289"/>
              <a:gd name="connsiteX6" fmla="*/ 2252848 w 3310643"/>
              <a:gd name="connsiteY6" fmla="*/ 1025240 h 1090289"/>
              <a:gd name="connsiteX7" fmla="*/ 306467 w 3310643"/>
              <a:gd name="connsiteY7" fmla="*/ 1062061 h 1090289"/>
              <a:gd name="connsiteX8" fmla="*/ 414043 w 3310643"/>
              <a:gd name="connsiteY8" fmla="*/ 855872 h 1090289"/>
              <a:gd name="connsiteX0" fmla="*/ 123845 w 3020445"/>
              <a:gd name="connsiteY0" fmla="*/ 855872 h 1125477"/>
              <a:gd name="connsiteX1" fmla="*/ 491398 w 3020445"/>
              <a:gd name="connsiteY1" fmla="*/ 595896 h 1125477"/>
              <a:gd name="connsiteX2" fmla="*/ 1710598 w 3020445"/>
              <a:gd name="connsiteY2" fmla="*/ 694508 h 1125477"/>
              <a:gd name="connsiteX3" fmla="*/ 2687751 w 3020445"/>
              <a:gd name="connsiteY3" fmla="*/ 371778 h 1125477"/>
              <a:gd name="connsiteX4" fmla="*/ 2911869 w 3020445"/>
              <a:gd name="connsiteY4" fmla="*/ 84908 h 1125477"/>
              <a:gd name="connsiteX5" fmla="*/ 2862242 w 3020445"/>
              <a:gd name="connsiteY5" fmla="*/ 881224 h 1125477"/>
              <a:gd name="connsiteX6" fmla="*/ 1962650 w 3020445"/>
              <a:gd name="connsiteY6" fmla="*/ 1025240 h 1125477"/>
              <a:gd name="connsiteX7" fmla="*/ 306467 w 3020445"/>
              <a:gd name="connsiteY7" fmla="*/ 1097249 h 1125477"/>
              <a:gd name="connsiteX8" fmla="*/ 123845 w 3020445"/>
              <a:gd name="connsiteY8" fmla="*/ 855872 h 1125477"/>
              <a:gd name="connsiteX0" fmla="*/ 123845 w 3020445"/>
              <a:gd name="connsiteY0" fmla="*/ 855872 h 1125477"/>
              <a:gd name="connsiteX1" fmla="*/ 522491 w 3020445"/>
              <a:gd name="connsiteY1" fmla="*/ 665201 h 1125477"/>
              <a:gd name="connsiteX2" fmla="*/ 1710598 w 3020445"/>
              <a:gd name="connsiteY2" fmla="*/ 694508 h 1125477"/>
              <a:gd name="connsiteX3" fmla="*/ 2687751 w 3020445"/>
              <a:gd name="connsiteY3" fmla="*/ 371778 h 1125477"/>
              <a:gd name="connsiteX4" fmla="*/ 2911869 w 3020445"/>
              <a:gd name="connsiteY4" fmla="*/ 84908 h 1125477"/>
              <a:gd name="connsiteX5" fmla="*/ 2862242 w 3020445"/>
              <a:gd name="connsiteY5" fmla="*/ 881224 h 1125477"/>
              <a:gd name="connsiteX6" fmla="*/ 1962650 w 3020445"/>
              <a:gd name="connsiteY6" fmla="*/ 1025240 h 1125477"/>
              <a:gd name="connsiteX7" fmla="*/ 306467 w 3020445"/>
              <a:gd name="connsiteY7" fmla="*/ 1097249 h 1125477"/>
              <a:gd name="connsiteX8" fmla="*/ 123845 w 3020445"/>
              <a:gd name="connsiteY8" fmla="*/ 855872 h 1125477"/>
              <a:gd name="connsiteX0" fmla="*/ 123845 w 3030261"/>
              <a:gd name="connsiteY0" fmla="*/ 1067667 h 1337272"/>
              <a:gd name="connsiteX1" fmla="*/ 522491 w 3030261"/>
              <a:gd name="connsiteY1" fmla="*/ 876996 h 1337272"/>
              <a:gd name="connsiteX2" fmla="*/ 1710598 w 3030261"/>
              <a:gd name="connsiteY2" fmla="*/ 906303 h 1337272"/>
              <a:gd name="connsiteX3" fmla="*/ 2687751 w 3030261"/>
              <a:gd name="connsiteY3" fmla="*/ 583573 h 1337272"/>
              <a:gd name="connsiteX4" fmla="*/ 2970763 w 3030261"/>
              <a:gd name="connsiteY4" fmla="*/ 84908 h 1337272"/>
              <a:gd name="connsiteX5" fmla="*/ 2862242 w 3030261"/>
              <a:gd name="connsiteY5" fmla="*/ 1093019 h 1337272"/>
              <a:gd name="connsiteX6" fmla="*/ 1962650 w 3030261"/>
              <a:gd name="connsiteY6" fmla="*/ 1237035 h 1337272"/>
              <a:gd name="connsiteX7" fmla="*/ 306467 w 3030261"/>
              <a:gd name="connsiteY7" fmla="*/ 1309044 h 1337272"/>
              <a:gd name="connsiteX8" fmla="*/ 123845 w 3030261"/>
              <a:gd name="connsiteY8" fmla="*/ 1067667 h 1337272"/>
              <a:gd name="connsiteX0" fmla="*/ 123845 w 3030261"/>
              <a:gd name="connsiteY0" fmla="*/ 1090771 h 1360376"/>
              <a:gd name="connsiteX1" fmla="*/ 522491 w 3030261"/>
              <a:gd name="connsiteY1" fmla="*/ 900100 h 1360376"/>
              <a:gd name="connsiteX2" fmla="*/ 1710598 w 3030261"/>
              <a:gd name="connsiteY2" fmla="*/ 929407 h 1360376"/>
              <a:gd name="connsiteX3" fmla="*/ 2682731 w 3030261"/>
              <a:gd name="connsiteY3" fmla="*/ 468052 h 1360376"/>
              <a:gd name="connsiteX4" fmla="*/ 2970763 w 3030261"/>
              <a:gd name="connsiteY4" fmla="*/ 108012 h 1360376"/>
              <a:gd name="connsiteX5" fmla="*/ 2862242 w 3030261"/>
              <a:gd name="connsiteY5" fmla="*/ 1116123 h 1360376"/>
              <a:gd name="connsiteX6" fmla="*/ 1962650 w 3030261"/>
              <a:gd name="connsiteY6" fmla="*/ 1260139 h 1360376"/>
              <a:gd name="connsiteX7" fmla="*/ 306467 w 3030261"/>
              <a:gd name="connsiteY7" fmla="*/ 1332148 h 1360376"/>
              <a:gd name="connsiteX8" fmla="*/ 123845 w 3030261"/>
              <a:gd name="connsiteY8" fmla="*/ 1090771 h 1360376"/>
              <a:gd name="connsiteX0" fmla="*/ 123845 w 3030261"/>
              <a:gd name="connsiteY0" fmla="*/ 1090771 h 1360376"/>
              <a:gd name="connsiteX1" fmla="*/ 522491 w 3030261"/>
              <a:gd name="connsiteY1" fmla="*/ 900100 h 1360376"/>
              <a:gd name="connsiteX2" fmla="*/ 1944216 w 3030261"/>
              <a:gd name="connsiteY2" fmla="*/ 900100 h 1360376"/>
              <a:gd name="connsiteX3" fmla="*/ 2682731 w 3030261"/>
              <a:gd name="connsiteY3" fmla="*/ 468052 h 1360376"/>
              <a:gd name="connsiteX4" fmla="*/ 2970763 w 3030261"/>
              <a:gd name="connsiteY4" fmla="*/ 108012 h 1360376"/>
              <a:gd name="connsiteX5" fmla="*/ 2862242 w 3030261"/>
              <a:gd name="connsiteY5" fmla="*/ 1116123 h 1360376"/>
              <a:gd name="connsiteX6" fmla="*/ 1962650 w 3030261"/>
              <a:gd name="connsiteY6" fmla="*/ 1260139 h 1360376"/>
              <a:gd name="connsiteX7" fmla="*/ 306467 w 3030261"/>
              <a:gd name="connsiteY7" fmla="*/ 1332148 h 1360376"/>
              <a:gd name="connsiteX8" fmla="*/ 123845 w 3030261"/>
              <a:gd name="connsiteY8" fmla="*/ 1090771 h 1360376"/>
              <a:gd name="connsiteX0" fmla="*/ 3120 w 3314221"/>
              <a:gd name="connsiteY0" fmla="*/ 1337190 h 1357906"/>
              <a:gd name="connsiteX1" fmla="*/ 842800 w 3314221"/>
              <a:gd name="connsiteY1" fmla="*/ 813149 h 1357906"/>
              <a:gd name="connsiteX2" fmla="*/ 2264525 w 3314221"/>
              <a:gd name="connsiteY2" fmla="*/ 813149 h 1357906"/>
              <a:gd name="connsiteX3" fmla="*/ 3003040 w 3314221"/>
              <a:gd name="connsiteY3" fmla="*/ 381101 h 1357906"/>
              <a:gd name="connsiteX4" fmla="*/ 3291072 w 3314221"/>
              <a:gd name="connsiteY4" fmla="*/ 21061 h 1357906"/>
              <a:gd name="connsiteX5" fmla="*/ 3182551 w 3314221"/>
              <a:gd name="connsiteY5" fmla="*/ 1029172 h 1357906"/>
              <a:gd name="connsiteX6" fmla="*/ 2282959 w 3314221"/>
              <a:gd name="connsiteY6" fmla="*/ 1173188 h 1357906"/>
              <a:gd name="connsiteX7" fmla="*/ 626776 w 3314221"/>
              <a:gd name="connsiteY7" fmla="*/ 1245197 h 1357906"/>
              <a:gd name="connsiteX8" fmla="*/ 3120 w 3314221"/>
              <a:gd name="connsiteY8" fmla="*/ 1337190 h 1357906"/>
              <a:gd name="connsiteX0" fmla="*/ 20746 w 3331847"/>
              <a:gd name="connsiteY0" fmla="*/ 1337190 h 1407166"/>
              <a:gd name="connsiteX1" fmla="*/ 860426 w 3331847"/>
              <a:gd name="connsiteY1" fmla="*/ 813149 h 1407166"/>
              <a:gd name="connsiteX2" fmla="*/ 2282151 w 3331847"/>
              <a:gd name="connsiteY2" fmla="*/ 813149 h 1407166"/>
              <a:gd name="connsiteX3" fmla="*/ 3020666 w 3331847"/>
              <a:gd name="connsiteY3" fmla="*/ 381101 h 1407166"/>
              <a:gd name="connsiteX4" fmla="*/ 3308698 w 3331847"/>
              <a:gd name="connsiteY4" fmla="*/ 21061 h 1407166"/>
              <a:gd name="connsiteX5" fmla="*/ 3200177 w 3331847"/>
              <a:gd name="connsiteY5" fmla="*/ 1029172 h 1407166"/>
              <a:gd name="connsiteX6" fmla="*/ 2300585 w 3331847"/>
              <a:gd name="connsiteY6" fmla="*/ 1173188 h 1407166"/>
              <a:gd name="connsiteX7" fmla="*/ 644402 w 3331847"/>
              <a:gd name="connsiteY7" fmla="*/ 1245197 h 1407166"/>
              <a:gd name="connsiteX8" fmla="*/ 20746 w 3331847"/>
              <a:gd name="connsiteY8" fmla="*/ 1337190 h 1407166"/>
              <a:gd name="connsiteX0" fmla="*/ 20744 w 3331845"/>
              <a:gd name="connsiteY0" fmla="*/ 1337190 h 1454007"/>
              <a:gd name="connsiteX1" fmla="*/ 860424 w 3331845"/>
              <a:gd name="connsiteY1" fmla="*/ 813149 h 1454007"/>
              <a:gd name="connsiteX2" fmla="*/ 2282149 w 3331845"/>
              <a:gd name="connsiteY2" fmla="*/ 813149 h 1454007"/>
              <a:gd name="connsiteX3" fmla="*/ 3020664 w 3331845"/>
              <a:gd name="connsiteY3" fmla="*/ 381101 h 1454007"/>
              <a:gd name="connsiteX4" fmla="*/ 3308696 w 3331845"/>
              <a:gd name="connsiteY4" fmla="*/ 21061 h 1454007"/>
              <a:gd name="connsiteX5" fmla="*/ 3200175 w 3331845"/>
              <a:gd name="connsiteY5" fmla="*/ 1029172 h 1454007"/>
              <a:gd name="connsiteX6" fmla="*/ 2300583 w 3331845"/>
              <a:gd name="connsiteY6" fmla="*/ 1173188 h 1454007"/>
              <a:gd name="connsiteX7" fmla="*/ 644400 w 3331845"/>
              <a:gd name="connsiteY7" fmla="*/ 1245197 h 1454007"/>
              <a:gd name="connsiteX8" fmla="*/ 20744 w 3331845"/>
              <a:gd name="connsiteY8" fmla="*/ 1337190 h 1454007"/>
              <a:gd name="connsiteX0" fmla="*/ 20744 w 3331845"/>
              <a:gd name="connsiteY0" fmla="*/ 1336374 h 1453191"/>
              <a:gd name="connsiteX1" fmla="*/ 860424 w 3331845"/>
              <a:gd name="connsiteY1" fmla="*/ 812333 h 1453191"/>
              <a:gd name="connsiteX2" fmla="*/ 2303454 w 3331845"/>
              <a:gd name="connsiteY2" fmla="*/ 704699 h 1453191"/>
              <a:gd name="connsiteX3" fmla="*/ 3020664 w 3331845"/>
              <a:gd name="connsiteY3" fmla="*/ 380285 h 1453191"/>
              <a:gd name="connsiteX4" fmla="*/ 3308696 w 3331845"/>
              <a:gd name="connsiteY4" fmla="*/ 20245 h 1453191"/>
              <a:gd name="connsiteX5" fmla="*/ 3200175 w 3331845"/>
              <a:gd name="connsiteY5" fmla="*/ 1028356 h 1453191"/>
              <a:gd name="connsiteX6" fmla="*/ 2300583 w 3331845"/>
              <a:gd name="connsiteY6" fmla="*/ 1172372 h 1453191"/>
              <a:gd name="connsiteX7" fmla="*/ 644400 w 3331845"/>
              <a:gd name="connsiteY7" fmla="*/ 1244381 h 1453191"/>
              <a:gd name="connsiteX8" fmla="*/ 20744 w 3331845"/>
              <a:gd name="connsiteY8" fmla="*/ 1336374 h 1453191"/>
              <a:gd name="connsiteX0" fmla="*/ 18263 w 3404662"/>
              <a:gd name="connsiteY0" fmla="*/ 1551399 h 1640205"/>
              <a:gd name="connsiteX1" fmla="*/ 933241 w 3404662"/>
              <a:gd name="connsiteY1" fmla="*/ 812333 h 1640205"/>
              <a:gd name="connsiteX2" fmla="*/ 2376271 w 3404662"/>
              <a:gd name="connsiteY2" fmla="*/ 704699 h 1640205"/>
              <a:gd name="connsiteX3" fmla="*/ 3093481 w 3404662"/>
              <a:gd name="connsiteY3" fmla="*/ 380285 h 1640205"/>
              <a:gd name="connsiteX4" fmla="*/ 3381513 w 3404662"/>
              <a:gd name="connsiteY4" fmla="*/ 20245 h 1640205"/>
              <a:gd name="connsiteX5" fmla="*/ 3272992 w 3404662"/>
              <a:gd name="connsiteY5" fmla="*/ 1028356 h 1640205"/>
              <a:gd name="connsiteX6" fmla="*/ 2373400 w 3404662"/>
              <a:gd name="connsiteY6" fmla="*/ 1172372 h 1640205"/>
              <a:gd name="connsiteX7" fmla="*/ 717217 w 3404662"/>
              <a:gd name="connsiteY7" fmla="*/ 1244381 h 1640205"/>
              <a:gd name="connsiteX8" fmla="*/ 18263 w 3404662"/>
              <a:gd name="connsiteY8" fmla="*/ 1551399 h 1640205"/>
              <a:gd name="connsiteX0" fmla="*/ 17 w 3386416"/>
              <a:gd name="connsiteY0" fmla="*/ 1551399 h 1591545"/>
              <a:gd name="connsiteX1" fmla="*/ 914995 w 3386416"/>
              <a:gd name="connsiteY1" fmla="*/ 812333 h 1591545"/>
              <a:gd name="connsiteX2" fmla="*/ 2358025 w 3386416"/>
              <a:gd name="connsiteY2" fmla="*/ 704699 h 1591545"/>
              <a:gd name="connsiteX3" fmla="*/ 3075235 w 3386416"/>
              <a:gd name="connsiteY3" fmla="*/ 380285 h 1591545"/>
              <a:gd name="connsiteX4" fmla="*/ 3363267 w 3386416"/>
              <a:gd name="connsiteY4" fmla="*/ 20245 h 1591545"/>
              <a:gd name="connsiteX5" fmla="*/ 3254746 w 3386416"/>
              <a:gd name="connsiteY5" fmla="*/ 1028356 h 1591545"/>
              <a:gd name="connsiteX6" fmla="*/ 2355154 w 3386416"/>
              <a:gd name="connsiteY6" fmla="*/ 1172372 h 1591545"/>
              <a:gd name="connsiteX7" fmla="*/ 935552 w 3386416"/>
              <a:gd name="connsiteY7" fmla="*/ 1459414 h 1591545"/>
              <a:gd name="connsiteX8" fmla="*/ 17 w 3386416"/>
              <a:gd name="connsiteY8" fmla="*/ 1551399 h 1591545"/>
              <a:gd name="connsiteX0" fmla="*/ 604 w 3387003"/>
              <a:gd name="connsiteY0" fmla="*/ 1551399 h 1588469"/>
              <a:gd name="connsiteX1" fmla="*/ 1066092 w 3387003"/>
              <a:gd name="connsiteY1" fmla="*/ 855293 h 1588469"/>
              <a:gd name="connsiteX2" fmla="*/ 2358612 w 3387003"/>
              <a:gd name="connsiteY2" fmla="*/ 704699 h 1588469"/>
              <a:gd name="connsiteX3" fmla="*/ 3075822 w 3387003"/>
              <a:gd name="connsiteY3" fmla="*/ 380285 h 1588469"/>
              <a:gd name="connsiteX4" fmla="*/ 3363854 w 3387003"/>
              <a:gd name="connsiteY4" fmla="*/ 20245 h 1588469"/>
              <a:gd name="connsiteX5" fmla="*/ 3255333 w 3387003"/>
              <a:gd name="connsiteY5" fmla="*/ 1028356 h 1588469"/>
              <a:gd name="connsiteX6" fmla="*/ 2355741 w 3387003"/>
              <a:gd name="connsiteY6" fmla="*/ 1172372 h 1588469"/>
              <a:gd name="connsiteX7" fmla="*/ 936139 w 3387003"/>
              <a:gd name="connsiteY7" fmla="*/ 1459414 h 1588469"/>
              <a:gd name="connsiteX8" fmla="*/ 604 w 3387003"/>
              <a:gd name="connsiteY8" fmla="*/ 1551399 h 1588469"/>
              <a:gd name="connsiteX0" fmla="*/ 5931 w 3392330"/>
              <a:gd name="connsiteY0" fmla="*/ 1551399 h 1579074"/>
              <a:gd name="connsiteX1" fmla="*/ 567232 w 3392330"/>
              <a:gd name="connsiteY1" fmla="*/ 987737 h 1579074"/>
              <a:gd name="connsiteX2" fmla="*/ 1071419 w 3392330"/>
              <a:gd name="connsiteY2" fmla="*/ 855293 h 1579074"/>
              <a:gd name="connsiteX3" fmla="*/ 2363939 w 3392330"/>
              <a:gd name="connsiteY3" fmla="*/ 704699 h 1579074"/>
              <a:gd name="connsiteX4" fmla="*/ 3081149 w 3392330"/>
              <a:gd name="connsiteY4" fmla="*/ 380285 h 1579074"/>
              <a:gd name="connsiteX5" fmla="*/ 3369181 w 3392330"/>
              <a:gd name="connsiteY5" fmla="*/ 20245 h 1579074"/>
              <a:gd name="connsiteX6" fmla="*/ 3260660 w 3392330"/>
              <a:gd name="connsiteY6" fmla="*/ 1028356 h 1579074"/>
              <a:gd name="connsiteX7" fmla="*/ 2361068 w 3392330"/>
              <a:gd name="connsiteY7" fmla="*/ 1172372 h 1579074"/>
              <a:gd name="connsiteX8" fmla="*/ 941466 w 3392330"/>
              <a:gd name="connsiteY8" fmla="*/ 1459414 h 1579074"/>
              <a:gd name="connsiteX9" fmla="*/ 5931 w 3392330"/>
              <a:gd name="connsiteY9" fmla="*/ 1551399 h 1579074"/>
              <a:gd name="connsiteX0" fmla="*/ 5931 w 3392330"/>
              <a:gd name="connsiteY0" fmla="*/ 1551399 h 1579074"/>
              <a:gd name="connsiteX1" fmla="*/ 567232 w 3392330"/>
              <a:gd name="connsiteY1" fmla="*/ 987737 h 1579074"/>
              <a:gd name="connsiteX2" fmla="*/ 1071419 w 3392330"/>
              <a:gd name="connsiteY2" fmla="*/ 855293 h 1579074"/>
              <a:gd name="connsiteX3" fmla="*/ 2363939 w 3392330"/>
              <a:gd name="connsiteY3" fmla="*/ 704699 h 1579074"/>
              <a:gd name="connsiteX4" fmla="*/ 3081149 w 3392330"/>
              <a:gd name="connsiteY4" fmla="*/ 380285 h 1579074"/>
              <a:gd name="connsiteX5" fmla="*/ 3369181 w 3392330"/>
              <a:gd name="connsiteY5" fmla="*/ 20245 h 1579074"/>
              <a:gd name="connsiteX6" fmla="*/ 3260660 w 3392330"/>
              <a:gd name="connsiteY6" fmla="*/ 1028356 h 1579074"/>
              <a:gd name="connsiteX7" fmla="*/ 2361068 w 3392330"/>
              <a:gd name="connsiteY7" fmla="*/ 1172372 h 1579074"/>
              <a:gd name="connsiteX8" fmla="*/ 941466 w 3392330"/>
              <a:gd name="connsiteY8" fmla="*/ 1459414 h 1579074"/>
              <a:gd name="connsiteX9" fmla="*/ 5931 w 3392330"/>
              <a:gd name="connsiteY9" fmla="*/ 1551399 h 1579074"/>
              <a:gd name="connsiteX0" fmla="*/ 5931 w 3392330"/>
              <a:gd name="connsiteY0" fmla="*/ 1551399 h 1579074"/>
              <a:gd name="connsiteX1" fmla="*/ 567232 w 3392330"/>
              <a:gd name="connsiteY1" fmla="*/ 987737 h 1579074"/>
              <a:gd name="connsiteX2" fmla="*/ 1071419 w 3392330"/>
              <a:gd name="connsiteY2" fmla="*/ 855293 h 1579074"/>
              <a:gd name="connsiteX3" fmla="*/ 1449279 w 3392330"/>
              <a:gd name="connsiteY3" fmla="*/ 890926 h 1579074"/>
              <a:gd name="connsiteX4" fmla="*/ 2363939 w 3392330"/>
              <a:gd name="connsiteY4" fmla="*/ 704699 h 1579074"/>
              <a:gd name="connsiteX5" fmla="*/ 3081149 w 3392330"/>
              <a:gd name="connsiteY5" fmla="*/ 380285 h 1579074"/>
              <a:gd name="connsiteX6" fmla="*/ 3369181 w 3392330"/>
              <a:gd name="connsiteY6" fmla="*/ 20245 h 1579074"/>
              <a:gd name="connsiteX7" fmla="*/ 3260660 w 3392330"/>
              <a:gd name="connsiteY7" fmla="*/ 1028356 h 1579074"/>
              <a:gd name="connsiteX8" fmla="*/ 2361068 w 3392330"/>
              <a:gd name="connsiteY8" fmla="*/ 1172372 h 1579074"/>
              <a:gd name="connsiteX9" fmla="*/ 941466 w 3392330"/>
              <a:gd name="connsiteY9" fmla="*/ 1459414 h 1579074"/>
              <a:gd name="connsiteX10" fmla="*/ 5931 w 3392330"/>
              <a:gd name="connsiteY10" fmla="*/ 1551399 h 1579074"/>
              <a:gd name="connsiteX0" fmla="*/ 5931 w 3392330"/>
              <a:gd name="connsiteY0" fmla="*/ 1551399 h 1579074"/>
              <a:gd name="connsiteX1" fmla="*/ 567232 w 3392330"/>
              <a:gd name="connsiteY1" fmla="*/ 987737 h 1579074"/>
              <a:gd name="connsiteX2" fmla="*/ 1071419 w 3392330"/>
              <a:gd name="connsiteY2" fmla="*/ 855293 h 1579074"/>
              <a:gd name="connsiteX3" fmla="*/ 1739577 w 3392330"/>
              <a:gd name="connsiteY3" fmla="*/ 880096 h 1579074"/>
              <a:gd name="connsiteX4" fmla="*/ 2363939 w 3392330"/>
              <a:gd name="connsiteY4" fmla="*/ 704699 h 1579074"/>
              <a:gd name="connsiteX5" fmla="*/ 3081149 w 3392330"/>
              <a:gd name="connsiteY5" fmla="*/ 380285 h 1579074"/>
              <a:gd name="connsiteX6" fmla="*/ 3369181 w 3392330"/>
              <a:gd name="connsiteY6" fmla="*/ 20245 h 1579074"/>
              <a:gd name="connsiteX7" fmla="*/ 3260660 w 3392330"/>
              <a:gd name="connsiteY7" fmla="*/ 1028356 h 1579074"/>
              <a:gd name="connsiteX8" fmla="*/ 2361068 w 3392330"/>
              <a:gd name="connsiteY8" fmla="*/ 1172372 h 1579074"/>
              <a:gd name="connsiteX9" fmla="*/ 941466 w 3392330"/>
              <a:gd name="connsiteY9" fmla="*/ 1459414 h 1579074"/>
              <a:gd name="connsiteX10" fmla="*/ 5931 w 3392330"/>
              <a:gd name="connsiteY10" fmla="*/ 1551399 h 1579074"/>
              <a:gd name="connsiteX0" fmla="*/ 5931 w 3392330"/>
              <a:gd name="connsiteY0" fmla="*/ 1551399 h 1579074"/>
              <a:gd name="connsiteX1" fmla="*/ 567232 w 3392330"/>
              <a:gd name="connsiteY1" fmla="*/ 987737 h 1579074"/>
              <a:gd name="connsiteX2" fmla="*/ 1221915 w 3392330"/>
              <a:gd name="connsiteY2" fmla="*/ 865980 h 1579074"/>
              <a:gd name="connsiteX3" fmla="*/ 1739577 w 3392330"/>
              <a:gd name="connsiteY3" fmla="*/ 880096 h 1579074"/>
              <a:gd name="connsiteX4" fmla="*/ 2363939 w 3392330"/>
              <a:gd name="connsiteY4" fmla="*/ 704699 h 1579074"/>
              <a:gd name="connsiteX5" fmla="*/ 3081149 w 3392330"/>
              <a:gd name="connsiteY5" fmla="*/ 380285 h 1579074"/>
              <a:gd name="connsiteX6" fmla="*/ 3369181 w 3392330"/>
              <a:gd name="connsiteY6" fmla="*/ 20245 h 1579074"/>
              <a:gd name="connsiteX7" fmla="*/ 3260660 w 3392330"/>
              <a:gd name="connsiteY7" fmla="*/ 1028356 h 1579074"/>
              <a:gd name="connsiteX8" fmla="*/ 2361068 w 3392330"/>
              <a:gd name="connsiteY8" fmla="*/ 1172372 h 1579074"/>
              <a:gd name="connsiteX9" fmla="*/ 941466 w 3392330"/>
              <a:gd name="connsiteY9" fmla="*/ 1459414 h 1579074"/>
              <a:gd name="connsiteX10" fmla="*/ 5931 w 3392330"/>
              <a:gd name="connsiteY10" fmla="*/ 1551399 h 1579074"/>
              <a:gd name="connsiteX0" fmla="*/ 5931 w 3392330"/>
              <a:gd name="connsiteY0" fmla="*/ 1551399 h 1579074"/>
              <a:gd name="connsiteX1" fmla="*/ 567232 w 3392330"/>
              <a:gd name="connsiteY1" fmla="*/ 987737 h 1579074"/>
              <a:gd name="connsiteX2" fmla="*/ 1221915 w 3392330"/>
              <a:gd name="connsiteY2" fmla="*/ 865980 h 1579074"/>
              <a:gd name="connsiteX3" fmla="*/ 1846986 w 3392330"/>
              <a:gd name="connsiteY3" fmla="*/ 880024 h 1579074"/>
              <a:gd name="connsiteX4" fmla="*/ 2363939 w 3392330"/>
              <a:gd name="connsiteY4" fmla="*/ 704699 h 1579074"/>
              <a:gd name="connsiteX5" fmla="*/ 3081149 w 3392330"/>
              <a:gd name="connsiteY5" fmla="*/ 380285 h 1579074"/>
              <a:gd name="connsiteX6" fmla="*/ 3369181 w 3392330"/>
              <a:gd name="connsiteY6" fmla="*/ 20245 h 1579074"/>
              <a:gd name="connsiteX7" fmla="*/ 3260660 w 3392330"/>
              <a:gd name="connsiteY7" fmla="*/ 1028356 h 1579074"/>
              <a:gd name="connsiteX8" fmla="*/ 2361068 w 3392330"/>
              <a:gd name="connsiteY8" fmla="*/ 1172372 h 1579074"/>
              <a:gd name="connsiteX9" fmla="*/ 941466 w 3392330"/>
              <a:gd name="connsiteY9" fmla="*/ 1459414 h 1579074"/>
              <a:gd name="connsiteX10" fmla="*/ 5931 w 3392330"/>
              <a:gd name="connsiteY10" fmla="*/ 1551399 h 1579074"/>
              <a:gd name="connsiteX0" fmla="*/ 5931 w 3392330"/>
              <a:gd name="connsiteY0" fmla="*/ 1551636 h 1579311"/>
              <a:gd name="connsiteX1" fmla="*/ 567232 w 3392330"/>
              <a:gd name="connsiteY1" fmla="*/ 987974 h 1579311"/>
              <a:gd name="connsiteX2" fmla="*/ 1221915 w 3392330"/>
              <a:gd name="connsiteY2" fmla="*/ 866217 h 1579311"/>
              <a:gd name="connsiteX3" fmla="*/ 1846986 w 3392330"/>
              <a:gd name="connsiteY3" fmla="*/ 880261 h 1579311"/>
              <a:gd name="connsiteX4" fmla="*/ 2471290 w 3392330"/>
              <a:gd name="connsiteY4" fmla="*/ 737148 h 1579311"/>
              <a:gd name="connsiteX5" fmla="*/ 3081149 w 3392330"/>
              <a:gd name="connsiteY5" fmla="*/ 380522 h 1579311"/>
              <a:gd name="connsiteX6" fmla="*/ 3369181 w 3392330"/>
              <a:gd name="connsiteY6" fmla="*/ 20482 h 1579311"/>
              <a:gd name="connsiteX7" fmla="*/ 3260660 w 3392330"/>
              <a:gd name="connsiteY7" fmla="*/ 1028593 h 1579311"/>
              <a:gd name="connsiteX8" fmla="*/ 2361068 w 3392330"/>
              <a:gd name="connsiteY8" fmla="*/ 1172609 h 1579311"/>
              <a:gd name="connsiteX9" fmla="*/ 941466 w 3392330"/>
              <a:gd name="connsiteY9" fmla="*/ 1459651 h 1579311"/>
              <a:gd name="connsiteX10" fmla="*/ 5931 w 3392330"/>
              <a:gd name="connsiteY10" fmla="*/ 1551636 h 1579311"/>
              <a:gd name="connsiteX0" fmla="*/ 4864 w 3391263"/>
              <a:gd name="connsiteY0" fmla="*/ 1551636 h 1579094"/>
              <a:gd name="connsiteX1" fmla="*/ 594686 w 3391263"/>
              <a:gd name="connsiteY1" fmla="*/ 991067 h 1579094"/>
              <a:gd name="connsiteX2" fmla="*/ 1220848 w 3391263"/>
              <a:gd name="connsiteY2" fmla="*/ 866217 h 1579094"/>
              <a:gd name="connsiteX3" fmla="*/ 1845919 w 3391263"/>
              <a:gd name="connsiteY3" fmla="*/ 880261 h 1579094"/>
              <a:gd name="connsiteX4" fmla="*/ 2470223 w 3391263"/>
              <a:gd name="connsiteY4" fmla="*/ 737148 h 1579094"/>
              <a:gd name="connsiteX5" fmla="*/ 3080082 w 3391263"/>
              <a:gd name="connsiteY5" fmla="*/ 380522 h 1579094"/>
              <a:gd name="connsiteX6" fmla="*/ 3368114 w 3391263"/>
              <a:gd name="connsiteY6" fmla="*/ 20482 h 1579094"/>
              <a:gd name="connsiteX7" fmla="*/ 3259593 w 3391263"/>
              <a:gd name="connsiteY7" fmla="*/ 1028593 h 1579094"/>
              <a:gd name="connsiteX8" fmla="*/ 2360001 w 3391263"/>
              <a:gd name="connsiteY8" fmla="*/ 1172609 h 1579094"/>
              <a:gd name="connsiteX9" fmla="*/ 940399 w 3391263"/>
              <a:gd name="connsiteY9" fmla="*/ 1459651 h 1579094"/>
              <a:gd name="connsiteX10" fmla="*/ 4864 w 3391263"/>
              <a:gd name="connsiteY10" fmla="*/ 1551636 h 1579094"/>
              <a:gd name="connsiteX0" fmla="*/ 4864 w 3391263"/>
              <a:gd name="connsiteY0" fmla="*/ 1551636 h 1579094"/>
              <a:gd name="connsiteX1" fmla="*/ 594686 w 3391263"/>
              <a:gd name="connsiteY1" fmla="*/ 991067 h 1579094"/>
              <a:gd name="connsiteX2" fmla="*/ 1220848 w 3391263"/>
              <a:gd name="connsiteY2" fmla="*/ 866217 h 1579094"/>
              <a:gd name="connsiteX3" fmla="*/ 1845919 w 3391263"/>
              <a:gd name="connsiteY3" fmla="*/ 880261 h 1579094"/>
              <a:gd name="connsiteX4" fmla="*/ 2470223 w 3391263"/>
              <a:gd name="connsiteY4" fmla="*/ 737148 h 1579094"/>
              <a:gd name="connsiteX5" fmla="*/ 3080082 w 3391263"/>
              <a:gd name="connsiteY5" fmla="*/ 380522 h 1579094"/>
              <a:gd name="connsiteX6" fmla="*/ 3368114 w 3391263"/>
              <a:gd name="connsiteY6" fmla="*/ 20482 h 1579094"/>
              <a:gd name="connsiteX7" fmla="*/ 3259593 w 3391263"/>
              <a:gd name="connsiteY7" fmla="*/ 1028593 h 1579094"/>
              <a:gd name="connsiteX8" fmla="*/ 2360001 w 3391263"/>
              <a:gd name="connsiteY8" fmla="*/ 1172609 h 1579094"/>
              <a:gd name="connsiteX9" fmla="*/ 940399 w 3391263"/>
              <a:gd name="connsiteY9" fmla="*/ 1459651 h 1579094"/>
              <a:gd name="connsiteX10" fmla="*/ 4864 w 3391263"/>
              <a:gd name="connsiteY10" fmla="*/ 1551636 h 1579094"/>
              <a:gd name="connsiteX0" fmla="*/ 5527 w 3391926"/>
              <a:gd name="connsiteY0" fmla="*/ 1551636 h 1579094"/>
              <a:gd name="connsiteX1" fmla="*/ 595349 w 3391926"/>
              <a:gd name="connsiteY1" fmla="*/ 991067 h 1579094"/>
              <a:gd name="connsiteX2" fmla="*/ 1221511 w 3391926"/>
              <a:gd name="connsiteY2" fmla="*/ 866217 h 1579094"/>
              <a:gd name="connsiteX3" fmla="*/ 1846582 w 3391926"/>
              <a:gd name="connsiteY3" fmla="*/ 880261 h 1579094"/>
              <a:gd name="connsiteX4" fmla="*/ 2470886 w 3391926"/>
              <a:gd name="connsiteY4" fmla="*/ 737148 h 1579094"/>
              <a:gd name="connsiteX5" fmla="*/ 3080745 w 3391926"/>
              <a:gd name="connsiteY5" fmla="*/ 380522 h 1579094"/>
              <a:gd name="connsiteX6" fmla="*/ 3368777 w 3391926"/>
              <a:gd name="connsiteY6" fmla="*/ 20482 h 1579094"/>
              <a:gd name="connsiteX7" fmla="*/ 3260256 w 3391926"/>
              <a:gd name="connsiteY7" fmla="*/ 1028593 h 1579094"/>
              <a:gd name="connsiteX8" fmla="*/ 2360664 w 3391926"/>
              <a:gd name="connsiteY8" fmla="*/ 1172609 h 1579094"/>
              <a:gd name="connsiteX9" fmla="*/ 941062 w 3391926"/>
              <a:gd name="connsiteY9" fmla="*/ 1459651 h 1579094"/>
              <a:gd name="connsiteX10" fmla="*/ 5527 w 3391926"/>
              <a:gd name="connsiteY10" fmla="*/ 1551636 h 1579094"/>
              <a:gd name="connsiteX0" fmla="*/ 4912 w 3448456"/>
              <a:gd name="connsiteY0" fmla="*/ 1646750 h 1665495"/>
              <a:gd name="connsiteX1" fmla="*/ 651879 w 3448456"/>
              <a:gd name="connsiteY1" fmla="*/ 991067 h 1665495"/>
              <a:gd name="connsiteX2" fmla="*/ 1278041 w 3448456"/>
              <a:gd name="connsiteY2" fmla="*/ 866217 h 1665495"/>
              <a:gd name="connsiteX3" fmla="*/ 1903112 w 3448456"/>
              <a:gd name="connsiteY3" fmla="*/ 880261 h 1665495"/>
              <a:gd name="connsiteX4" fmla="*/ 2527416 w 3448456"/>
              <a:gd name="connsiteY4" fmla="*/ 737148 h 1665495"/>
              <a:gd name="connsiteX5" fmla="*/ 3137275 w 3448456"/>
              <a:gd name="connsiteY5" fmla="*/ 380522 h 1665495"/>
              <a:gd name="connsiteX6" fmla="*/ 3425307 w 3448456"/>
              <a:gd name="connsiteY6" fmla="*/ 20482 h 1665495"/>
              <a:gd name="connsiteX7" fmla="*/ 3316786 w 3448456"/>
              <a:gd name="connsiteY7" fmla="*/ 1028593 h 1665495"/>
              <a:gd name="connsiteX8" fmla="*/ 2417194 w 3448456"/>
              <a:gd name="connsiteY8" fmla="*/ 1172609 h 1665495"/>
              <a:gd name="connsiteX9" fmla="*/ 997592 w 3448456"/>
              <a:gd name="connsiteY9" fmla="*/ 1459651 h 1665495"/>
              <a:gd name="connsiteX10" fmla="*/ 4912 w 3448456"/>
              <a:gd name="connsiteY10" fmla="*/ 1646750 h 1665495"/>
              <a:gd name="connsiteX0" fmla="*/ 9194 w 3452738"/>
              <a:gd name="connsiteY0" fmla="*/ 1646750 h 1661190"/>
              <a:gd name="connsiteX1" fmla="*/ 560860 w 3452738"/>
              <a:gd name="connsiteY1" fmla="*/ 1067179 h 1661190"/>
              <a:gd name="connsiteX2" fmla="*/ 1282323 w 3452738"/>
              <a:gd name="connsiteY2" fmla="*/ 866217 h 1661190"/>
              <a:gd name="connsiteX3" fmla="*/ 1907394 w 3452738"/>
              <a:gd name="connsiteY3" fmla="*/ 880261 h 1661190"/>
              <a:gd name="connsiteX4" fmla="*/ 2531698 w 3452738"/>
              <a:gd name="connsiteY4" fmla="*/ 737148 h 1661190"/>
              <a:gd name="connsiteX5" fmla="*/ 3141557 w 3452738"/>
              <a:gd name="connsiteY5" fmla="*/ 380522 h 1661190"/>
              <a:gd name="connsiteX6" fmla="*/ 3429589 w 3452738"/>
              <a:gd name="connsiteY6" fmla="*/ 20482 h 1661190"/>
              <a:gd name="connsiteX7" fmla="*/ 3321068 w 3452738"/>
              <a:gd name="connsiteY7" fmla="*/ 1028593 h 1661190"/>
              <a:gd name="connsiteX8" fmla="*/ 2421476 w 3452738"/>
              <a:gd name="connsiteY8" fmla="*/ 1172609 h 1661190"/>
              <a:gd name="connsiteX9" fmla="*/ 1001874 w 3452738"/>
              <a:gd name="connsiteY9" fmla="*/ 1459651 h 1661190"/>
              <a:gd name="connsiteX10" fmla="*/ 9194 w 3452738"/>
              <a:gd name="connsiteY10" fmla="*/ 1646750 h 1661190"/>
              <a:gd name="connsiteX0" fmla="*/ 9194 w 3452738"/>
              <a:gd name="connsiteY0" fmla="*/ 1646750 h 1661190"/>
              <a:gd name="connsiteX1" fmla="*/ 560860 w 3452738"/>
              <a:gd name="connsiteY1" fmla="*/ 1067179 h 1661190"/>
              <a:gd name="connsiteX2" fmla="*/ 1282323 w 3452738"/>
              <a:gd name="connsiteY2" fmla="*/ 866217 h 1661190"/>
              <a:gd name="connsiteX3" fmla="*/ 1907394 w 3452738"/>
              <a:gd name="connsiteY3" fmla="*/ 880261 h 1661190"/>
              <a:gd name="connsiteX4" fmla="*/ 2531698 w 3452738"/>
              <a:gd name="connsiteY4" fmla="*/ 737148 h 1661190"/>
              <a:gd name="connsiteX5" fmla="*/ 3141557 w 3452738"/>
              <a:gd name="connsiteY5" fmla="*/ 380522 h 1661190"/>
              <a:gd name="connsiteX6" fmla="*/ 3429589 w 3452738"/>
              <a:gd name="connsiteY6" fmla="*/ 20482 h 1661190"/>
              <a:gd name="connsiteX7" fmla="*/ 3321068 w 3452738"/>
              <a:gd name="connsiteY7" fmla="*/ 1028593 h 1661190"/>
              <a:gd name="connsiteX8" fmla="*/ 2421476 w 3452738"/>
              <a:gd name="connsiteY8" fmla="*/ 1172609 h 1661190"/>
              <a:gd name="connsiteX9" fmla="*/ 1001874 w 3452738"/>
              <a:gd name="connsiteY9" fmla="*/ 1459651 h 1661190"/>
              <a:gd name="connsiteX10" fmla="*/ 9194 w 3452738"/>
              <a:gd name="connsiteY10" fmla="*/ 1646750 h 1661190"/>
              <a:gd name="connsiteX0" fmla="*/ 9194 w 3452738"/>
              <a:gd name="connsiteY0" fmla="*/ 1646750 h 1661190"/>
              <a:gd name="connsiteX1" fmla="*/ 560860 w 3452738"/>
              <a:gd name="connsiteY1" fmla="*/ 1067179 h 1661190"/>
              <a:gd name="connsiteX2" fmla="*/ 1282323 w 3452738"/>
              <a:gd name="connsiteY2" fmla="*/ 866217 h 1661190"/>
              <a:gd name="connsiteX3" fmla="*/ 1907394 w 3452738"/>
              <a:gd name="connsiteY3" fmla="*/ 880261 h 1661190"/>
              <a:gd name="connsiteX4" fmla="*/ 2531698 w 3452738"/>
              <a:gd name="connsiteY4" fmla="*/ 737148 h 1661190"/>
              <a:gd name="connsiteX5" fmla="*/ 3141557 w 3452738"/>
              <a:gd name="connsiteY5" fmla="*/ 380522 h 1661190"/>
              <a:gd name="connsiteX6" fmla="*/ 3429589 w 3452738"/>
              <a:gd name="connsiteY6" fmla="*/ 20482 h 1661190"/>
              <a:gd name="connsiteX7" fmla="*/ 3321068 w 3452738"/>
              <a:gd name="connsiteY7" fmla="*/ 1028593 h 1661190"/>
              <a:gd name="connsiteX8" fmla="*/ 2421476 w 3452738"/>
              <a:gd name="connsiteY8" fmla="*/ 1172609 h 1661190"/>
              <a:gd name="connsiteX9" fmla="*/ 1001874 w 3452738"/>
              <a:gd name="connsiteY9" fmla="*/ 1459651 h 1661190"/>
              <a:gd name="connsiteX10" fmla="*/ 9194 w 3452738"/>
              <a:gd name="connsiteY10" fmla="*/ 1646750 h 1661190"/>
              <a:gd name="connsiteX0" fmla="*/ 9194 w 3452738"/>
              <a:gd name="connsiteY0" fmla="*/ 1646750 h 1661190"/>
              <a:gd name="connsiteX1" fmla="*/ 560860 w 3452738"/>
              <a:gd name="connsiteY1" fmla="*/ 1067179 h 1661190"/>
              <a:gd name="connsiteX2" fmla="*/ 1272682 w 3452738"/>
              <a:gd name="connsiteY2" fmla="*/ 897893 h 1661190"/>
              <a:gd name="connsiteX3" fmla="*/ 1907394 w 3452738"/>
              <a:gd name="connsiteY3" fmla="*/ 880261 h 1661190"/>
              <a:gd name="connsiteX4" fmla="*/ 2531698 w 3452738"/>
              <a:gd name="connsiteY4" fmla="*/ 737148 h 1661190"/>
              <a:gd name="connsiteX5" fmla="*/ 3141557 w 3452738"/>
              <a:gd name="connsiteY5" fmla="*/ 380522 h 1661190"/>
              <a:gd name="connsiteX6" fmla="*/ 3429589 w 3452738"/>
              <a:gd name="connsiteY6" fmla="*/ 20482 h 1661190"/>
              <a:gd name="connsiteX7" fmla="*/ 3321068 w 3452738"/>
              <a:gd name="connsiteY7" fmla="*/ 1028593 h 1661190"/>
              <a:gd name="connsiteX8" fmla="*/ 2421476 w 3452738"/>
              <a:gd name="connsiteY8" fmla="*/ 1172609 h 1661190"/>
              <a:gd name="connsiteX9" fmla="*/ 1001874 w 3452738"/>
              <a:gd name="connsiteY9" fmla="*/ 1459651 h 1661190"/>
              <a:gd name="connsiteX10" fmla="*/ 9194 w 3452738"/>
              <a:gd name="connsiteY10" fmla="*/ 1646750 h 1661190"/>
              <a:gd name="connsiteX0" fmla="*/ 9194 w 3452738"/>
              <a:gd name="connsiteY0" fmla="*/ 1646750 h 1661190"/>
              <a:gd name="connsiteX1" fmla="*/ 560860 w 3452738"/>
              <a:gd name="connsiteY1" fmla="*/ 1067179 h 1661190"/>
              <a:gd name="connsiteX2" fmla="*/ 1272682 w 3452738"/>
              <a:gd name="connsiteY2" fmla="*/ 897893 h 1661190"/>
              <a:gd name="connsiteX3" fmla="*/ 1977064 w 3452738"/>
              <a:gd name="connsiteY3" fmla="*/ 927809 h 1661190"/>
              <a:gd name="connsiteX4" fmla="*/ 2531698 w 3452738"/>
              <a:gd name="connsiteY4" fmla="*/ 737148 h 1661190"/>
              <a:gd name="connsiteX5" fmla="*/ 3141557 w 3452738"/>
              <a:gd name="connsiteY5" fmla="*/ 380522 h 1661190"/>
              <a:gd name="connsiteX6" fmla="*/ 3429589 w 3452738"/>
              <a:gd name="connsiteY6" fmla="*/ 20482 h 1661190"/>
              <a:gd name="connsiteX7" fmla="*/ 3321068 w 3452738"/>
              <a:gd name="connsiteY7" fmla="*/ 1028593 h 1661190"/>
              <a:gd name="connsiteX8" fmla="*/ 2421476 w 3452738"/>
              <a:gd name="connsiteY8" fmla="*/ 1172609 h 1661190"/>
              <a:gd name="connsiteX9" fmla="*/ 1001874 w 3452738"/>
              <a:gd name="connsiteY9" fmla="*/ 1459651 h 1661190"/>
              <a:gd name="connsiteX10" fmla="*/ 9194 w 3452738"/>
              <a:gd name="connsiteY10" fmla="*/ 1646750 h 1661190"/>
              <a:gd name="connsiteX0" fmla="*/ 9194 w 3452738"/>
              <a:gd name="connsiteY0" fmla="*/ 1646750 h 1661190"/>
              <a:gd name="connsiteX1" fmla="*/ 560860 w 3452738"/>
              <a:gd name="connsiteY1" fmla="*/ 1067179 h 1661190"/>
              <a:gd name="connsiteX2" fmla="*/ 1272682 w 3452738"/>
              <a:gd name="connsiteY2" fmla="*/ 897893 h 1661190"/>
              <a:gd name="connsiteX3" fmla="*/ 1977064 w 3452738"/>
              <a:gd name="connsiteY3" fmla="*/ 927809 h 1661190"/>
              <a:gd name="connsiteX4" fmla="*/ 2531698 w 3452738"/>
              <a:gd name="connsiteY4" fmla="*/ 737148 h 1661190"/>
              <a:gd name="connsiteX5" fmla="*/ 3141557 w 3452738"/>
              <a:gd name="connsiteY5" fmla="*/ 380522 h 1661190"/>
              <a:gd name="connsiteX6" fmla="*/ 3429589 w 3452738"/>
              <a:gd name="connsiteY6" fmla="*/ 20482 h 1661190"/>
              <a:gd name="connsiteX7" fmla="*/ 3321068 w 3452738"/>
              <a:gd name="connsiteY7" fmla="*/ 1028593 h 1661190"/>
              <a:gd name="connsiteX8" fmla="*/ 2421476 w 3452738"/>
              <a:gd name="connsiteY8" fmla="*/ 1172609 h 1661190"/>
              <a:gd name="connsiteX9" fmla="*/ 1001874 w 3452738"/>
              <a:gd name="connsiteY9" fmla="*/ 1459651 h 1661190"/>
              <a:gd name="connsiteX10" fmla="*/ 9194 w 3452738"/>
              <a:gd name="connsiteY10" fmla="*/ 1646750 h 1661190"/>
              <a:gd name="connsiteX0" fmla="*/ 9194 w 3452738"/>
              <a:gd name="connsiteY0" fmla="*/ 1645603 h 1660043"/>
              <a:gd name="connsiteX1" fmla="*/ 560860 w 3452738"/>
              <a:gd name="connsiteY1" fmla="*/ 1066032 h 1660043"/>
              <a:gd name="connsiteX2" fmla="*/ 1272682 w 3452738"/>
              <a:gd name="connsiteY2" fmla="*/ 896746 h 1660043"/>
              <a:gd name="connsiteX3" fmla="*/ 1977064 w 3452738"/>
              <a:gd name="connsiteY3" fmla="*/ 926662 h 1660043"/>
              <a:gd name="connsiteX4" fmla="*/ 2842589 w 3452738"/>
              <a:gd name="connsiteY4" fmla="*/ 574029 h 1660043"/>
              <a:gd name="connsiteX5" fmla="*/ 3141557 w 3452738"/>
              <a:gd name="connsiteY5" fmla="*/ 379375 h 1660043"/>
              <a:gd name="connsiteX6" fmla="*/ 3429589 w 3452738"/>
              <a:gd name="connsiteY6" fmla="*/ 19335 h 1660043"/>
              <a:gd name="connsiteX7" fmla="*/ 3321068 w 3452738"/>
              <a:gd name="connsiteY7" fmla="*/ 1027446 h 1660043"/>
              <a:gd name="connsiteX8" fmla="*/ 2421476 w 3452738"/>
              <a:gd name="connsiteY8" fmla="*/ 1171462 h 1660043"/>
              <a:gd name="connsiteX9" fmla="*/ 1001874 w 3452738"/>
              <a:gd name="connsiteY9" fmla="*/ 1458504 h 1660043"/>
              <a:gd name="connsiteX10" fmla="*/ 9194 w 3452738"/>
              <a:gd name="connsiteY10" fmla="*/ 1645603 h 1660043"/>
              <a:gd name="connsiteX0" fmla="*/ 9194 w 3452738"/>
              <a:gd name="connsiteY0" fmla="*/ 1645603 h 1660043"/>
              <a:gd name="connsiteX1" fmla="*/ 560860 w 3452738"/>
              <a:gd name="connsiteY1" fmla="*/ 1066032 h 1660043"/>
              <a:gd name="connsiteX2" fmla="*/ 1272682 w 3452738"/>
              <a:gd name="connsiteY2" fmla="*/ 896746 h 1660043"/>
              <a:gd name="connsiteX3" fmla="*/ 1977064 w 3452738"/>
              <a:gd name="connsiteY3" fmla="*/ 926662 h 1660043"/>
              <a:gd name="connsiteX4" fmla="*/ 2842589 w 3452738"/>
              <a:gd name="connsiteY4" fmla="*/ 574029 h 1660043"/>
              <a:gd name="connsiteX5" fmla="*/ 3141557 w 3452738"/>
              <a:gd name="connsiteY5" fmla="*/ 379375 h 1660043"/>
              <a:gd name="connsiteX6" fmla="*/ 3429589 w 3452738"/>
              <a:gd name="connsiteY6" fmla="*/ 19335 h 1660043"/>
              <a:gd name="connsiteX7" fmla="*/ 3321068 w 3452738"/>
              <a:gd name="connsiteY7" fmla="*/ 1027446 h 1660043"/>
              <a:gd name="connsiteX8" fmla="*/ 2421476 w 3452738"/>
              <a:gd name="connsiteY8" fmla="*/ 1171462 h 1660043"/>
              <a:gd name="connsiteX9" fmla="*/ 1001874 w 3452738"/>
              <a:gd name="connsiteY9" fmla="*/ 1458504 h 1660043"/>
              <a:gd name="connsiteX10" fmla="*/ 9194 w 3452738"/>
              <a:gd name="connsiteY10" fmla="*/ 1645603 h 1660043"/>
              <a:gd name="connsiteX0" fmla="*/ 9194 w 3452738"/>
              <a:gd name="connsiteY0" fmla="*/ 1645603 h 1660043"/>
              <a:gd name="connsiteX1" fmla="*/ 560860 w 3452738"/>
              <a:gd name="connsiteY1" fmla="*/ 1066032 h 1660043"/>
              <a:gd name="connsiteX2" fmla="*/ 1272682 w 3452738"/>
              <a:gd name="connsiteY2" fmla="*/ 896746 h 1660043"/>
              <a:gd name="connsiteX3" fmla="*/ 1977064 w 3452738"/>
              <a:gd name="connsiteY3" fmla="*/ 926662 h 1660043"/>
              <a:gd name="connsiteX4" fmla="*/ 2842589 w 3452738"/>
              <a:gd name="connsiteY4" fmla="*/ 574029 h 1660043"/>
              <a:gd name="connsiteX5" fmla="*/ 3141557 w 3452738"/>
              <a:gd name="connsiteY5" fmla="*/ 379375 h 1660043"/>
              <a:gd name="connsiteX6" fmla="*/ 3429589 w 3452738"/>
              <a:gd name="connsiteY6" fmla="*/ 19335 h 1660043"/>
              <a:gd name="connsiteX7" fmla="*/ 3321068 w 3452738"/>
              <a:gd name="connsiteY7" fmla="*/ 1027446 h 1660043"/>
              <a:gd name="connsiteX8" fmla="*/ 2421476 w 3452738"/>
              <a:gd name="connsiteY8" fmla="*/ 1171462 h 1660043"/>
              <a:gd name="connsiteX9" fmla="*/ 1001874 w 3452738"/>
              <a:gd name="connsiteY9" fmla="*/ 1458504 h 1660043"/>
              <a:gd name="connsiteX10" fmla="*/ 9194 w 3452738"/>
              <a:gd name="connsiteY10" fmla="*/ 1645603 h 1660043"/>
              <a:gd name="connsiteX0" fmla="*/ 9194 w 3452738"/>
              <a:gd name="connsiteY0" fmla="*/ 1645603 h 1660043"/>
              <a:gd name="connsiteX1" fmla="*/ 560860 w 3452738"/>
              <a:gd name="connsiteY1" fmla="*/ 1066032 h 1660043"/>
              <a:gd name="connsiteX2" fmla="*/ 1250343 w 3452738"/>
              <a:gd name="connsiteY2" fmla="*/ 937944 h 1660043"/>
              <a:gd name="connsiteX3" fmla="*/ 1977064 w 3452738"/>
              <a:gd name="connsiteY3" fmla="*/ 926662 h 1660043"/>
              <a:gd name="connsiteX4" fmla="*/ 2842589 w 3452738"/>
              <a:gd name="connsiteY4" fmla="*/ 574029 h 1660043"/>
              <a:gd name="connsiteX5" fmla="*/ 3141557 w 3452738"/>
              <a:gd name="connsiteY5" fmla="*/ 379375 h 1660043"/>
              <a:gd name="connsiteX6" fmla="*/ 3429589 w 3452738"/>
              <a:gd name="connsiteY6" fmla="*/ 19335 h 1660043"/>
              <a:gd name="connsiteX7" fmla="*/ 3321068 w 3452738"/>
              <a:gd name="connsiteY7" fmla="*/ 1027446 h 1660043"/>
              <a:gd name="connsiteX8" fmla="*/ 2421476 w 3452738"/>
              <a:gd name="connsiteY8" fmla="*/ 1171462 h 1660043"/>
              <a:gd name="connsiteX9" fmla="*/ 1001874 w 3452738"/>
              <a:gd name="connsiteY9" fmla="*/ 1458504 h 1660043"/>
              <a:gd name="connsiteX10" fmla="*/ 9194 w 3452738"/>
              <a:gd name="connsiteY10" fmla="*/ 1645603 h 1660043"/>
              <a:gd name="connsiteX0" fmla="*/ 9194 w 3452738"/>
              <a:gd name="connsiteY0" fmla="*/ 1645603 h 1660043"/>
              <a:gd name="connsiteX1" fmla="*/ 560860 w 3452738"/>
              <a:gd name="connsiteY1" fmla="*/ 1066032 h 1660043"/>
              <a:gd name="connsiteX2" fmla="*/ 1250343 w 3452738"/>
              <a:gd name="connsiteY2" fmla="*/ 937944 h 1660043"/>
              <a:gd name="connsiteX3" fmla="*/ 2049903 w 3452738"/>
              <a:gd name="connsiteY3" fmla="*/ 885314 h 1660043"/>
              <a:gd name="connsiteX4" fmla="*/ 2842589 w 3452738"/>
              <a:gd name="connsiteY4" fmla="*/ 574029 h 1660043"/>
              <a:gd name="connsiteX5" fmla="*/ 3141557 w 3452738"/>
              <a:gd name="connsiteY5" fmla="*/ 379375 h 1660043"/>
              <a:gd name="connsiteX6" fmla="*/ 3429589 w 3452738"/>
              <a:gd name="connsiteY6" fmla="*/ 19335 h 1660043"/>
              <a:gd name="connsiteX7" fmla="*/ 3321068 w 3452738"/>
              <a:gd name="connsiteY7" fmla="*/ 1027446 h 1660043"/>
              <a:gd name="connsiteX8" fmla="*/ 2421476 w 3452738"/>
              <a:gd name="connsiteY8" fmla="*/ 1171462 h 1660043"/>
              <a:gd name="connsiteX9" fmla="*/ 1001874 w 3452738"/>
              <a:gd name="connsiteY9" fmla="*/ 1458504 h 1660043"/>
              <a:gd name="connsiteX10" fmla="*/ 9194 w 3452738"/>
              <a:gd name="connsiteY10" fmla="*/ 1645603 h 1660043"/>
              <a:gd name="connsiteX0" fmla="*/ 9194 w 3452738"/>
              <a:gd name="connsiteY0" fmla="*/ 1645603 h 1660043"/>
              <a:gd name="connsiteX1" fmla="*/ 560860 w 3452738"/>
              <a:gd name="connsiteY1" fmla="*/ 1066032 h 1660043"/>
              <a:gd name="connsiteX2" fmla="*/ 1250343 w 3452738"/>
              <a:gd name="connsiteY2" fmla="*/ 937944 h 1660043"/>
              <a:gd name="connsiteX3" fmla="*/ 2049903 w 3452738"/>
              <a:gd name="connsiteY3" fmla="*/ 885314 h 1660043"/>
              <a:gd name="connsiteX4" fmla="*/ 2842589 w 3452738"/>
              <a:gd name="connsiteY4" fmla="*/ 574029 h 1660043"/>
              <a:gd name="connsiteX5" fmla="*/ 3141557 w 3452738"/>
              <a:gd name="connsiteY5" fmla="*/ 379375 h 1660043"/>
              <a:gd name="connsiteX6" fmla="*/ 3429589 w 3452738"/>
              <a:gd name="connsiteY6" fmla="*/ 19335 h 1660043"/>
              <a:gd name="connsiteX7" fmla="*/ 3321068 w 3452738"/>
              <a:gd name="connsiteY7" fmla="*/ 1027446 h 1660043"/>
              <a:gd name="connsiteX8" fmla="*/ 2421476 w 3452738"/>
              <a:gd name="connsiteY8" fmla="*/ 1171462 h 1660043"/>
              <a:gd name="connsiteX9" fmla="*/ 1001874 w 3452738"/>
              <a:gd name="connsiteY9" fmla="*/ 1458504 h 1660043"/>
              <a:gd name="connsiteX10" fmla="*/ 9194 w 3452738"/>
              <a:gd name="connsiteY10" fmla="*/ 1645603 h 1660043"/>
              <a:gd name="connsiteX0" fmla="*/ 9194 w 3452738"/>
              <a:gd name="connsiteY0" fmla="*/ 1645603 h 1660043"/>
              <a:gd name="connsiteX1" fmla="*/ 560860 w 3452738"/>
              <a:gd name="connsiteY1" fmla="*/ 1066032 h 1660043"/>
              <a:gd name="connsiteX2" fmla="*/ 1250343 w 3452738"/>
              <a:gd name="connsiteY2" fmla="*/ 937944 h 1660043"/>
              <a:gd name="connsiteX3" fmla="*/ 2049903 w 3452738"/>
              <a:gd name="connsiteY3" fmla="*/ 885314 h 1660043"/>
              <a:gd name="connsiteX4" fmla="*/ 2842589 w 3452738"/>
              <a:gd name="connsiteY4" fmla="*/ 574029 h 1660043"/>
              <a:gd name="connsiteX5" fmla="*/ 3141557 w 3452738"/>
              <a:gd name="connsiteY5" fmla="*/ 379375 h 1660043"/>
              <a:gd name="connsiteX6" fmla="*/ 3429589 w 3452738"/>
              <a:gd name="connsiteY6" fmla="*/ 19335 h 1660043"/>
              <a:gd name="connsiteX7" fmla="*/ 3321068 w 3452738"/>
              <a:gd name="connsiteY7" fmla="*/ 1027446 h 1660043"/>
              <a:gd name="connsiteX8" fmla="*/ 2421476 w 3452738"/>
              <a:gd name="connsiteY8" fmla="*/ 1171462 h 1660043"/>
              <a:gd name="connsiteX9" fmla="*/ 1001874 w 3452738"/>
              <a:gd name="connsiteY9" fmla="*/ 1458504 h 1660043"/>
              <a:gd name="connsiteX10" fmla="*/ 9194 w 3452738"/>
              <a:gd name="connsiteY10" fmla="*/ 1645603 h 16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738" h="1660043">
                <a:moveTo>
                  <a:pt x="9194" y="1645603"/>
                </a:moveTo>
                <a:cubicBezTo>
                  <a:pt x="-64308" y="1580191"/>
                  <a:pt x="319747" y="1181959"/>
                  <a:pt x="560860" y="1066032"/>
                </a:cubicBezTo>
                <a:cubicBezTo>
                  <a:pt x="808146" y="899065"/>
                  <a:pt x="1002305" y="926867"/>
                  <a:pt x="1250343" y="937944"/>
                </a:cubicBezTo>
                <a:cubicBezTo>
                  <a:pt x="1498381" y="949021"/>
                  <a:pt x="1830658" y="970434"/>
                  <a:pt x="2049903" y="885314"/>
                </a:cubicBezTo>
                <a:cubicBezTo>
                  <a:pt x="2265323" y="860215"/>
                  <a:pt x="2660647" y="658352"/>
                  <a:pt x="2842589" y="574029"/>
                </a:cubicBezTo>
                <a:cubicBezTo>
                  <a:pt x="3024531" y="489706"/>
                  <a:pt x="3043724" y="471824"/>
                  <a:pt x="3141557" y="379375"/>
                </a:cubicBezTo>
                <a:cubicBezTo>
                  <a:pt x="3239390" y="286926"/>
                  <a:pt x="3399671" y="-88677"/>
                  <a:pt x="3429589" y="19335"/>
                </a:cubicBezTo>
                <a:cubicBezTo>
                  <a:pt x="3459507" y="127347"/>
                  <a:pt x="3489087" y="835425"/>
                  <a:pt x="3321068" y="1027446"/>
                </a:cubicBezTo>
                <a:cubicBezTo>
                  <a:pt x="3153049" y="1219467"/>
                  <a:pt x="2847438" y="1135458"/>
                  <a:pt x="2421476" y="1171462"/>
                </a:cubicBezTo>
                <a:cubicBezTo>
                  <a:pt x="1995514" y="1207466"/>
                  <a:pt x="1403921" y="1379481"/>
                  <a:pt x="1001874" y="1458504"/>
                </a:cubicBezTo>
                <a:cubicBezTo>
                  <a:pt x="599827" y="1537528"/>
                  <a:pt x="82696" y="1711015"/>
                  <a:pt x="9194" y="16456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 rot="21329675">
            <a:off x="6527800" y="4020742"/>
            <a:ext cx="3028950" cy="1221581"/>
          </a:xfrm>
          <a:custGeom>
            <a:avLst/>
            <a:gdLst>
              <a:gd name="connsiteX0" fmla="*/ 407894 w 3470835"/>
              <a:gd name="connsiteY0" fmla="*/ 824752 h 1325282"/>
              <a:gd name="connsiteX1" fmla="*/ 775447 w 3470835"/>
              <a:gd name="connsiteY1" fmla="*/ 564776 h 1325282"/>
              <a:gd name="connsiteX2" fmla="*/ 1994647 w 3470835"/>
              <a:gd name="connsiteY2" fmla="*/ 663388 h 1325282"/>
              <a:gd name="connsiteX3" fmla="*/ 2971800 w 3470835"/>
              <a:gd name="connsiteY3" fmla="*/ 340658 h 1325282"/>
              <a:gd name="connsiteX4" fmla="*/ 3195918 w 3470835"/>
              <a:gd name="connsiteY4" fmla="*/ 53788 h 1325282"/>
              <a:gd name="connsiteX5" fmla="*/ 3303494 w 3470835"/>
              <a:gd name="connsiteY5" fmla="*/ 663388 h 1325282"/>
              <a:gd name="connsiteX6" fmla="*/ 2191871 w 3470835"/>
              <a:gd name="connsiteY6" fmla="*/ 1264023 h 1325282"/>
              <a:gd name="connsiteX7" fmla="*/ 300318 w 3470835"/>
              <a:gd name="connsiteY7" fmla="*/ 1030941 h 1325282"/>
              <a:gd name="connsiteX8" fmla="*/ 407894 w 3470835"/>
              <a:gd name="connsiteY8" fmla="*/ 824752 h 1325282"/>
              <a:gd name="connsiteX0" fmla="*/ 407894 w 3313632"/>
              <a:gd name="connsiteY0" fmla="*/ 855872 h 1325282"/>
              <a:gd name="connsiteX1" fmla="*/ 775447 w 3313632"/>
              <a:gd name="connsiteY1" fmla="*/ 595896 h 1325282"/>
              <a:gd name="connsiteX2" fmla="*/ 1994647 w 3313632"/>
              <a:gd name="connsiteY2" fmla="*/ 694508 h 1325282"/>
              <a:gd name="connsiteX3" fmla="*/ 2971800 w 3313632"/>
              <a:gd name="connsiteY3" fmla="*/ 371778 h 1325282"/>
              <a:gd name="connsiteX4" fmla="*/ 3195918 w 3313632"/>
              <a:gd name="connsiteY4" fmla="*/ 84908 h 1325282"/>
              <a:gd name="connsiteX5" fmla="*/ 3146291 w 3313632"/>
              <a:gd name="connsiteY5" fmla="*/ 881224 h 1325282"/>
              <a:gd name="connsiteX6" fmla="*/ 2191871 w 3313632"/>
              <a:gd name="connsiteY6" fmla="*/ 1295143 h 1325282"/>
              <a:gd name="connsiteX7" fmla="*/ 300318 w 3313632"/>
              <a:gd name="connsiteY7" fmla="*/ 1062061 h 1325282"/>
              <a:gd name="connsiteX8" fmla="*/ 407894 w 3313632"/>
              <a:gd name="connsiteY8" fmla="*/ 855872 h 1325282"/>
              <a:gd name="connsiteX0" fmla="*/ 414043 w 3310643"/>
              <a:gd name="connsiteY0" fmla="*/ 855872 h 1090289"/>
              <a:gd name="connsiteX1" fmla="*/ 781596 w 3310643"/>
              <a:gd name="connsiteY1" fmla="*/ 595896 h 1090289"/>
              <a:gd name="connsiteX2" fmla="*/ 2000796 w 3310643"/>
              <a:gd name="connsiteY2" fmla="*/ 694508 h 1090289"/>
              <a:gd name="connsiteX3" fmla="*/ 2977949 w 3310643"/>
              <a:gd name="connsiteY3" fmla="*/ 371778 h 1090289"/>
              <a:gd name="connsiteX4" fmla="*/ 3202067 w 3310643"/>
              <a:gd name="connsiteY4" fmla="*/ 84908 h 1090289"/>
              <a:gd name="connsiteX5" fmla="*/ 3152440 w 3310643"/>
              <a:gd name="connsiteY5" fmla="*/ 881224 h 1090289"/>
              <a:gd name="connsiteX6" fmla="*/ 2252848 w 3310643"/>
              <a:gd name="connsiteY6" fmla="*/ 1025240 h 1090289"/>
              <a:gd name="connsiteX7" fmla="*/ 306467 w 3310643"/>
              <a:gd name="connsiteY7" fmla="*/ 1062061 h 1090289"/>
              <a:gd name="connsiteX8" fmla="*/ 414043 w 3310643"/>
              <a:gd name="connsiteY8" fmla="*/ 855872 h 1090289"/>
              <a:gd name="connsiteX0" fmla="*/ 123845 w 3020445"/>
              <a:gd name="connsiteY0" fmla="*/ 855872 h 1125477"/>
              <a:gd name="connsiteX1" fmla="*/ 491398 w 3020445"/>
              <a:gd name="connsiteY1" fmla="*/ 595896 h 1125477"/>
              <a:gd name="connsiteX2" fmla="*/ 1710598 w 3020445"/>
              <a:gd name="connsiteY2" fmla="*/ 694508 h 1125477"/>
              <a:gd name="connsiteX3" fmla="*/ 2687751 w 3020445"/>
              <a:gd name="connsiteY3" fmla="*/ 371778 h 1125477"/>
              <a:gd name="connsiteX4" fmla="*/ 2911869 w 3020445"/>
              <a:gd name="connsiteY4" fmla="*/ 84908 h 1125477"/>
              <a:gd name="connsiteX5" fmla="*/ 2862242 w 3020445"/>
              <a:gd name="connsiteY5" fmla="*/ 881224 h 1125477"/>
              <a:gd name="connsiteX6" fmla="*/ 1962650 w 3020445"/>
              <a:gd name="connsiteY6" fmla="*/ 1025240 h 1125477"/>
              <a:gd name="connsiteX7" fmla="*/ 306467 w 3020445"/>
              <a:gd name="connsiteY7" fmla="*/ 1097249 h 1125477"/>
              <a:gd name="connsiteX8" fmla="*/ 123845 w 3020445"/>
              <a:gd name="connsiteY8" fmla="*/ 855872 h 1125477"/>
              <a:gd name="connsiteX0" fmla="*/ 123845 w 3020445"/>
              <a:gd name="connsiteY0" fmla="*/ 855872 h 1125477"/>
              <a:gd name="connsiteX1" fmla="*/ 522491 w 3020445"/>
              <a:gd name="connsiteY1" fmla="*/ 665201 h 1125477"/>
              <a:gd name="connsiteX2" fmla="*/ 1710598 w 3020445"/>
              <a:gd name="connsiteY2" fmla="*/ 694508 h 1125477"/>
              <a:gd name="connsiteX3" fmla="*/ 2687751 w 3020445"/>
              <a:gd name="connsiteY3" fmla="*/ 371778 h 1125477"/>
              <a:gd name="connsiteX4" fmla="*/ 2911869 w 3020445"/>
              <a:gd name="connsiteY4" fmla="*/ 84908 h 1125477"/>
              <a:gd name="connsiteX5" fmla="*/ 2862242 w 3020445"/>
              <a:gd name="connsiteY5" fmla="*/ 881224 h 1125477"/>
              <a:gd name="connsiteX6" fmla="*/ 1962650 w 3020445"/>
              <a:gd name="connsiteY6" fmla="*/ 1025240 h 1125477"/>
              <a:gd name="connsiteX7" fmla="*/ 306467 w 3020445"/>
              <a:gd name="connsiteY7" fmla="*/ 1097249 h 1125477"/>
              <a:gd name="connsiteX8" fmla="*/ 123845 w 3020445"/>
              <a:gd name="connsiteY8" fmla="*/ 855872 h 1125477"/>
              <a:gd name="connsiteX0" fmla="*/ 123845 w 3030261"/>
              <a:gd name="connsiteY0" fmla="*/ 1067667 h 1337272"/>
              <a:gd name="connsiteX1" fmla="*/ 522491 w 3030261"/>
              <a:gd name="connsiteY1" fmla="*/ 876996 h 1337272"/>
              <a:gd name="connsiteX2" fmla="*/ 1710598 w 3030261"/>
              <a:gd name="connsiteY2" fmla="*/ 906303 h 1337272"/>
              <a:gd name="connsiteX3" fmla="*/ 2687751 w 3030261"/>
              <a:gd name="connsiteY3" fmla="*/ 583573 h 1337272"/>
              <a:gd name="connsiteX4" fmla="*/ 2970763 w 3030261"/>
              <a:gd name="connsiteY4" fmla="*/ 84908 h 1337272"/>
              <a:gd name="connsiteX5" fmla="*/ 2862242 w 3030261"/>
              <a:gd name="connsiteY5" fmla="*/ 1093019 h 1337272"/>
              <a:gd name="connsiteX6" fmla="*/ 1962650 w 3030261"/>
              <a:gd name="connsiteY6" fmla="*/ 1237035 h 1337272"/>
              <a:gd name="connsiteX7" fmla="*/ 306467 w 3030261"/>
              <a:gd name="connsiteY7" fmla="*/ 1309044 h 1337272"/>
              <a:gd name="connsiteX8" fmla="*/ 123845 w 3030261"/>
              <a:gd name="connsiteY8" fmla="*/ 1067667 h 1337272"/>
              <a:gd name="connsiteX0" fmla="*/ 123845 w 3030261"/>
              <a:gd name="connsiteY0" fmla="*/ 1090771 h 1360376"/>
              <a:gd name="connsiteX1" fmla="*/ 522491 w 3030261"/>
              <a:gd name="connsiteY1" fmla="*/ 900100 h 1360376"/>
              <a:gd name="connsiteX2" fmla="*/ 1710598 w 3030261"/>
              <a:gd name="connsiteY2" fmla="*/ 929407 h 1360376"/>
              <a:gd name="connsiteX3" fmla="*/ 2682731 w 3030261"/>
              <a:gd name="connsiteY3" fmla="*/ 468052 h 1360376"/>
              <a:gd name="connsiteX4" fmla="*/ 2970763 w 3030261"/>
              <a:gd name="connsiteY4" fmla="*/ 108012 h 1360376"/>
              <a:gd name="connsiteX5" fmla="*/ 2862242 w 3030261"/>
              <a:gd name="connsiteY5" fmla="*/ 1116123 h 1360376"/>
              <a:gd name="connsiteX6" fmla="*/ 1962650 w 3030261"/>
              <a:gd name="connsiteY6" fmla="*/ 1260139 h 1360376"/>
              <a:gd name="connsiteX7" fmla="*/ 306467 w 3030261"/>
              <a:gd name="connsiteY7" fmla="*/ 1332148 h 1360376"/>
              <a:gd name="connsiteX8" fmla="*/ 123845 w 3030261"/>
              <a:gd name="connsiteY8" fmla="*/ 1090771 h 1360376"/>
              <a:gd name="connsiteX0" fmla="*/ 123845 w 3030261"/>
              <a:gd name="connsiteY0" fmla="*/ 1090771 h 1360376"/>
              <a:gd name="connsiteX1" fmla="*/ 522491 w 3030261"/>
              <a:gd name="connsiteY1" fmla="*/ 900100 h 1360376"/>
              <a:gd name="connsiteX2" fmla="*/ 1944216 w 3030261"/>
              <a:gd name="connsiteY2" fmla="*/ 900100 h 1360376"/>
              <a:gd name="connsiteX3" fmla="*/ 2682731 w 3030261"/>
              <a:gd name="connsiteY3" fmla="*/ 468052 h 1360376"/>
              <a:gd name="connsiteX4" fmla="*/ 2970763 w 3030261"/>
              <a:gd name="connsiteY4" fmla="*/ 108012 h 1360376"/>
              <a:gd name="connsiteX5" fmla="*/ 2862242 w 3030261"/>
              <a:gd name="connsiteY5" fmla="*/ 1116123 h 1360376"/>
              <a:gd name="connsiteX6" fmla="*/ 1962650 w 3030261"/>
              <a:gd name="connsiteY6" fmla="*/ 1260139 h 1360376"/>
              <a:gd name="connsiteX7" fmla="*/ 306467 w 3030261"/>
              <a:gd name="connsiteY7" fmla="*/ 1332148 h 1360376"/>
              <a:gd name="connsiteX8" fmla="*/ 123845 w 3030261"/>
              <a:gd name="connsiteY8" fmla="*/ 1090771 h 1360376"/>
              <a:gd name="connsiteX0" fmla="*/ 3120 w 3314221"/>
              <a:gd name="connsiteY0" fmla="*/ 1337190 h 1357906"/>
              <a:gd name="connsiteX1" fmla="*/ 842800 w 3314221"/>
              <a:gd name="connsiteY1" fmla="*/ 813149 h 1357906"/>
              <a:gd name="connsiteX2" fmla="*/ 2264525 w 3314221"/>
              <a:gd name="connsiteY2" fmla="*/ 813149 h 1357906"/>
              <a:gd name="connsiteX3" fmla="*/ 3003040 w 3314221"/>
              <a:gd name="connsiteY3" fmla="*/ 381101 h 1357906"/>
              <a:gd name="connsiteX4" fmla="*/ 3291072 w 3314221"/>
              <a:gd name="connsiteY4" fmla="*/ 21061 h 1357906"/>
              <a:gd name="connsiteX5" fmla="*/ 3182551 w 3314221"/>
              <a:gd name="connsiteY5" fmla="*/ 1029172 h 1357906"/>
              <a:gd name="connsiteX6" fmla="*/ 2282959 w 3314221"/>
              <a:gd name="connsiteY6" fmla="*/ 1173188 h 1357906"/>
              <a:gd name="connsiteX7" fmla="*/ 626776 w 3314221"/>
              <a:gd name="connsiteY7" fmla="*/ 1245197 h 1357906"/>
              <a:gd name="connsiteX8" fmla="*/ 3120 w 3314221"/>
              <a:gd name="connsiteY8" fmla="*/ 1337190 h 1357906"/>
              <a:gd name="connsiteX0" fmla="*/ 20746 w 3331847"/>
              <a:gd name="connsiteY0" fmla="*/ 1337190 h 1407166"/>
              <a:gd name="connsiteX1" fmla="*/ 860426 w 3331847"/>
              <a:gd name="connsiteY1" fmla="*/ 813149 h 1407166"/>
              <a:gd name="connsiteX2" fmla="*/ 2282151 w 3331847"/>
              <a:gd name="connsiteY2" fmla="*/ 813149 h 1407166"/>
              <a:gd name="connsiteX3" fmla="*/ 3020666 w 3331847"/>
              <a:gd name="connsiteY3" fmla="*/ 381101 h 1407166"/>
              <a:gd name="connsiteX4" fmla="*/ 3308698 w 3331847"/>
              <a:gd name="connsiteY4" fmla="*/ 21061 h 1407166"/>
              <a:gd name="connsiteX5" fmla="*/ 3200177 w 3331847"/>
              <a:gd name="connsiteY5" fmla="*/ 1029172 h 1407166"/>
              <a:gd name="connsiteX6" fmla="*/ 2300585 w 3331847"/>
              <a:gd name="connsiteY6" fmla="*/ 1173188 h 1407166"/>
              <a:gd name="connsiteX7" fmla="*/ 644402 w 3331847"/>
              <a:gd name="connsiteY7" fmla="*/ 1245197 h 1407166"/>
              <a:gd name="connsiteX8" fmla="*/ 20746 w 3331847"/>
              <a:gd name="connsiteY8" fmla="*/ 1337190 h 1407166"/>
              <a:gd name="connsiteX0" fmla="*/ 20744 w 3331845"/>
              <a:gd name="connsiteY0" fmla="*/ 1337190 h 1454007"/>
              <a:gd name="connsiteX1" fmla="*/ 860424 w 3331845"/>
              <a:gd name="connsiteY1" fmla="*/ 813149 h 1454007"/>
              <a:gd name="connsiteX2" fmla="*/ 2282149 w 3331845"/>
              <a:gd name="connsiteY2" fmla="*/ 813149 h 1454007"/>
              <a:gd name="connsiteX3" fmla="*/ 3020664 w 3331845"/>
              <a:gd name="connsiteY3" fmla="*/ 381101 h 1454007"/>
              <a:gd name="connsiteX4" fmla="*/ 3308696 w 3331845"/>
              <a:gd name="connsiteY4" fmla="*/ 21061 h 1454007"/>
              <a:gd name="connsiteX5" fmla="*/ 3200175 w 3331845"/>
              <a:gd name="connsiteY5" fmla="*/ 1029172 h 1454007"/>
              <a:gd name="connsiteX6" fmla="*/ 2300583 w 3331845"/>
              <a:gd name="connsiteY6" fmla="*/ 1173188 h 1454007"/>
              <a:gd name="connsiteX7" fmla="*/ 644400 w 3331845"/>
              <a:gd name="connsiteY7" fmla="*/ 1245197 h 1454007"/>
              <a:gd name="connsiteX8" fmla="*/ 20744 w 3331845"/>
              <a:gd name="connsiteY8" fmla="*/ 1337190 h 1454007"/>
              <a:gd name="connsiteX0" fmla="*/ 19004 w 3380902"/>
              <a:gd name="connsiteY0" fmla="*/ 1349779 h 1464475"/>
              <a:gd name="connsiteX1" fmla="*/ 909481 w 3380902"/>
              <a:gd name="connsiteY1" fmla="*/ 813149 h 1464475"/>
              <a:gd name="connsiteX2" fmla="*/ 2331206 w 3380902"/>
              <a:gd name="connsiteY2" fmla="*/ 813149 h 1464475"/>
              <a:gd name="connsiteX3" fmla="*/ 3069721 w 3380902"/>
              <a:gd name="connsiteY3" fmla="*/ 381101 h 1464475"/>
              <a:gd name="connsiteX4" fmla="*/ 3357753 w 3380902"/>
              <a:gd name="connsiteY4" fmla="*/ 21061 h 1464475"/>
              <a:gd name="connsiteX5" fmla="*/ 3249232 w 3380902"/>
              <a:gd name="connsiteY5" fmla="*/ 1029172 h 1464475"/>
              <a:gd name="connsiteX6" fmla="*/ 2349640 w 3380902"/>
              <a:gd name="connsiteY6" fmla="*/ 1173188 h 1464475"/>
              <a:gd name="connsiteX7" fmla="*/ 693457 w 3380902"/>
              <a:gd name="connsiteY7" fmla="*/ 1245197 h 1464475"/>
              <a:gd name="connsiteX8" fmla="*/ 19004 w 3380902"/>
              <a:gd name="connsiteY8" fmla="*/ 1349779 h 1464475"/>
              <a:gd name="connsiteX0" fmla="*/ 19004 w 3380902"/>
              <a:gd name="connsiteY0" fmla="*/ 1349779 h 1464475"/>
              <a:gd name="connsiteX1" fmla="*/ 909481 w 3380902"/>
              <a:gd name="connsiteY1" fmla="*/ 813149 h 1464475"/>
              <a:gd name="connsiteX2" fmla="*/ 2331206 w 3380902"/>
              <a:gd name="connsiteY2" fmla="*/ 813149 h 1464475"/>
              <a:gd name="connsiteX3" fmla="*/ 3069721 w 3380902"/>
              <a:gd name="connsiteY3" fmla="*/ 381101 h 1464475"/>
              <a:gd name="connsiteX4" fmla="*/ 3357753 w 3380902"/>
              <a:gd name="connsiteY4" fmla="*/ 21061 h 1464475"/>
              <a:gd name="connsiteX5" fmla="*/ 3249232 w 3380902"/>
              <a:gd name="connsiteY5" fmla="*/ 1029172 h 1464475"/>
              <a:gd name="connsiteX6" fmla="*/ 2349640 w 3380902"/>
              <a:gd name="connsiteY6" fmla="*/ 1173188 h 1464475"/>
              <a:gd name="connsiteX7" fmla="*/ 693457 w 3380902"/>
              <a:gd name="connsiteY7" fmla="*/ 1245197 h 1464475"/>
              <a:gd name="connsiteX8" fmla="*/ 19004 w 3380902"/>
              <a:gd name="connsiteY8" fmla="*/ 1349779 h 1464475"/>
              <a:gd name="connsiteX0" fmla="*/ 5001 w 3366899"/>
              <a:gd name="connsiteY0" fmla="*/ 1349779 h 1368611"/>
              <a:gd name="connsiteX1" fmla="*/ 981112 w 3366899"/>
              <a:gd name="connsiteY1" fmla="*/ 825781 h 1368611"/>
              <a:gd name="connsiteX2" fmla="*/ 2317203 w 3366899"/>
              <a:gd name="connsiteY2" fmla="*/ 813149 h 1368611"/>
              <a:gd name="connsiteX3" fmla="*/ 3055718 w 3366899"/>
              <a:gd name="connsiteY3" fmla="*/ 381101 h 1368611"/>
              <a:gd name="connsiteX4" fmla="*/ 3343750 w 3366899"/>
              <a:gd name="connsiteY4" fmla="*/ 21061 h 1368611"/>
              <a:gd name="connsiteX5" fmla="*/ 3235229 w 3366899"/>
              <a:gd name="connsiteY5" fmla="*/ 1029172 h 1368611"/>
              <a:gd name="connsiteX6" fmla="*/ 2335637 w 3366899"/>
              <a:gd name="connsiteY6" fmla="*/ 1173188 h 1368611"/>
              <a:gd name="connsiteX7" fmla="*/ 679454 w 3366899"/>
              <a:gd name="connsiteY7" fmla="*/ 1245197 h 1368611"/>
              <a:gd name="connsiteX8" fmla="*/ 5001 w 3366899"/>
              <a:gd name="connsiteY8" fmla="*/ 1349779 h 1368611"/>
              <a:gd name="connsiteX0" fmla="*/ 5001 w 3366899"/>
              <a:gd name="connsiteY0" fmla="*/ 1349779 h 1368611"/>
              <a:gd name="connsiteX1" fmla="*/ 981112 w 3366899"/>
              <a:gd name="connsiteY1" fmla="*/ 825781 h 1368611"/>
              <a:gd name="connsiteX2" fmla="*/ 2317203 w 3366899"/>
              <a:gd name="connsiteY2" fmla="*/ 813149 h 1368611"/>
              <a:gd name="connsiteX3" fmla="*/ 3055718 w 3366899"/>
              <a:gd name="connsiteY3" fmla="*/ 381101 h 1368611"/>
              <a:gd name="connsiteX4" fmla="*/ 3343750 w 3366899"/>
              <a:gd name="connsiteY4" fmla="*/ 21061 h 1368611"/>
              <a:gd name="connsiteX5" fmla="*/ 3235229 w 3366899"/>
              <a:gd name="connsiteY5" fmla="*/ 1029172 h 1368611"/>
              <a:gd name="connsiteX6" fmla="*/ 2335637 w 3366899"/>
              <a:gd name="connsiteY6" fmla="*/ 1173188 h 1368611"/>
              <a:gd name="connsiteX7" fmla="*/ 679454 w 3366899"/>
              <a:gd name="connsiteY7" fmla="*/ 1245197 h 1368611"/>
              <a:gd name="connsiteX8" fmla="*/ 5001 w 3366899"/>
              <a:gd name="connsiteY8" fmla="*/ 1349779 h 1368611"/>
              <a:gd name="connsiteX0" fmla="*/ 4814 w 3366712"/>
              <a:gd name="connsiteY0" fmla="*/ 1349779 h 1366069"/>
              <a:gd name="connsiteX1" fmla="*/ 974486 w 3366712"/>
              <a:gd name="connsiteY1" fmla="*/ 866984 h 1366069"/>
              <a:gd name="connsiteX2" fmla="*/ 2317016 w 3366712"/>
              <a:gd name="connsiteY2" fmla="*/ 813149 h 1366069"/>
              <a:gd name="connsiteX3" fmla="*/ 3055531 w 3366712"/>
              <a:gd name="connsiteY3" fmla="*/ 381101 h 1366069"/>
              <a:gd name="connsiteX4" fmla="*/ 3343563 w 3366712"/>
              <a:gd name="connsiteY4" fmla="*/ 21061 h 1366069"/>
              <a:gd name="connsiteX5" fmla="*/ 3235042 w 3366712"/>
              <a:gd name="connsiteY5" fmla="*/ 1029172 h 1366069"/>
              <a:gd name="connsiteX6" fmla="*/ 2335450 w 3366712"/>
              <a:gd name="connsiteY6" fmla="*/ 1173188 h 1366069"/>
              <a:gd name="connsiteX7" fmla="*/ 679267 w 3366712"/>
              <a:gd name="connsiteY7" fmla="*/ 1245197 h 1366069"/>
              <a:gd name="connsiteX8" fmla="*/ 4814 w 3366712"/>
              <a:gd name="connsiteY8" fmla="*/ 1349779 h 1366069"/>
              <a:gd name="connsiteX0" fmla="*/ 4452 w 3366350"/>
              <a:gd name="connsiteY0" fmla="*/ 1349779 h 1367633"/>
              <a:gd name="connsiteX1" fmla="*/ 961336 w 3366350"/>
              <a:gd name="connsiteY1" fmla="*/ 841514 h 1367633"/>
              <a:gd name="connsiteX2" fmla="*/ 2316654 w 3366350"/>
              <a:gd name="connsiteY2" fmla="*/ 813149 h 1367633"/>
              <a:gd name="connsiteX3" fmla="*/ 3055169 w 3366350"/>
              <a:gd name="connsiteY3" fmla="*/ 381101 h 1367633"/>
              <a:gd name="connsiteX4" fmla="*/ 3343201 w 3366350"/>
              <a:gd name="connsiteY4" fmla="*/ 21061 h 1367633"/>
              <a:gd name="connsiteX5" fmla="*/ 3234680 w 3366350"/>
              <a:gd name="connsiteY5" fmla="*/ 1029172 h 1367633"/>
              <a:gd name="connsiteX6" fmla="*/ 2335088 w 3366350"/>
              <a:gd name="connsiteY6" fmla="*/ 1173188 h 1367633"/>
              <a:gd name="connsiteX7" fmla="*/ 678905 w 3366350"/>
              <a:gd name="connsiteY7" fmla="*/ 1245197 h 1367633"/>
              <a:gd name="connsiteX8" fmla="*/ 4452 w 3366350"/>
              <a:gd name="connsiteY8" fmla="*/ 1349779 h 1367633"/>
              <a:gd name="connsiteX0" fmla="*/ 4362 w 3366260"/>
              <a:gd name="connsiteY0" fmla="*/ 1349779 h 1366271"/>
              <a:gd name="connsiteX1" fmla="*/ 957984 w 3366260"/>
              <a:gd name="connsiteY1" fmla="*/ 863668 h 1366271"/>
              <a:gd name="connsiteX2" fmla="*/ 2316564 w 3366260"/>
              <a:gd name="connsiteY2" fmla="*/ 813149 h 1366271"/>
              <a:gd name="connsiteX3" fmla="*/ 3055079 w 3366260"/>
              <a:gd name="connsiteY3" fmla="*/ 381101 h 1366271"/>
              <a:gd name="connsiteX4" fmla="*/ 3343111 w 3366260"/>
              <a:gd name="connsiteY4" fmla="*/ 21061 h 1366271"/>
              <a:gd name="connsiteX5" fmla="*/ 3234590 w 3366260"/>
              <a:gd name="connsiteY5" fmla="*/ 1029172 h 1366271"/>
              <a:gd name="connsiteX6" fmla="*/ 2334998 w 3366260"/>
              <a:gd name="connsiteY6" fmla="*/ 1173188 h 1366271"/>
              <a:gd name="connsiteX7" fmla="*/ 678815 w 3366260"/>
              <a:gd name="connsiteY7" fmla="*/ 1245197 h 1366271"/>
              <a:gd name="connsiteX8" fmla="*/ 4362 w 3366260"/>
              <a:gd name="connsiteY8" fmla="*/ 1349779 h 136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6260" h="1366271">
                <a:moveTo>
                  <a:pt x="4362" y="1349779"/>
                </a:moveTo>
                <a:cubicBezTo>
                  <a:pt x="50890" y="1286191"/>
                  <a:pt x="261561" y="803883"/>
                  <a:pt x="957984" y="863668"/>
                </a:cubicBezTo>
                <a:cubicBezTo>
                  <a:pt x="1654407" y="923453"/>
                  <a:pt x="1967048" y="893577"/>
                  <a:pt x="2316564" y="813149"/>
                </a:cubicBezTo>
                <a:cubicBezTo>
                  <a:pt x="2666080" y="732721"/>
                  <a:pt x="2883988" y="513116"/>
                  <a:pt x="3055079" y="381101"/>
                </a:cubicBezTo>
                <a:cubicBezTo>
                  <a:pt x="3226170" y="249086"/>
                  <a:pt x="3313193" y="-86951"/>
                  <a:pt x="3343111" y="21061"/>
                </a:cubicBezTo>
                <a:cubicBezTo>
                  <a:pt x="3373029" y="129073"/>
                  <a:pt x="3402609" y="837151"/>
                  <a:pt x="3234590" y="1029172"/>
                </a:cubicBezTo>
                <a:cubicBezTo>
                  <a:pt x="3066571" y="1221193"/>
                  <a:pt x="2760960" y="1137184"/>
                  <a:pt x="2334998" y="1173188"/>
                </a:cubicBezTo>
                <a:cubicBezTo>
                  <a:pt x="1909036" y="1209192"/>
                  <a:pt x="1067254" y="1215765"/>
                  <a:pt x="678815" y="1245197"/>
                </a:cubicBezTo>
                <a:cubicBezTo>
                  <a:pt x="290376" y="1274629"/>
                  <a:pt x="-42166" y="1413367"/>
                  <a:pt x="4362" y="1349779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80000">
                <a:schemeClr val="accent1">
                  <a:lumMod val="7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 rot="21329675">
            <a:off x="6253164" y="4425554"/>
            <a:ext cx="3762375" cy="1107281"/>
          </a:xfrm>
          <a:custGeom>
            <a:avLst/>
            <a:gdLst>
              <a:gd name="connsiteX0" fmla="*/ 720165 w 5537201"/>
              <a:gd name="connsiteY0" fmla="*/ 1023471 h 1226671"/>
              <a:gd name="connsiteX1" fmla="*/ 1652495 w 5537201"/>
              <a:gd name="connsiteY1" fmla="*/ 539376 h 1226671"/>
              <a:gd name="connsiteX2" fmla="*/ 3804024 w 5537201"/>
              <a:gd name="connsiteY2" fmla="*/ 611094 h 1226671"/>
              <a:gd name="connsiteX3" fmla="*/ 4799106 w 5537201"/>
              <a:gd name="connsiteY3" fmla="*/ 73212 h 1226671"/>
              <a:gd name="connsiteX4" fmla="*/ 4852895 w 5537201"/>
              <a:gd name="connsiteY4" fmla="*/ 1050365 h 1226671"/>
              <a:gd name="connsiteX5" fmla="*/ 693271 w 5537201"/>
              <a:gd name="connsiteY5" fmla="*/ 1131047 h 1226671"/>
              <a:gd name="connsiteX6" fmla="*/ 720165 w 5537201"/>
              <a:gd name="connsiteY6" fmla="*/ 1023471 h 1226671"/>
              <a:gd name="connsiteX0" fmla="*/ 720165 w 5537201"/>
              <a:gd name="connsiteY0" fmla="*/ 1023471 h 1226671"/>
              <a:gd name="connsiteX1" fmla="*/ 1720777 w 5537201"/>
              <a:gd name="connsiteY1" fmla="*/ 650607 h 1226671"/>
              <a:gd name="connsiteX2" fmla="*/ 3804024 w 5537201"/>
              <a:gd name="connsiteY2" fmla="*/ 611094 h 1226671"/>
              <a:gd name="connsiteX3" fmla="*/ 4799106 w 5537201"/>
              <a:gd name="connsiteY3" fmla="*/ 73212 h 1226671"/>
              <a:gd name="connsiteX4" fmla="*/ 4852895 w 5537201"/>
              <a:gd name="connsiteY4" fmla="*/ 1050365 h 1226671"/>
              <a:gd name="connsiteX5" fmla="*/ 693271 w 5537201"/>
              <a:gd name="connsiteY5" fmla="*/ 1131047 h 1226671"/>
              <a:gd name="connsiteX6" fmla="*/ 720165 w 5537201"/>
              <a:gd name="connsiteY6" fmla="*/ 1023471 h 1226671"/>
              <a:gd name="connsiteX0" fmla="*/ 720165 w 5537201"/>
              <a:gd name="connsiteY0" fmla="*/ 1023471 h 1226671"/>
              <a:gd name="connsiteX1" fmla="*/ 1792785 w 5537201"/>
              <a:gd name="connsiteY1" fmla="*/ 578599 h 1226671"/>
              <a:gd name="connsiteX2" fmla="*/ 3804024 w 5537201"/>
              <a:gd name="connsiteY2" fmla="*/ 611094 h 1226671"/>
              <a:gd name="connsiteX3" fmla="*/ 4799106 w 5537201"/>
              <a:gd name="connsiteY3" fmla="*/ 73212 h 1226671"/>
              <a:gd name="connsiteX4" fmla="*/ 4852895 w 5537201"/>
              <a:gd name="connsiteY4" fmla="*/ 1050365 h 1226671"/>
              <a:gd name="connsiteX5" fmla="*/ 693271 w 5537201"/>
              <a:gd name="connsiteY5" fmla="*/ 1131047 h 1226671"/>
              <a:gd name="connsiteX6" fmla="*/ 720165 w 5537201"/>
              <a:gd name="connsiteY6" fmla="*/ 1023471 h 1226671"/>
              <a:gd name="connsiteX0" fmla="*/ 829446 w 5509966"/>
              <a:gd name="connsiteY0" fmla="*/ 1082655 h 1226671"/>
              <a:gd name="connsiteX1" fmla="*/ 1765550 w 5509966"/>
              <a:gd name="connsiteY1" fmla="*/ 578599 h 1226671"/>
              <a:gd name="connsiteX2" fmla="*/ 3776789 w 5509966"/>
              <a:gd name="connsiteY2" fmla="*/ 611094 h 1226671"/>
              <a:gd name="connsiteX3" fmla="*/ 4771871 w 5509966"/>
              <a:gd name="connsiteY3" fmla="*/ 73212 h 1226671"/>
              <a:gd name="connsiteX4" fmla="*/ 4825660 w 5509966"/>
              <a:gd name="connsiteY4" fmla="*/ 1050365 h 1226671"/>
              <a:gd name="connsiteX5" fmla="*/ 666036 w 5509966"/>
              <a:gd name="connsiteY5" fmla="*/ 1131047 h 1226671"/>
              <a:gd name="connsiteX6" fmla="*/ 829446 w 5509966"/>
              <a:gd name="connsiteY6" fmla="*/ 1082655 h 1226671"/>
              <a:gd name="connsiteX0" fmla="*/ 829446 w 5509966"/>
              <a:gd name="connsiteY0" fmla="*/ 1082655 h 1226671"/>
              <a:gd name="connsiteX1" fmla="*/ 1765550 w 5509966"/>
              <a:gd name="connsiteY1" fmla="*/ 578599 h 1226671"/>
              <a:gd name="connsiteX2" fmla="*/ 3776789 w 5509966"/>
              <a:gd name="connsiteY2" fmla="*/ 611094 h 1226671"/>
              <a:gd name="connsiteX3" fmla="*/ 4771871 w 5509966"/>
              <a:gd name="connsiteY3" fmla="*/ 73212 h 1226671"/>
              <a:gd name="connsiteX4" fmla="*/ 4825660 w 5509966"/>
              <a:gd name="connsiteY4" fmla="*/ 1050365 h 1226671"/>
              <a:gd name="connsiteX5" fmla="*/ 666036 w 5509966"/>
              <a:gd name="connsiteY5" fmla="*/ 1131047 h 1226671"/>
              <a:gd name="connsiteX6" fmla="*/ 829446 w 5509966"/>
              <a:gd name="connsiteY6" fmla="*/ 1082655 h 1226671"/>
              <a:gd name="connsiteX0" fmla="*/ 183252 w 4608512"/>
              <a:gd name="connsiteY0" fmla="*/ 1082655 h 1230607"/>
              <a:gd name="connsiteX1" fmla="*/ 1119356 w 4608512"/>
              <a:gd name="connsiteY1" fmla="*/ 578599 h 1230607"/>
              <a:gd name="connsiteX2" fmla="*/ 3130595 w 4608512"/>
              <a:gd name="connsiteY2" fmla="*/ 611094 h 1230607"/>
              <a:gd name="connsiteX3" fmla="*/ 4125677 w 4608512"/>
              <a:gd name="connsiteY3" fmla="*/ 73212 h 1230607"/>
              <a:gd name="connsiteX4" fmla="*/ 4179466 w 4608512"/>
              <a:gd name="connsiteY4" fmla="*/ 1050365 h 1230607"/>
              <a:gd name="connsiteX5" fmla="*/ 1551403 w 4608512"/>
              <a:gd name="connsiteY5" fmla="*/ 1154663 h 1230607"/>
              <a:gd name="connsiteX6" fmla="*/ 183252 w 4608512"/>
              <a:gd name="connsiteY6" fmla="*/ 1082655 h 1230607"/>
              <a:gd name="connsiteX0" fmla="*/ 183252 w 4608512"/>
              <a:gd name="connsiteY0" fmla="*/ 1082655 h 1230607"/>
              <a:gd name="connsiteX1" fmla="*/ 1407387 w 4608512"/>
              <a:gd name="connsiteY1" fmla="*/ 578599 h 1230607"/>
              <a:gd name="connsiteX2" fmla="*/ 3130595 w 4608512"/>
              <a:gd name="connsiteY2" fmla="*/ 611094 h 1230607"/>
              <a:gd name="connsiteX3" fmla="*/ 4125677 w 4608512"/>
              <a:gd name="connsiteY3" fmla="*/ 73212 h 1230607"/>
              <a:gd name="connsiteX4" fmla="*/ 4179466 w 4608512"/>
              <a:gd name="connsiteY4" fmla="*/ 1050365 h 1230607"/>
              <a:gd name="connsiteX5" fmla="*/ 1551403 w 4608512"/>
              <a:gd name="connsiteY5" fmla="*/ 1154663 h 1230607"/>
              <a:gd name="connsiteX6" fmla="*/ 183252 w 4608512"/>
              <a:gd name="connsiteY6" fmla="*/ 1082655 h 1230607"/>
              <a:gd name="connsiteX0" fmla="*/ 183252 w 4608512"/>
              <a:gd name="connsiteY0" fmla="*/ 1088071 h 1236023"/>
              <a:gd name="connsiteX1" fmla="*/ 1407387 w 4608512"/>
              <a:gd name="connsiteY1" fmla="*/ 584015 h 1236023"/>
              <a:gd name="connsiteX2" fmla="*/ 3279595 w 4608512"/>
              <a:gd name="connsiteY2" fmla="*/ 584015 h 1236023"/>
              <a:gd name="connsiteX3" fmla="*/ 4125677 w 4608512"/>
              <a:gd name="connsiteY3" fmla="*/ 78628 h 1236023"/>
              <a:gd name="connsiteX4" fmla="*/ 4179466 w 4608512"/>
              <a:gd name="connsiteY4" fmla="*/ 1055781 h 1236023"/>
              <a:gd name="connsiteX5" fmla="*/ 1551403 w 4608512"/>
              <a:gd name="connsiteY5" fmla="*/ 1160079 h 1236023"/>
              <a:gd name="connsiteX6" fmla="*/ 183252 w 4608512"/>
              <a:gd name="connsiteY6" fmla="*/ 1088071 h 1236023"/>
              <a:gd name="connsiteX0" fmla="*/ 183252 w 4608512"/>
              <a:gd name="connsiteY0" fmla="*/ 1076069 h 1224021"/>
              <a:gd name="connsiteX1" fmla="*/ 1407387 w 4608512"/>
              <a:gd name="connsiteY1" fmla="*/ 572013 h 1224021"/>
              <a:gd name="connsiteX2" fmla="*/ 3135579 w 4608512"/>
              <a:gd name="connsiteY2" fmla="*/ 644021 h 1224021"/>
              <a:gd name="connsiteX3" fmla="*/ 4125677 w 4608512"/>
              <a:gd name="connsiteY3" fmla="*/ 66626 h 1224021"/>
              <a:gd name="connsiteX4" fmla="*/ 4179466 w 4608512"/>
              <a:gd name="connsiteY4" fmla="*/ 1043779 h 1224021"/>
              <a:gd name="connsiteX5" fmla="*/ 1551403 w 4608512"/>
              <a:gd name="connsiteY5" fmla="*/ 1148077 h 1224021"/>
              <a:gd name="connsiteX6" fmla="*/ 183252 w 4608512"/>
              <a:gd name="connsiteY6" fmla="*/ 1076069 h 1224021"/>
              <a:gd name="connsiteX0" fmla="*/ 183252 w 4608512"/>
              <a:gd name="connsiteY0" fmla="*/ 1076069 h 1224021"/>
              <a:gd name="connsiteX1" fmla="*/ 1407387 w 4608512"/>
              <a:gd name="connsiteY1" fmla="*/ 572013 h 1224021"/>
              <a:gd name="connsiteX2" fmla="*/ 2991563 w 4608512"/>
              <a:gd name="connsiteY2" fmla="*/ 644021 h 1224021"/>
              <a:gd name="connsiteX3" fmla="*/ 4125677 w 4608512"/>
              <a:gd name="connsiteY3" fmla="*/ 66626 h 1224021"/>
              <a:gd name="connsiteX4" fmla="*/ 4179466 w 4608512"/>
              <a:gd name="connsiteY4" fmla="*/ 1043779 h 1224021"/>
              <a:gd name="connsiteX5" fmla="*/ 1551403 w 4608512"/>
              <a:gd name="connsiteY5" fmla="*/ 1148077 h 1224021"/>
              <a:gd name="connsiteX6" fmla="*/ 183252 w 4608512"/>
              <a:gd name="connsiteY6" fmla="*/ 1076069 h 1224021"/>
              <a:gd name="connsiteX0" fmla="*/ 183252 w 4647518"/>
              <a:gd name="connsiteY0" fmla="*/ 1146746 h 1306477"/>
              <a:gd name="connsiteX1" fmla="*/ 1407387 w 4647518"/>
              <a:gd name="connsiteY1" fmla="*/ 642690 h 1306477"/>
              <a:gd name="connsiteX2" fmla="*/ 2991563 w 4647518"/>
              <a:gd name="connsiteY2" fmla="*/ 714698 h 1306477"/>
              <a:gd name="connsiteX3" fmla="*/ 4359715 w 4647518"/>
              <a:gd name="connsiteY3" fmla="*/ 66626 h 1306477"/>
              <a:gd name="connsiteX4" fmla="*/ 4179466 w 4647518"/>
              <a:gd name="connsiteY4" fmla="*/ 1114456 h 1306477"/>
              <a:gd name="connsiteX5" fmla="*/ 1551403 w 4647518"/>
              <a:gd name="connsiteY5" fmla="*/ 1218754 h 1306477"/>
              <a:gd name="connsiteX6" fmla="*/ 183252 w 4647518"/>
              <a:gd name="connsiteY6" fmla="*/ 1146746 h 1306477"/>
              <a:gd name="connsiteX0" fmla="*/ 183252 w 4683522"/>
              <a:gd name="connsiteY0" fmla="*/ 1152128 h 1275855"/>
              <a:gd name="connsiteX1" fmla="*/ 1407387 w 4683522"/>
              <a:gd name="connsiteY1" fmla="*/ 648072 h 1275855"/>
              <a:gd name="connsiteX2" fmla="*/ 2991563 w 4683522"/>
              <a:gd name="connsiteY2" fmla="*/ 720080 h 1275855"/>
              <a:gd name="connsiteX3" fmla="*/ 4359715 w 4683522"/>
              <a:gd name="connsiteY3" fmla="*/ 72008 h 1275855"/>
              <a:gd name="connsiteX4" fmla="*/ 4575739 w 4683522"/>
              <a:gd name="connsiteY4" fmla="*/ 288032 h 1275855"/>
              <a:gd name="connsiteX5" fmla="*/ 4179466 w 4683522"/>
              <a:gd name="connsiteY5" fmla="*/ 1119838 h 1275855"/>
              <a:gd name="connsiteX6" fmla="*/ 1551403 w 4683522"/>
              <a:gd name="connsiteY6" fmla="*/ 1224136 h 1275855"/>
              <a:gd name="connsiteX7" fmla="*/ 183252 w 4683522"/>
              <a:gd name="connsiteY7" fmla="*/ 1152128 h 1275855"/>
              <a:gd name="connsiteX0" fmla="*/ 183252 w 4683522"/>
              <a:gd name="connsiteY0" fmla="*/ 1152128 h 1275855"/>
              <a:gd name="connsiteX1" fmla="*/ 1335379 w 4683522"/>
              <a:gd name="connsiteY1" fmla="*/ 720080 h 1275855"/>
              <a:gd name="connsiteX2" fmla="*/ 2991563 w 4683522"/>
              <a:gd name="connsiteY2" fmla="*/ 720080 h 1275855"/>
              <a:gd name="connsiteX3" fmla="*/ 4359715 w 4683522"/>
              <a:gd name="connsiteY3" fmla="*/ 72008 h 1275855"/>
              <a:gd name="connsiteX4" fmla="*/ 4575739 w 4683522"/>
              <a:gd name="connsiteY4" fmla="*/ 288032 h 1275855"/>
              <a:gd name="connsiteX5" fmla="*/ 4179466 w 4683522"/>
              <a:gd name="connsiteY5" fmla="*/ 1119838 h 1275855"/>
              <a:gd name="connsiteX6" fmla="*/ 1551403 w 4683522"/>
              <a:gd name="connsiteY6" fmla="*/ 1224136 h 1275855"/>
              <a:gd name="connsiteX7" fmla="*/ 183252 w 4683522"/>
              <a:gd name="connsiteY7" fmla="*/ 1152128 h 1275855"/>
              <a:gd name="connsiteX0" fmla="*/ 24451 w 4433445"/>
              <a:gd name="connsiteY0" fmla="*/ 1102107 h 1180013"/>
              <a:gd name="connsiteX1" fmla="*/ 778308 w 4433445"/>
              <a:gd name="connsiteY1" fmla="*/ 723547 h 1180013"/>
              <a:gd name="connsiteX2" fmla="*/ 2832762 w 4433445"/>
              <a:gd name="connsiteY2" fmla="*/ 670059 h 1180013"/>
              <a:gd name="connsiteX3" fmla="*/ 4200914 w 4433445"/>
              <a:gd name="connsiteY3" fmla="*/ 21987 h 1180013"/>
              <a:gd name="connsiteX4" fmla="*/ 4416938 w 4433445"/>
              <a:gd name="connsiteY4" fmla="*/ 238011 h 1180013"/>
              <a:gd name="connsiteX5" fmla="*/ 4020665 w 4433445"/>
              <a:gd name="connsiteY5" fmla="*/ 1069817 h 1180013"/>
              <a:gd name="connsiteX6" fmla="*/ 1392602 w 4433445"/>
              <a:gd name="connsiteY6" fmla="*/ 1174115 h 1180013"/>
              <a:gd name="connsiteX7" fmla="*/ 24451 w 4433445"/>
              <a:gd name="connsiteY7" fmla="*/ 1102107 h 1180013"/>
              <a:gd name="connsiteX0" fmla="*/ 24451 w 4433444"/>
              <a:gd name="connsiteY0" fmla="*/ 1102107 h 1180013"/>
              <a:gd name="connsiteX1" fmla="*/ 778308 w 4433444"/>
              <a:gd name="connsiteY1" fmla="*/ 723547 h 1180013"/>
              <a:gd name="connsiteX2" fmla="*/ 2832762 w 4433444"/>
              <a:gd name="connsiteY2" fmla="*/ 670059 h 1180013"/>
              <a:gd name="connsiteX3" fmla="*/ 4200914 w 4433444"/>
              <a:gd name="connsiteY3" fmla="*/ 21987 h 1180013"/>
              <a:gd name="connsiteX4" fmla="*/ 4416938 w 4433444"/>
              <a:gd name="connsiteY4" fmla="*/ 238011 h 1180013"/>
              <a:gd name="connsiteX5" fmla="*/ 4020665 w 4433444"/>
              <a:gd name="connsiteY5" fmla="*/ 1069817 h 1180013"/>
              <a:gd name="connsiteX6" fmla="*/ 1392602 w 4433444"/>
              <a:gd name="connsiteY6" fmla="*/ 1174115 h 1180013"/>
              <a:gd name="connsiteX7" fmla="*/ 24451 w 4433444"/>
              <a:gd name="connsiteY7" fmla="*/ 1102107 h 1180013"/>
              <a:gd name="connsiteX0" fmla="*/ 30407 w 4192044"/>
              <a:gd name="connsiteY0" fmla="*/ 1198461 h 1237935"/>
              <a:gd name="connsiteX1" fmla="*/ 536908 w 4192044"/>
              <a:gd name="connsiteY1" fmla="*/ 723547 h 1237935"/>
              <a:gd name="connsiteX2" fmla="*/ 2591362 w 4192044"/>
              <a:gd name="connsiteY2" fmla="*/ 670059 h 1237935"/>
              <a:gd name="connsiteX3" fmla="*/ 3959514 w 4192044"/>
              <a:gd name="connsiteY3" fmla="*/ 21987 h 1237935"/>
              <a:gd name="connsiteX4" fmla="*/ 4175538 w 4192044"/>
              <a:gd name="connsiteY4" fmla="*/ 238011 h 1237935"/>
              <a:gd name="connsiteX5" fmla="*/ 3779265 w 4192044"/>
              <a:gd name="connsiteY5" fmla="*/ 1069817 h 1237935"/>
              <a:gd name="connsiteX6" fmla="*/ 1151202 w 4192044"/>
              <a:gd name="connsiteY6" fmla="*/ 1174115 h 1237935"/>
              <a:gd name="connsiteX7" fmla="*/ 30407 w 4192044"/>
              <a:gd name="connsiteY7" fmla="*/ 1198461 h 1237935"/>
              <a:gd name="connsiteX0" fmla="*/ 30407 w 4192044"/>
              <a:gd name="connsiteY0" fmla="*/ 1198461 h 1237935"/>
              <a:gd name="connsiteX1" fmla="*/ 612055 w 4192044"/>
              <a:gd name="connsiteY1" fmla="*/ 723267 h 1237935"/>
              <a:gd name="connsiteX2" fmla="*/ 2591362 w 4192044"/>
              <a:gd name="connsiteY2" fmla="*/ 670059 h 1237935"/>
              <a:gd name="connsiteX3" fmla="*/ 3959514 w 4192044"/>
              <a:gd name="connsiteY3" fmla="*/ 21987 h 1237935"/>
              <a:gd name="connsiteX4" fmla="*/ 4175538 w 4192044"/>
              <a:gd name="connsiteY4" fmla="*/ 238011 h 1237935"/>
              <a:gd name="connsiteX5" fmla="*/ 3779265 w 4192044"/>
              <a:gd name="connsiteY5" fmla="*/ 1069817 h 1237935"/>
              <a:gd name="connsiteX6" fmla="*/ 1151202 w 4192044"/>
              <a:gd name="connsiteY6" fmla="*/ 1174115 h 1237935"/>
              <a:gd name="connsiteX7" fmla="*/ 30407 w 4192044"/>
              <a:gd name="connsiteY7" fmla="*/ 1198461 h 1237935"/>
              <a:gd name="connsiteX0" fmla="*/ 30407 w 4192044"/>
              <a:gd name="connsiteY0" fmla="*/ 1198461 h 1237935"/>
              <a:gd name="connsiteX1" fmla="*/ 612055 w 4192044"/>
              <a:gd name="connsiteY1" fmla="*/ 723267 h 1237935"/>
              <a:gd name="connsiteX2" fmla="*/ 2591362 w 4192044"/>
              <a:gd name="connsiteY2" fmla="*/ 670059 h 1237935"/>
              <a:gd name="connsiteX3" fmla="*/ 3959514 w 4192044"/>
              <a:gd name="connsiteY3" fmla="*/ 21987 h 1237935"/>
              <a:gd name="connsiteX4" fmla="*/ 4175538 w 4192044"/>
              <a:gd name="connsiteY4" fmla="*/ 238011 h 1237935"/>
              <a:gd name="connsiteX5" fmla="*/ 3779265 w 4192044"/>
              <a:gd name="connsiteY5" fmla="*/ 1069817 h 1237935"/>
              <a:gd name="connsiteX6" fmla="*/ 1151202 w 4192044"/>
              <a:gd name="connsiteY6" fmla="*/ 1174115 h 1237935"/>
              <a:gd name="connsiteX7" fmla="*/ 30407 w 4192044"/>
              <a:gd name="connsiteY7" fmla="*/ 1198461 h 1237935"/>
              <a:gd name="connsiteX0" fmla="*/ 30407 w 4192044"/>
              <a:gd name="connsiteY0" fmla="*/ 1198461 h 1237935"/>
              <a:gd name="connsiteX1" fmla="*/ 656338 w 4192044"/>
              <a:gd name="connsiteY1" fmla="*/ 703944 h 1237935"/>
              <a:gd name="connsiteX2" fmla="*/ 2591362 w 4192044"/>
              <a:gd name="connsiteY2" fmla="*/ 670059 h 1237935"/>
              <a:gd name="connsiteX3" fmla="*/ 3959514 w 4192044"/>
              <a:gd name="connsiteY3" fmla="*/ 21987 h 1237935"/>
              <a:gd name="connsiteX4" fmla="*/ 4175538 w 4192044"/>
              <a:gd name="connsiteY4" fmla="*/ 238011 h 1237935"/>
              <a:gd name="connsiteX5" fmla="*/ 3779265 w 4192044"/>
              <a:gd name="connsiteY5" fmla="*/ 1069817 h 1237935"/>
              <a:gd name="connsiteX6" fmla="*/ 1151202 w 4192044"/>
              <a:gd name="connsiteY6" fmla="*/ 1174115 h 1237935"/>
              <a:gd name="connsiteX7" fmla="*/ 30407 w 4192044"/>
              <a:gd name="connsiteY7" fmla="*/ 1198461 h 12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2044" h="1237935">
                <a:moveTo>
                  <a:pt x="30407" y="1198461"/>
                </a:moveTo>
                <a:cubicBezTo>
                  <a:pt x="306754" y="1079492"/>
                  <a:pt x="242162" y="817087"/>
                  <a:pt x="656338" y="703944"/>
                </a:cubicBezTo>
                <a:cubicBezTo>
                  <a:pt x="1070514" y="590801"/>
                  <a:pt x="2040833" y="783718"/>
                  <a:pt x="2591362" y="670059"/>
                </a:cubicBezTo>
                <a:cubicBezTo>
                  <a:pt x="3141891" y="556400"/>
                  <a:pt x="3695485" y="93995"/>
                  <a:pt x="3959514" y="21987"/>
                </a:cubicBezTo>
                <a:cubicBezTo>
                  <a:pt x="4223543" y="-50021"/>
                  <a:pt x="4205579" y="63373"/>
                  <a:pt x="4175538" y="238011"/>
                </a:cubicBezTo>
                <a:cubicBezTo>
                  <a:pt x="4145497" y="412649"/>
                  <a:pt x="4283321" y="913800"/>
                  <a:pt x="3779265" y="1069817"/>
                </a:cubicBezTo>
                <a:cubicBezTo>
                  <a:pt x="3275209" y="1225834"/>
                  <a:pt x="1776012" y="1152674"/>
                  <a:pt x="1151202" y="1174115"/>
                </a:cubicBezTo>
                <a:cubicBezTo>
                  <a:pt x="526392" y="1195556"/>
                  <a:pt x="-152845" y="1290536"/>
                  <a:pt x="30407" y="119846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92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174" y="0"/>
            <a:ext cx="9140825" cy="8239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14992" y="21431"/>
            <a:ext cx="7317449" cy="81438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j-lt"/>
              </a:rPr>
              <a:t>Клиентские службы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175" y="0"/>
            <a:ext cx="1098550" cy="823913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3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22390"/>
            <a:ext cx="675712" cy="5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pic>
        <p:nvPicPr>
          <p:cNvPr id="36" name="Picture 6" descr="C:\Users\rovneyko\Desktop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" y="962998"/>
            <a:ext cx="1077023" cy="158623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2" descr="6-Гайфутдинова на телефоне"/>
          <p:cNvPicPr>
            <a:picLocks noChangeAspect="1" noChangeArrowheads="1"/>
          </p:cNvPicPr>
          <p:nvPr/>
        </p:nvPicPr>
        <p:blipFill>
          <a:blip r:embed="rId4" cstate="print"/>
          <a:srcRect l="42363" t="20187" r="27646" b="42177"/>
          <a:stretch>
            <a:fillRect/>
          </a:stretch>
        </p:blipFill>
        <p:spPr bwMode="auto">
          <a:xfrm>
            <a:off x="8007439" y="1467286"/>
            <a:ext cx="1142344" cy="93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5" cstate="print"/>
          <a:srcRect l="22168" t="23577" r="15576" b="4268"/>
          <a:stretch>
            <a:fillRect/>
          </a:stretch>
        </p:blipFill>
        <p:spPr bwMode="auto">
          <a:xfrm>
            <a:off x="2893158" y="2289343"/>
            <a:ext cx="3352427" cy="23717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5" name="Скругленный прямоугольник 64"/>
          <p:cNvSpPr/>
          <p:nvPr/>
        </p:nvSpPr>
        <p:spPr bwMode="auto">
          <a:xfrm>
            <a:off x="827584" y="897467"/>
            <a:ext cx="3594470" cy="721429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977" tIns="102977" rIns="102977" bIns="102977" spcCol="1270" anchor="ctr"/>
          <a:lstStyle/>
          <a:p>
            <a:pPr algn="ctr" defTabSz="4445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2 755 </a:t>
            </a:r>
            <a:r>
              <a:rPr lang="ru-RU" sz="3000" b="1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3000" b="1" dirty="0">
                <a:solidFill>
                  <a:schemeClr val="bg1"/>
                </a:solidFill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клиентских служб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4679154" y="897467"/>
            <a:ext cx="3781278" cy="721429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977" tIns="102977" rIns="102977" bIns="102977" spcCol="1270" anchor="ctr"/>
          <a:lstStyle/>
          <a:p>
            <a:pPr algn="ctr" defTabSz="4445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1 000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мобильных клиентских служб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132046" y="3970548"/>
            <a:ext cx="2363326" cy="339104"/>
          </a:xfrm>
          <a:prstGeom prst="round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Скругленный прямоугольник 4"/>
          <p:cNvSpPr/>
          <p:nvPr/>
        </p:nvSpPr>
        <p:spPr>
          <a:xfrm>
            <a:off x="6377784" y="3999019"/>
            <a:ext cx="2008513" cy="277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Доступная среда</a:t>
            </a:r>
            <a:endParaRPr lang="ru-RU" sz="1500" b="1" kern="1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132046" y="3518937"/>
            <a:ext cx="2363326" cy="352433"/>
          </a:xfrm>
          <a:prstGeom prst="round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Скругленный прямоугольник 4"/>
          <p:cNvSpPr/>
          <p:nvPr/>
        </p:nvSpPr>
        <p:spPr>
          <a:xfrm>
            <a:off x="6132045" y="3589811"/>
            <a:ext cx="2383093" cy="24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Инфоматы</a:t>
            </a:r>
            <a:endParaRPr lang="ru-RU" sz="1500" b="1" kern="1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132045" y="2613753"/>
            <a:ext cx="2363327" cy="827694"/>
          </a:xfrm>
          <a:prstGeom prst="round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Скругленный прямоугольник 4"/>
          <p:cNvSpPr/>
          <p:nvPr/>
        </p:nvSpPr>
        <p:spPr>
          <a:xfrm>
            <a:off x="6110231" y="2613753"/>
            <a:ext cx="2385139" cy="827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Терминалы самостоятельного сканирования документов</a:t>
            </a:r>
            <a:endParaRPr lang="ru-RU" sz="1500" b="1" kern="1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66869" y="3395300"/>
            <a:ext cx="2229857" cy="437500"/>
          </a:xfrm>
          <a:prstGeom prst="round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Скругленный прямоугольник 4"/>
          <p:cNvSpPr/>
          <p:nvPr/>
        </p:nvSpPr>
        <p:spPr>
          <a:xfrm>
            <a:off x="766869" y="3441447"/>
            <a:ext cx="2229857" cy="33966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Электронная очередь</a:t>
            </a:r>
            <a:endParaRPr lang="ru-RU" sz="1500" b="1" kern="1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635834" y="4369683"/>
            <a:ext cx="1809218" cy="679252"/>
          </a:xfrm>
          <a:prstGeom prst="round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Скругленный прямоугольник 4"/>
          <p:cNvSpPr/>
          <p:nvPr/>
        </p:nvSpPr>
        <p:spPr>
          <a:xfrm>
            <a:off x="4671079" y="4405267"/>
            <a:ext cx="1738728" cy="643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Предварительная запись граждан на прием</a:t>
            </a:r>
            <a:endParaRPr lang="ru-RU" sz="1500" b="1" kern="1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648764" y="4371007"/>
            <a:ext cx="1809218" cy="677927"/>
          </a:xfrm>
          <a:prstGeom prst="round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Скругленный прямоугольник 4"/>
          <p:cNvSpPr/>
          <p:nvPr/>
        </p:nvSpPr>
        <p:spPr>
          <a:xfrm>
            <a:off x="2679125" y="4412659"/>
            <a:ext cx="1738728" cy="63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Предварительный заказ документов и справок</a:t>
            </a:r>
            <a:endParaRPr lang="ru-RU" sz="1500" b="1" kern="1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66869" y="2613754"/>
            <a:ext cx="2222826" cy="714080"/>
          </a:xfrm>
          <a:prstGeom prst="round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Скругленный прямоугольник 4"/>
          <p:cNvSpPr/>
          <p:nvPr/>
        </p:nvSpPr>
        <p:spPr>
          <a:xfrm>
            <a:off x="754696" y="2613754"/>
            <a:ext cx="2247172" cy="714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  <a:spcAft>
                <a:spcPts val="0"/>
              </a:spcAft>
            </a:pPr>
            <a:r>
              <a:rPr lang="ru-RU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Мониторинг </a:t>
            </a:r>
            <a:r>
              <a:rPr lang="en-US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/>
            </a:r>
            <a:br>
              <a:rPr lang="en-US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</a:br>
            <a:r>
              <a:rPr lang="ru-RU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с использованием </a:t>
            </a:r>
            <a:endParaRPr lang="en-US" sz="1500" b="1" kern="1200" dirty="0" smtClean="0">
              <a:solidFill>
                <a:schemeClr val="bg1"/>
              </a:solidFill>
              <a:latin typeface="+mj-lt"/>
              <a:cs typeface="Tahoma" pitchFamily="34" charset="0"/>
            </a:endParaRPr>
          </a:p>
          <a:p>
            <a:pPr lvl="0" algn="ctr" defTabSz="622300">
              <a:spcBef>
                <a:spcPct val="0"/>
              </a:spcBef>
              <a:spcAft>
                <a:spcPts val="0"/>
              </a:spcAft>
            </a:pPr>
            <a:r>
              <a:rPr lang="ru-RU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веб-камер</a:t>
            </a:r>
            <a:endParaRPr lang="ru-RU" sz="1500" b="1" kern="1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66869" y="3923112"/>
            <a:ext cx="2229857" cy="388317"/>
          </a:xfrm>
          <a:prstGeom prst="round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Скругленный прямоугольник 4"/>
          <p:cNvSpPr/>
          <p:nvPr/>
        </p:nvSpPr>
        <p:spPr>
          <a:xfrm>
            <a:off x="1012433" y="3931496"/>
            <a:ext cx="1738728" cy="379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Телефонная  справочная </a:t>
            </a:r>
            <a:endParaRPr lang="ru-RU" sz="1500" b="1" kern="1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1737535" y="2201266"/>
            <a:ext cx="5672100" cy="370484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835696" y="2201266"/>
            <a:ext cx="5552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C00000"/>
                </a:solidFill>
                <a:latin typeface="+mj-lt"/>
              </a:rPr>
              <a:t>Единые стандарты </a:t>
            </a: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работы и </a:t>
            </a:r>
            <a:r>
              <a:rPr lang="ru-RU" altLang="ru-RU" sz="2400" b="1" dirty="0">
                <a:solidFill>
                  <a:srgbClr val="C00000"/>
                </a:solidFill>
                <a:latin typeface="+mj-lt"/>
              </a:rPr>
              <a:t>оснащения</a:t>
            </a:r>
            <a:endParaRPr lang="en-US" alt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1012433" y="1665318"/>
            <a:ext cx="3479449" cy="5940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lIns="102977" tIns="102977" rIns="102977" bIns="102977" spcCol="1270" anchor="ctr"/>
          <a:lstStyle/>
          <a:p>
            <a:pPr algn="ctr" defTabSz="444500" fontAlgn="auto">
              <a:lnSpc>
                <a:spcPct val="8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30 млн.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обращений ежегодно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4629948" y="1665319"/>
            <a:ext cx="3584153" cy="594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lIns="102977" tIns="102977" rIns="102977" bIns="102977" spcCol="1270" anchor="ctr"/>
          <a:lstStyle/>
          <a:p>
            <a:pPr algn="ctr" defTabSz="444500" fontAlgn="auto">
              <a:lnSpc>
                <a:spcPct val="8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не более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15 мин.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ожидания в очереди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819150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/>
          <p:cNvSpPr/>
          <p:nvPr/>
        </p:nvSpPr>
        <p:spPr>
          <a:xfrm>
            <a:off x="204752" y="3448396"/>
            <a:ext cx="703619" cy="527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04752" y="1019250"/>
            <a:ext cx="703619" cy="527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85"/>
          <p:cNvGrpSpPr>
            <a:grpSpLocks/>
          </p:cNvGrpSpPr>
          <p:nvPr/>
        </p:nvGrpSpPr>
        <p:grpSpPr bwMode="auto">
          <a:xfrm>
            <a:off x="0" y="3774282"/>
            <a:ext cx="9990138" cy="1760935"/>
            <a:chOff x="0" y="5013820"/>
            <a:chExt cx="9989613" cy="2348157"/>
          </a:xfrm>
        </p:grpSpPr>
        <p:sp>
          <p:nvSpPr>
            <p:cNvPr id="16" name="Прямоугольник 15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17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 rot="16200000">
            <a:off x="6201084" y="517937"/>
            <a:ext cx="1257359" cy="439074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sz="1500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 rot="16200000">
            <a:off x="6434173" y="-565097"/>
            <a:ext cx="791190" cy="439073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sz="1500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9111" y="2076159"/>
            <a:ext cx="4523831" cy="1619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11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>
                <a:latin typeface="+mj-lt"/>
                <a:cs typeface="Times New Roman" pitchFamily="18" charset="0"/>
              </a:rPr>
              <a:t>сервисов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онлайн</a:t>
            </a:r>
            <a:endParaRPr lang="ru-RU" sz="1500" dirty="0">
              <a:latin typeface="+mj-lt"/>
            </a:endParaRPr>
          </a:p>
          <a:p>
            <a:pPr>
              <a:lnSpc>
                <a:spcPct val="85000"/>
              </a:lnSpc>
              <a:spcAft>
                <a:spcPts val="0"/>
              </a:spcAft>
              <a:defRPr/>
            </a:pPr>
            <a:r>
              <a:rPr lang="ru-RU" sz="1500" dirty="0" smtClean="0">
                <a:latin typeface="+mj-lt"/>
                <a:cs typeface="Times New Roman" pitchFamily="18" charset="0"/>
              </a:rPr>
              <a:t>Подключено к кабинету</a:t>
            </a:r>
            <a:r>
              <a:rPr lang="en-US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плательщиков (2014)</a:t>
            </a:r>
          </a:p>
          <a:p>
            <a:pPr marL="180975" indent="-180975">
              <a:lnSpc>
                <a:spcPct val="8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1,9 млн.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юридических лиц (</a:t>
            </a:r>
            <a:r>
              <a:rPr lang="ru-RU" sz="1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54%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от сдающих отчетность)</a:t>
            </a:r>
          </a:p>
          <a:p>
            <a:pPr marL="180975" indent="-18097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1,5 млн. 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самозанятых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плательщиков (</a:t>
            </a:r>
            <a:r>
              <a:rPr lang="ru-RU" sz="1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41%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от зарегистрированных)</a:t>
            </a:r>
          </a:p>
          <a:p>
            <a:pPr marL="180975" indent="-180975">
              <a:lnSpc>
                <a:spcPct val="85000"/>
              </a:lnSpc>
              <a:spcAft>
                <a:spcPts val="0"/>
              </a:spcAft>
              <a:defRPr/>
            </a:pPr>
            <a:r>
              <a:rPr lang="ru-RU" sz="1500" dirty="0" smtClean="0">
                <a:latin typeface="+mj-lt"/>
                <a:cs typeface="Times New Roman" pitchFamily="18" charset="0"/>
              </a:rPr>
              <a:t>Более </a:t>
            </a:r>
            <a:r>
              <a:rPr lang="ru-RU" sz="1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14 млн.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обращений к сервисам в 2014 году</a:t>
            </a:r>
            <a:endParaRPr lang="ru-RU" sz="1500" dirty="0">
              <a:latin typeface="+mj-lt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174" y="0"/>
            <a:ext cx="9140825" cy="8239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175" y="0"/>
            <a:ext cx="1098550" cy="823913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23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22390"/>
            <a:ext cx="675712" cy="5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-11057" y="819150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214991" y="21431"/>
            <a:ext cx="7929008" cy="81438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Услуги ПФР в электронном виде </a:t>
            </a:r>
            <a:endParaRPr lang="ru-RU" sz="32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 рамках «одного окна»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49671" y="996260"/>
            <a:ext cx="144457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Сайт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ПФР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 rot="5400000">
            <a:off x="3124991" y="620994"/>
            <a:ext cx="738945" cy="218832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80443" y="1388220"/>
            <a:ext cx="223959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Личный кабинет застрахованного лица</a:t>
            </a:r>
            <a:endParaRPr lang="ru-RU" altLang="ru-RU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2730" y="1345683"/>
            <a:ext cx="1399030" cy="737591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 bwMode="auto">
          <a:xfrm>
            <a:off x="1203655" y="1682752"/>
            <a:ext cx="381850" cy="23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1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Иванов Иван Иванович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1203655" y="1710493"/>
            <a:ext cx="381850" cy="23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1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001-125-596 28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01725" y="4220349"/>
            <a:ext cx="3670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49671" y="4093979"/>
            <a:ext cx="370181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ru-RU" sz="2400" dirty="0">
                <a:latin typeface="+mj-lt"/>
              </a:rPr>
              <a:t>Многофункциональные центры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34505" r="67771" b="42091"/>
          <a:stretch/>
        </p:blipFill>
        <p:spPr>
          <a:xfrm>
            <a:off x="212456" y="3470671"/>
            <a:ext cx="668435" cy="491171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949670" y="3474514"/>
            <a:ext cx="297463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+mj-lt"/>
                <a:cs typeface="Times New Roman" pitchFamily="18" charset="0"/>
              </a:rPr>
              <a:t>ЕПГУ</a:t>
            </a:r>
            <a:endParaRPr lang="ru-RU" alt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 rot="16200000">
            <a:off x="6545720" y="1516775"/>
            <a:ext cx="568087" cy="439074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sz="1500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09112" y="3384193"/>
            <a:ext cx="4552406" cy="682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500" b="1" dirty="0" smtClean="0">
                <a:solidFill>
                  <a:srgbClr val="C00000"/>
                </a:solidFill>
                <a:latin typeface="+mj-lt"/>
              </a:rPr>
              <a:t>18 </a:t>
            </a:r>
            <a:r>
              <a:rPr lang="ru-RU" sz="1500" b="1" dirty="0" err="1">
                <a:solidFill>
                  <a:srgbClr val="C00000"/>
                </a:solidFill>
                <a:latin typeface="+mj-lt"/>
              </a:rPr>
              <a:t>госуслуг</a:t>
            </a:r>
            <a:r>
              <a:rPr lang="ru-RU" sz="1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500" dirty="0">
                <a:latin typeface="+mj-lt"/>
              </a:rPr>
              <a:t>ПФР (в том числе </a:t>
            </a:r>
            <a:r>
              <a:rPr lang="ru-RU" sz="1500" b="1" dirty="0">
                <a:solidFill>
                  <a:srgbClr val="C00000"/>
                </a:solidFill>
                <a:latin typeface="+mj-lt"/>
              </a:rPr>
              <a:t>3 приоритетных</a:t>
            </a:r>
            <a:r>
              <a:rPr lang="ru-RU" sz="1500" dirty="0">
                <a:latin typeface="+mj-lt"/>
              </a:rPr>
              <a:t> – назначение пенсии, </a:t>
            </a:r>
            <a:r>
              <a:rPr lang="ru-RU" sz="1500" dirty="0" smtClean="0">
                <a:latin typeface="+mj-lt"/>
              </a:rPr>
              <a:t>материнский (семейный) капитал – </a:t>
            </a:r>
            <a:r>
              <a:rPr lang="ru-RU" sz="1500" dirty="0">
                <a:latin typeface="+mj-lt"/>
              </a:rPr>
              <a:t>выдача и распоряжение</a:t>
            </a: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 rot="16200000">
            <a:off x="6610934" y="2111089"/>
            <a:ext cx="437658" cy="439074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sz="1500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09112" y="4193351"/>
            <a:ext cx="4020538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500" b="1" dirty="0">
                <a:solidFill>
                  <a:srgbClr val="C00000"/>
                </a:solidFill>
                <a:latin typeface="+mj-lt"/>
              </a:rPr>
              <a:t>17 </a:t>
            </a:r>
            <a:r>
              <a:rPr lang="ru-RU" sz="1500" b="1" dirty="0" smtClean="0">
                <a:solidFill>
                  <a:srgbClr val="C00000"/>
                </a:solidFill>
                <a:latin typeface="+mj-lt"/>
              </a:rPr>
              <a:t>услуг</a:t>
            </a:r>
            <a:r>
              <a:rPr lang="ru-RU" sz="1500" dirty="0" smtClean="0">
                <a:latin typeface="+mj-lt"/>
              </a:rPr>
              <a:t>, </a:t>
            </a:r>
            <a:r>
              <a:rPr lang="ru-RU" sz="1500" dirty="0">
                <a:latin typeface="+mj-lt"/>
              </a:rPr>
              <a:t>безбумажный </a:t>
            </a:r>
            <a:r>
              <a:rPr lang="ru-RU" sz="1500" dirty="0" smtClean="0">
                <a:latin typeface="+mj-lt"/>
              </a:rPr>
              <a:t>документооборот</a:t>
            </a:r>
            <a:endParaRPr lang="ru-RU" sz="1500" dirty="0">
              <a:latin typeface="+mj-lt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200589" y="3389281"/>
            <a:ext cx="88245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200589" y="4046195"/>
            <a:ext cx="88245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09111" y="1289771"/>
            <a:ext cx="4523831" cy="8635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ru-RU" altLang="ru-RU" sz="1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Количество сервисов</a:t>
            </a:r>
            <a:r>
              <a:rPr lang="en-US" altLang="ru-RU" sz="1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- 5</a:t>
            </a:r>
          </a:p>
          <a:p>
            <a:pPr>
              <a:lnSpc>
                <a:spcPct val="85000"/>
              </a:lnSpc>
              <a:defRPr/>
            </a:pPr>
            <a:r>
              <a:rPr lang="ru-RU" altLang="ru-RU" sz="1500" dirty="0" smtClean="0">
                <a:latin typeface="+mj-lt"/>
                <a:cs typeface="Times New Roman" pitchFamily="18" charset="0"/>
              </a:rPr>
              <a:t>Потенциальное </a:t>
            </a:r>
            <a:r>
              <a:rPr lang="ru-RU" altLang="ru-RU" sz="1500" dirty="0">
                <a:latin typeface="+mj-lt"/>
                <a:cs typeface="Times New Roman" pitchFamily="18" charset="0"/>
              </a:rPr>
              <a:t>количество </a:t>
            </a:r>
            <a:r>
              <a:rPr lang="ru-RU" altLang="ru-RU" sz="1500" dirty="0" smtClean="0">
                <a:latin typeface="+mj-lt"/>
                <a:cs typeface="Times New Roman" pitchFamily="18" charset="0"/>
              </a:rPr>
              <a:t>пользователей</a:t>
            </a:r>
            <a:endParaRPr lang="en-US" altLang="ru-RU" sz="15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ru-RU" altLang="ru-RU" sz="1500" b="1" spc="-2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98,5 млн. </a:t>
            </a:r>
            <a:r>
              <a:rPr lang="en-US" altLang="ru-RU" sz="1500" b="1" spc="-2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500" spc="-20" dirty="0" smtClean="0">
                <a:latin typeface="+mj-lt"/>
                <a:cs typeface="Times New Roman" pitchFamily="18" charset="0"/>
              </a:rPr>
              <a:t>граждан, застрахованных в системе ОПС</a:t>
            </a:r>
            <a:endParaRPr lang="ru-RU" sz="1500" b="1" spc="-20" dirty="0" smtClean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ru-RU" sz="1500" dirty="0">
              <a:latin typeface="+mj-lt"/>
              <a:cs typeface="Times New Roman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1003205" y="2325657"/>
            <a:ext cx="3596382" cy="774062"/>
            <a:chOff x="1012730" y="3165795"/>
            <a:chExt cx="3596382" cy="1032084"/>
          </a:xfrm>
        </p:grpSpPr>
        <p:sp>
          <p:nvSpPr>
            <p:cNvPr id="77" name="Прямоугольник 76"/>
            <p:cNvSpPr>
              <a:spLocks noChangeArrowheads="1"/>
            </p:cNvSpPr>
            <p:nvPr/>
          </p:nvSpPr>
          <p:spPr bwMode="auto">
            <a:xfrm rot="5400000">
              <a:off x="2982668" y="2591920"/>
              <a:ext cx="1023591" cy="21883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95B3D7">
                    <a:lumMod val="34000"/>
                    <a:lumOff val="66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480442" y="3165795"/>
              <a:ext cx="2128670" cy="1009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К</a:t>
              </a:r>
              <a:r>
                <a:rPr lang="ru-RU" altLang="ru-RU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абинет плательщика страховых взносов</a:t>
              </a: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730" y="3171534"/>
              <a:ext cx="1399029" cy="994018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67" name="Группа 66"/>
          <p:cNvGrpSpPr/>
          <p:nvPr/>
        </p:nvGrpSpPr>
        <p:grpSpPr>
          <a:xfrm>
            <a:off x="308243" y="1067645"/>
            <a:ext cx="565202" cy="486463"/>
            <a:chOff x="445967" y="4372208"/>
            <a:chExt cx="461464" cy="536812"/>
          </a:xfrm>
        </p:grpSpPr>
        <p:pic>
          <p:nvPicPr>
            <p:cNvPr id="68" name="Изображение 11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5967" y="4372208"/>
              <a:ext cx="388869" cy="404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43" y="4623270"/>
              <a:ext cx="357188" cy="285750"/>
            </a:xfrm>
            <a:prstGeom prst="rect">
              <a:avLst/>
            </a:prstGeom>
          </p:spPr>
        </p:pic>
      </p:grpSp>
      <p:sp>
        <p:nvSpPr>
          <p:cNvPr id="75" name="Скругленный прямоугольник 74"/>
          <p:cNvSpPr/>
          <p:nvPr/>
        </p:nvSpPr>
        <p:spPr>
          <a:xfrm>
            <a:off x="204752" y="4117158"/>
            <a:ext cx="703619" cy="527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28650" y="4276381"/>
            <a:ext cx="211225" cy="2018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56477" y="4276381"/>
            <a:ext cx="211225" cy="2018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84304" y="4276381"/>
            <a:ext cx="211225" cy="2018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153704" y="4241777"/>
            <a:ext cx="769778" cy="369439"/>
            <a:chOff x="153704" y="5648561"/>
            <a:chExt cx="769778" cy="492586"/>
          </a:xfrm>
        </p:grpSpPr>
        <p:sp>
          <p:nvSpPr>
            <p:cNvPr id="50" name="TextBox 49"/>
            <p:cNvSpPr txBox="1"/>
            <p:nvPr/>
          </p:nvSpPr>
          <p:spPr>
            <a:xfrm>
              <a:off x="153704" y="5648701"/>
              <a:ext cx="3099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7398" y="5648561"/>
              <a:ext cx="3099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Ф</a:t>
              </a:r>
              <a:endPara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3491" y="5648704"/>
              <a:ext cx="3099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Ц</a:t>
              </a:r>
              <a:endPara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 flipH="1">
            <a:off x="4572000" y="2056052"/>
            <a:ext cx="445313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user\Desktop\Для медведева\сай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533" y="1188922"/>
            <a:ext cx="3513667" cy="264795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330202" y="1177016"/>
            <a:ext cx="4140200" cy="332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180975" algn="l"/>
              </a:tabLst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Более удобная навигация для граждан и страхователей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180975" algn="l"/>
              </a:tabLst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Быстрый доступ к типовым запросам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 жизненным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ситуациям</a:t>
            </a:r>
            <a:endParaRPr lang="ru-RU" dirty="0">
              <a:solidFill>
                <a:srgbClr val="A4192A"/>
              </a:solidFill>
              <a:latin typeface="Calibri" pitchFamily="34" charset="0"/>
              <a:cs typeface="Times New Roman" pitchFamily="18" charset="0"/>
            </a:endParaRP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180975" algn="l"/>
              </a:tabLst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Раздел «Открытые данные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rgbClr val="A4192A"/>
              </a:solidFill>
              <a:latin typeface="Calibri" pitchFamily="34" charset="0"/>
              <a:cs typeface="Times New Roman" pitchFamily="18" charset="0"/>
            </a:endParaRP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180975" algn="l"/>
              </a:tabLst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Кабинет плательщика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180975" algn="l"/>
              </a:tabLst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Личный кабинет застрахованного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лица</a:t>
            </a:r>
            <a:endParaRPr lang="ru-RU" dirty="0">
              <a:solidFill>
                <a:srgbClr val="A4192A"/>
              </a:solidFill>
              <a:latin typeface="Calibri" pitchFamily="34" charset="0"/>
              <a:cs typeface="Times New Roman" pitchFamily="18" charset="0"/>
            </a:endParaRP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180975" algn="l"/>
              </a:tabLst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Запись на прием через Интернет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180975" algn="l"/>
              </a:tabLst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Предварительный заказ документов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Font typeface="Arial" charset="0"/>
              <a:buChar char="•"/>
              <a:tabLst>
                <a:tab pos="180975" algn="l"/>
              </a:tabLst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Направление обращения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ПФР</a:t>
            </a: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6" name="Группа 185"/>
          <p:cNvGrpSpPr>
            <a:grpSpLocks/>
          </p:cNvGrpSpPr>
          <p:nvPr/>
        </p:nvGrpSpPr>
        <p:grpSpPr bwMode="auto">
          <a:xfrm>
            <a:off x="0" y="3774282"/>
            <a:ext cx="9990138" cy="1760935"/>
            <a:chOff x="0" y="5013820"/>
            <a:chExt cx="9989613" cy="2348157"/>
          </a:xfrm>
        </p:grpSpPr>
        <p:sp>
          <p:nvSpPr>
            <p:cNvPr id="27" name="Прямоугольник 26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2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30" name="Полилиния 29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0"/>
            <a:ext cx="9140825" cy="8239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175" y="0"/>
            <a:ext cx="1098550" cy="823913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36" name="Изображение 1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88" y="122390"/>
            <a:ext cx="675712" cy="5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-11057" y="830036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14991" y="21431"/>
            <a:ext cx="7929008" cy="81438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Обновленная версия сайта ПФР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08"/>
          <p:cNvSpPr>
            <a:spLocks/>
          </p:cNvSpPr>
          <p:nvPr/>
        </p:nvSpPr>
        <p:spPr bwMode="auto">
          <a:xfrm>
            <a:off x="2651352" y="1609887"/>
            <a:ext cx="1742956" cy="739946"/>
          </a:xfrm>
          <a:custGeom>
            <a:avLst/>
            <a:gdLst>
              <a:gd name="T0" fmla="*/ 2423 w 3731"/>
              <a:gd name="T1" fmla="*/ 13 h 1949"/>
              <a:gd name="T2" fmla="*/ 2646 w 3731"/>
              <a:gd name="T3" fmla="*/ 79 h 1949"/>
              <a:gd name="T4" fmla="*/ 2842 w 3731"/>
              <a:gd name="T5" fmla="*/ 193 h 1949"/>
              <a:gd name="T6" fmla="*/ 3005 w 3731"/>
              <a:gd name="T7" fmla="*/ 350 h 1949"/>
              <a:gd name="T8" fmla="*/ 3127 w 3731"/>
              <a:gd name="T9" fmla="*/ 540 h 1949"/>
              <a:gd name="T10" fmla="*/ 3203 w 3731"/>
              <a:gd name="T11" fmla="*/ 759 h 1949"/>
              <a:gd name="T12" fmla="*/ 3381 w 3731"/>
              <a:gd name="T13" fmla="*/ 790 h 1949"/>
              <a:gd name="T14" fmla="*/ 3533 w 3731"/>
              <a:gd name="T15" fmla="*/ 878 h 1949"/>
              <a:gd name="T16" fmla="*/ 3649 w 3731"/>
              <a:gd name="T17" fmla="*/ 1008 h 1949"/>
              <a:gd name="T18" fmla="*/ 3717 w 3731"/>
              <a:gd name="T19" fmla="*/ 1171 h 1949"/>
              <a:gd name="T20" fmla="*/ 3727 w 3731"/>
              <a:gd name="T21" fmla="*/ 1354 h 1949"/>
              <a:gd name="T22" fmla="*/ 3677 w 3731"/>
              <a:gd name="T23" fmla="*/ 1528 h 1949"/>
              <a:gd name="T24" fmla="*/ 3575 w 3731"/>
              <a:gd name="T25" fmla="*/ 1670 h 1949"/>
              <a:gd name="T26" fmla="*/ 3432 w 3731"/>
              <a:gd name="T27" fmla="*/ 1772 h 1949"/>
              <a:gd name="T28" fmla="*/ 3259 w 3731"/>
              <a:gd name="T29" fmla="*/ 1823 h 1949"/>
              <a:gd name="T30" fmla="*/ 3115 w 3731"/>
              <a:gd name="T31" fmla="*/ 1828 h 1949"/>
              <a:gd name="T32" fmla="*/ 2999 w 3731"/>
              <a:gd name="T33" fmla="*/ 1821 h 1949"/>
              <a:gd name="T34" fmla="*/ 2896 w 3731"/>
              <a:gd name="T35" fmla="*/ 1786 h 1949"/>
              <a:gd name="T36" fmla="*/ 2761 w 3731"/>
              <a:gd name="T37" fmla="*/ 1835 h 1949"/>
              <a:gd name="T38" fmla="*/ 2588 w 3731"/>
              <a:gd name="T39" fmla="*/ 1906 h 1949"/>
              <a:gd name="T40" fmla="*/ 2398 w 3731"/>
              <a:gd name="T41" fmla="*/ 1942 h 1949"/>
              <a:gd name="T42" fmla="*/ 2198 w 3731"/>
              <a:gd name="T43" fmla="*/ 1948 h 1949"/>
              <a:gd name="T44" fmla="*/ 2007 w 3731"/>
              <a:gd name="T45" fmla="*/ 1925 h 1949"/>
              <a:gd name="T46" fmla="*/ 1831 w 3731"/>
              <a:gd name="T47" fmla="*/ 1870 h 1949"/>
              <a:gd name="T48" fmla="*/ 1663 w 3731"/>
              <a:gd name="T49" fmla="*/ 1841 h 1949"/>
              <a:gd name="T50" fmla="*/ 1462 w 3731"/>
              <a:gd name="T51" fmla="*/ 1906 h 1949"/>
              <a:gd name="T52" fmla="*/ 1243 w 3731"/>
              <a:gd name="T53" fmla="*/ 1916 h 1949"/>
              <a:gd name="T54" fmla="*/ 1035 w 3731"/>
              <a:gd name="T55" fmla="*/ 1869 h 1949"/>
              <a:gd name="T56" fmla="*/ 898 w 3731"/>
              <a:gd name="T57" fmla="*/ 1886 h 1949"/>
              <a:gd name="T58" fmla="*/ 777 w 3731"/>
              <a:gd name="T59" fmla="*/ 1916 h 1949"/>
              <a:gd name="T60" fmla="*/ 641 w 3731"/>
              <a:gd name="T61" fmla="*/ 1922 h 1949"/>
              <a:gd name="T62" fmla="*/ 467 w 3731"/>
              <a:gd name="T63" fmla="*/ 1908 h 1949"/>
              <a:gd name="T64" fmla="*/ 294 w 3731"/>
              <a:gd name="T65" fmla="*/ 1840 h 1949"/>
              <a:gd name="T66" fmla="*/ 153 w 3731"/>
              <a:gd name="T67" fmla="*/ 1726 h 1949"/>
              <a:gd name="T68" fmla="*/ 53 w 3731"/>
              <a:gd name="T69" fmla="*/ 1572 h 1949"/>
              <a:gd name="T70" fmla="*/ 3 w 3731"/>
              <a:gd name="T71" fmla="*/ 1392 h 1949"/>
              <a:gd name="T72" fmla="*/ 14 w 3731"/>
              <a:gd name="T73" fmla="*/ 1201 h 1949"/>
              <a:gd name="T74" fmla="*/ 78 w 3731"/>
              <a:gd name="T75" fmla="*/ 1032 h 1949"/>
              <a:gd name="T76" fmla="*/ 189 w 3731"/>
              <a:gd name="T77" fmla="*/ 891 h 1949"/>
              <a:gd name="T78" fmla="*/ 336 w 3731"/>
              <a:gd name="T79" fmla="*/ 790 h 1949"/>
              <a:gd name="T80" fmla="*/ 511 w 3731"/>
              <a:gd name="T81" fmla="*/ 737 h 1949"/>
              <a:gd name="T82" fmla="*/ 643 w 3731"/>
              <a:gd name="T83" fmla="*/ 606 h 1949"/>
              <a:gd name="T84" fmla="*/ 783 w 3731"/>
              <a:gd name="T85" fmla="*/ 445 h 1949"/>
              <a:gd name="T86" fmla="*/ 960 w 3731"/>
              <a:gd name="T87" fmla="*/ 326 h 1949"/>
              <a:gd name="T88" fmla="*/ 1167 w 3731"/>
              <a:gd name="T89" fmla="*/ 257 h 1949"/>
              <a:gd name="T90" fmla="*/ 1385 w 3731"/>
              <a:gd name="T91" fmla="*/ 247 h 1949"/>
              <a:gd name="T92" fmla="*/ 1579 w 3731"/>
              <a:gd name="T93" fmla="*/ 287 h 1949"/>
              <a:gd name="T94" fmla="*/ 1753 w 3731"/>
              <a:gd name="T95" fmla="*/ 147 h 1949"/>
              <a:gd name="T96" fmla="*/ 1958 w 3731"/>
              <a:gd name="T97" fmla="*/ 50 h 1949"/>
              <a:gd name="T98" fmla="*/ 2184 w 3731"/>
              <a:gd name="T99" fmla="*/ 3 h 1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1" h="1949">
                <a:moveTo>
                  <a:pt x="2265" y="0"/>
                </a:moveTo>
                <a:lnTo>
                  <a:pt x="2345" y="3"/>
                </a:lnTo>
                <a:lnTo>
                  <a:pt x="2423" y="13"/>
                </a:lnTo>
                <a:lnTo>
                  <a:pt x="2500" y="29"/>
                </a:lnTo>
                <a:lnTo>
                  <a:pt x="2574" y="51"/>
                </a:lnTo>
                <a:lnTo>
                  <a:pt x="2646" y="79"/>
                </a:lnTo>
                <a:lnTo>
                  <a:pt x="2714" y="112"/>
                </a:lnTo>
                <a:lnTo>
                  <a:pt x="2779" y="150"/>
                </a:lnTo>
                <a:lnTo>
                  <a:pt x="2842" y="193"/>
                </a:lnTo>
                <a:lnTo>
                  <a:pt x="2901" y="241"/>
                </a:lnTo>
                <a:lnTo>
                  <a:pt x="2955" y="293"/>
                </a:lnTo>
                <a:lnTo>
                  <a:pt x="3005" y="350"/>
                </a:lnTo>
                <a:lnTo>
                  <a:pt x="3050" y="410"/>
                </a:lnTo>
                <a:lnTo>
                  <a:pt x="3092" y="473"/>
                </a:lnTo>
                <a:lnTo>
                  <a:pt x="3127" y="540"/>
                </a:lnTo>
                <a:lnTo>
                  <a:pt x="3158" y="610"/>
                </a:lnTo>
                <a:lnTo>
                  <a:pt x="3183" y="683"/>
                </a:lnTo>
                <a:lnTo>
                  <a:pt x="3203" y="759"/>
                </a:lnTo>
                <a:lnTo>
                  <a:pt x="3265" y="762"/>
                </a:lnTo>
                <a:lnTo>
                  <a:pt x="3324" y="773"/>
                </a:lnTo>
                <a:lnTo>
                  <a:pt x="3381" y="790"/>
                </a:lnTo>
                <a:lnTo>
                  <a:pt x="3436" y="814"/>
                </a:lnTo>
                <a:lnTo>
                  <a:pt x="3487" y="844"/>
                </a:lnTo>
                <a:lnTo>
                  <a:pt x="3533" y="878"/>
                </a:lnTo>
                <a:lnTo>
                  <a:pt x="3577" y="916"/>
                </a:lnTo>
                <a:lnTo>
                  <a:pt x="3615" y="960"/>
                </a:lnTo>
                <a:lnTo>
                  <a:pt x="3649" y="1008"/>
                </a:lnTo>
                <a:lnTo>
                  <a:pt x="3678" y="1059"/>
                </a:lnTo>
                <a:lnTo>
                  <a:pt x="3700" y="1113"/>
                </a:lnTo>
                <a:lnTo>
                  <a:pt x="3717" y="1171"/>
                </a:lnTo>
                <a:lnTo>
                  <a:pt x="3727" y="1231"/>
                </a:lnTo>
                <a:lnTo>
                  <a:pt x="3731" y="1292"/>
                </a:lnTo>
                <a:lnTo>
                  <a:pt x="3727" y="1354"/>
                </a:lnTo>
                <a:lnTo>
                  <a:pt x="3717" y="1416"/>
                </a:lnTo>
                <a:lnTo>
                  <a:pt x="3700" y="1473"/>
                </a:lnTo>
                <a:lnTo>
                  <a:pt x="3677" y="1528"/>
                </a:lnTo>
                <a:lnTo>
                  <a:pt x="3648" y="1579"/>
                </a:lnTo>
                <a:lnTo>
                  <a:pt x="3614" y="1627"/>
                </a:lnTo>
                <a:lnTo>
                  <a:pt x="3575" y="1670"/>
                </a:lnTo>
                <a:lnTo>
                  <a:pt x="3531" y="1710"/>
                </a:lnTo>
                <a:lnTo>
                  <a:pt x="3483" y="1744"/>
                </a:lnTo>
                <a:lnTo>
                  <a:pt x="3432" y="1772"/>
                </a:lnTo>
                <a:lnTo>
                  <a:pt x="3377" y="1796"/>
                </a:lnTo>
                <a:lnTo>
                  <a:pt x="3319" y="1813"/>
                </a:lnTo>
                <a:lnTo>
                  <a:pt x="3259" y="1823"/>
                </a:lnTo>
                <a:lnTo>
                  <a:pt x="3197" y="1827"/>
                </a:lnTo>
                <a:lnTo>
                  <a:pt x="3155" y="1828"/>
                </a:lnTo>
                <a:lnTo>
                  <a:pt x="3115" y="1828"/>
                </a:lnTo>
                <a:lnTo>
                  <a:pt x="3076" y="1827"/>
                </a:lnTo>
                <a:lnTo>
                  <a:pt x="3036" y="1826"/>
                </a:lnTo>
                <a:lnTo>
                  <a:pt x="2999" y="1821"/>
                </a:lnTo>
                <a:lnTo>
                  <a:pt x="2964" y="1813"/>
                </a:lnTo>
                <a:lnTo>
                  <a:pt x="2929" y="1802"/>
                </a:lnTo>
                <a:lnTo>
                  <a:pt x="2896" y="1786"/>
                </a:lnTo>
                <a:lnTo>
                  <a:pt x="2864" y="1764"/>
                </a:lnTo>
                <a:lnTo>
                  <a:pt x="2815" y="1802"/>
                </a:lnTo>
                <a:lnTo>
                  <a:pt x="2761" y="1835"/>
                </a:lnTo>
                <a:lnTo>
                  <a:pt x="2706" y="1863"/>
                </a:lnTo>
                <a:lnTo>
                  <a:pt x="2648" y="1887"/>
                </a:lnTo>
                <a:lnTo>
                  <a:pt x="2588" y="1906"/>
                </a:lnTo>
                <a:lnTo>
                  <a:pt x="2526" y="1922"/>
                </a:lnTo>
                <a:lnTo>
                  <a:pt x="2463" y="1934"/>
                </a:lnTo>
                <a:lnTo>
                  <a:pt x="2398" y="1942"/>
                </a:lnTo>
                <a:lnTo>
                  <a:pt x="2332" y="1948"/>
                </a:lnTo>
                <a:lnTo>
                  <a:pt x="2265" y="1949"/>
                </a:lnTo>
                <a:lnTo>
                  <a:pt x="2198" y="1948"/>
                </a:lnTo>
                <a:lnTo>
                  <a:pt x="2134" y="1943"/>
                </a:lnTo>
                <a:lnTo>
                  <a:pt x="2069" y="1937"/>
                </a:lnTo>
                <a:lnTo>
                  <a:pt x="2007" y="1925"/>
                </a:lnTo>
                <a:lnTo>
                  <a:pt x="1947" y="1910"/>
                </a:lnTo>
                <a:lnTo>
                  <a:pt x="1888" y="1892"/>
                </a:lnTo>
                <a:lnTo>
                  <a:pt x="1831" y="1870"/>
                </a:lnTo>
                <a:lnTo>
                  <a:pt x="1776" y="1841"/>
                </a:lnTo>
                <a:lnTo>
                  <a:pt x="1724" y="1809"/>
                </a:lnTo>
                <a:lnTo>
                  <a:pt x="1663" y="1841"/>
                </a:lnTo>
                <a:lnTo>
                  <a:pt x="1598" y="1869"/>
                </a:lnTo>
                <a:lnTo>
                  <a:pt x="1531" y="1890"/>
                </a:lnTo>
                <a:lnTo>
                  <a:pt x="1462" y="1906"/>
                </a:lnTo>
                <a:lnTo>
                  <a:pt x="1390" y="1916"/>
                </a:lnTo>
                <a:lnTo>
                  <a:pt x="1317" y="1920"/>
                </a:lnTo>
                <a:lnTo>
                  <a:pt x="1243" y="1916"/>
                </a:lnTo>
                <a:lnTo>
                  <a:pt x="1172" y="1906"/>
                </a:lnTo>
                <a:lnTo>
                  <a:pt x="1103" y="1890"/>
                </a:lnTo>
                <a:lnTo>
                  <a:pt x="1035" y="1869"/>
                </a:lnTo>
                <a:lnTo>
                  <a:pt x="971" y="1841"/>
                </a:lnTo>
                <a:lnTo>
                  <a:pt x="936" y="1866"/>
                </a:lnTo>
                <a:lnTo>
                  <a:pt x="898" y="1886"/>
                </a:lnTo>
                <a:lnTo>
                  <a:pt x="860" y="1900"/>
                </a:lnTo>
                <a:lnTo>
                  <a:pt x="819" y="1909"/>
                </a:lnTo>
                <a:lnTo>
                  <a:pt x="777" y="1916"/>
                </a:lnTo>
                <a:lnTo>
                  <a:pt x="733" y="1920"/>
                </a:lnTo>
                <a:lnTo>
                  <a:pt x="688" y="1922"/>
                </a:lnTo>
                <a:lnTo>
                  <a:pt x="641" y="1922"/>
                </a:lnTo>
                <a:lnTo>
                  <a:pt x="595" y="1922"/>
                </a:lnTo>
                <a:lnTo>
                  <a:pt x="531" y="1918"/>
                </a:lnTo>
                <a:lnTo>
                  <a:pt x="467" y="1908"/>
                </a:lnTo>
                <a:lnTo>
                  <a:pt x="407" y="1891"/>
                </a:lnTo>
                <a:lnTo>
                  <a:pt x="350" y="1869"/>
                </a:lnTo>
                <a:lnTo>
                  <a:pt x="294" y="1840"/>
                </a:lnTo>
                <a:lnTo>
                  <a:pt x="243" y="1807"/>
                </a:lnTo>
                <a:lnTo>
                  <a:pt x="197" y="1769"/>
                </a:lnTo>
                <a:lnTo>
                  <a:pt x="153" y="1726"/>
                </a:lnTo>
                <a:lnTo>
                  <a:pt x="114" y="1678"/>
                </a:lnTo>
                <a:lnTo>
                  <a:pt x="81" y="1627"/>
                </a:lnTo>
                <a:lnTo>
                  <a:pt x="53" y="1572"/>
                </a:lnTo>
                <a:lnTo>
                  <a:pt x="31" y="1514"/>
                </a:lnTo>
                <a:lnTo>
                  <a:pt x="14" y="1454"/>
                </a:lnTo>
                <a:lnTo>
                  <a:pt x="3" y="1392"/>
                </a:lnTo>
                <a:lnTo>
                  <a:pt x="0" y="1326"/>
                </a:lnTo>
                <a:lnTo>
                  <a:pt x="3" y="1263"/>
                </a:lnTo>
                <a:lnTo>
                  <a:pt x="14" y="1201"/>
                </a:lnTo>
                <a:lnTo>
                  <a:pt x="29" y="1141"/>
                </a:lnTo>
                <a:lnTo>
                  <a:pt x="51" y="1085"/>
                </a:lnTo>
                <a:lnTo>
                  <a:pt x="78" y="1032"/>
                </a:lnTo>
                <a:lnTo>
                  <a:pt x="110" y="981"/>
                </a:lnTo>
                <a:lnTo>
                  <a:pt x="147" y="934"/>
                </a:lnTo>
                <a:lnTo>
                  <a:pt x="189" y="891"/>
                </a:lnTo>
                <a:lnTo>
                  <a:pt x="234" y="853"/>
                </a:lnTo>
                <a:lnTo>
                  <a:pt x="284" y="819"/>
                </a:lnTo>
                <a:lnTo>
                  <a:pt x="336" y="790"/>
                </a:lnTo>
                <a:lnTo>
                  <a:pt x="391" y="767"/>
                </a:lnTo>
                <a:lnTo>
                  <a:pt x="450" y="748"/>
                </a:lnTo>
                <a:lnTo>
                  <a:pt x="511" y="737"/>
                </a:lnTo>
                <a:lnTo>
                  <a:pt x="574" y="731"/>
                </a:lnTo>
                <a:lnTo>
                  <a:pt x="605" y="667"/>
                </a:lnTo>
                <a:lnTo>
                  <a:pt x="643" y="606"/>
                </a:lnTo>
                <a:lnTo>
                  <a:pt x="684" y="548"/>
                </a:lnTo>
                <a:lnTo>
                  <a:pt x="732" y="495"/>
                </a:lnTo>
                <a:lnTo>
                  <a:pt x="783" y="445"/>
                </a:lnTo>
                <a:lnTo>
                  <a:pt x="838" y="401"/>
                </a:lnTo>
                <a:lnTo>
                  <a:pt x="897" y="361"/>
                </a:lnTo>
                <a:lnTo>
                  <a:pt x="960" y="326"/>
                </a:lnTo>
                <a:lnTo>
                  <a:pt x="1026" y="298"/>
                </a:lnTo>
                <a:lnTo>
                  <a:pt x="1095" y="274"/>
                </a:lnTo>
                <a:lnTo>
                  <a:pt x="1167" y="257"/>
                </a:lnTo>
                <a:lnTo>
                  <a:pt x="1241" y="247"/>
                </a:lnTo>
                <a:lnTo>
                  <a:pt x="1317" y="243"/>
                </a:lnTo>
                <a:lnTo>
                  <a:pt x="1385" y="247"/>
                </a:lnTo>
                <a:lnTo>
                  <a:pt x="1451" y="255"/>
                </a:lnTo>
                <a:lnTo>
                  <a:pt x="1517" y="268"/>
                </a:lnTo>
                <a:lnTo>
                  <a:pt x="1579" y="287"/>
                </a:lnTo>
                <a:lnTo>
                  <a:pt x="1634" y="237"/>
                </a:lnTo>
                <a:lnTo>
                  <a:pt x="1692" y="190"/>
                </a:lnTo>
                <a:lnTo>
                  <a:pt x="1753" y="147"/>
                </a:lnTo>
                <a:lnTo>
                  <a:pt x="1819" y="110"/>
                </a:lnTo>
                <a:lnTo>
                  <a:pt x="1887" y="77"/>
                </a:lnTo>
                <a:lnTo>
                  <a:pt x="1958" y="50"/>
                </a:lnTo>
                <a:lnTo>
                  <a:pt x="2032" y="28"/>
                </a:lnTo>
                <a:lnTo>
                  <a:pt x="2106" y="13"/>
                </a:lnTo>
                <a:lnTo>
                  <a:pt x="2184" y="3"/>
                </a:lnTo>
                <a:lnTo>
                  <a:pt x="2265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  <a:effectLst/>
          <a:scene3d>
            <a:camera prst="obliqueBottomRight"/>
            <a:lightRig rig="contrasting" dir="t">
              <a:rot lat="0" lon="0" rev="15600000"/>
            </a:lightRig>
          </a:scene3d>
          <a:sp3d extrusionH="25400" prstMaterial="metal">
            <a:bevelT w="50800" h="38100"/>
            <a:bevelB w="0" h="0"/>
          </a:sp3d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 flipH="1">
            <a:off x="6287414" y="3501470"/>
            <a:ext cx="64440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185"/>
          <p:cNvGrpSpPr>
            <a:grpSpLocks/>
          </p:cNvGrpSpPr>
          <p:nvPr/>
        </p:nvGrpSpPr>
        <p:grpSpPr bwMode="auto">
          <a:xfrm>
            <a:off x="0" y="3774282"/>
            <a:ext cx="9990138" cy="1760935"/>
            <a:chOff x="0" y="5013820"/>
            <a:chExt cx="9989613" cy="2348157"/>
          </a:xfrm>
        </p:grpSpPr>
        <p:sp>
          <p:nvSpPr>
            <p:cNvPr id="32" name="Прямоугольник 31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33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34" name="Полилиния 3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820568" y="2448184"/>
            <a:ext cx="5481132" cy="36665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820568" y="3084545"/>
            <a:ext cx="5481132" cy="9988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820568" y="4341560"/>
            <a:ext cx="5481132" cy="36665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174" y="0"/>
            <a:ext cx="9140825" cy="8239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14991" y="21431"/>
            <a:ext cx="7929008" cy="81438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Взаимодействие ПФР с ОГВ через СМЭВ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3175" y="0"/>
            <a:ext cx="1098550" cy="823913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51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22390"/>
            <a:ext cx="675712" cy="5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62" name="TextBox 61"/>
          <p:cNvSpPr txBox="1"/>
          <p:nvPr/>
        </p:nvSpPr>
        <p:spPr>
          <a:xfrm>
            <a:off x="1608520" y="2341453"/>
            <a:ext cx="3905228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+mj-lt"/>
              </a:rPr>
              <a:t>12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видов</a:t>
            </a:r>
            <a:r>
              <a:rPr lang="en-US" sz="24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сведений</a:t>
            </a:r>
            <a:endParaRPr lang="ru-RU" sz="2400" dirty="0"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94500" y="4250097"/>
            <a:ext cx="1533268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+mj-lt"/>
              </a:rPr>
              <a:t>800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услуг</a:t>
            </a:r>
            <a:endParaRPr lang="ru-RU" sz="2400" dirty="0">
              <a:latin typeface="+mj-l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26437" y="3082768"/>
            <a:ext cx="586939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+mj-lt"/>
              </a:rPr>
              <a:t>2500</a:t>
            </a:r>
            <a:r>
              <a:rPr lang="en-US" sz="32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информационных </a:t>
            </a:r>
            <a:r>
              <a:rPr lang="ru-RU" sz="2400" dirty="0">
                <a:latin typeface="+mj-lt"/>
              </a:rPr>
              <a:t>систем</a:t>
            </a:r>
            <a:r>
              <a:rPr lang="en-US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федеральных, региональных и муниципальных органов </a:t>
            </a:r>
            <a:r>
              <a:rPr lang="ru-RU" sz="2400" dirty="0">
                <a:latin typeface="+mj-lt"/>
              </a:rPr>
              <a:t>власти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734281" y="952997"/>
            <a:ext cx="3209356" cy="418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1 млрд. 361 млн.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75589" y="1266062"/>
            <a:ext cx="2353605" cy="313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  <a:defRPr/>
            </a:pPr>
            <a:r>
              <a:rPr lang="ru-RU" sz="2400" dirty="0">
                <a:latin typeface="+mj-lt"/>
              </a:rPr>
              <a:t>запросов в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970509" y="1614970"/>
            <a:ext cx="2677054" cy="597960"/>
            <a:chOff x="939800" y="5210699"/>
            <a:chExt cx="2677054" cy="797279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917093" y="5210699"/>
              <a:ext cx="1689313" cy="5581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400"/>
                </a:spcAft>
                <a:defRPr/>
              </a:pPr>
              <a:r>
                <a:rPr lang="ru-RU" sz="3200" b="1" dirty="0">
                  <a:solidFill>
                    <a:srgbClr val="C00000"/>
                  </a:solidFill>
                  <a:latin typeface="+mj-lt"/>
                </a:rPr>
                <a:t>725 </a:t>
              </a:r>
              <a:r>
                <a:rPr lang="ru-RU" sz="3200" b="1" dirty="0" smtClean="0">
                  <a:solidFill>
                    <a:srgbClr val="C00000"/>
                  </a:solidFill>
                  <a:latin typeface="+mj-lt"/>
                </a:rPr>
                <a:t>млн.</a:t>
              </a:r>
              <a:endParaRPr lang="ru-RU" sz="2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048658" y="5286871"/>
              <a:ext cx="924469" cy="4185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400"/>
                </a:spcAft>
                <a:defRPr/>
              </a:pPr>
              <a:r>
                <a:rPr lang="ru-RU" sz="2400" dirty="0" smtClean="0">
                  <a:latin typeface="+mj-lt"/>
                </a:rPr>
                <a:t>Из них 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9800" y="5589403"/>
              <a:ext cx="2677054" cy="4185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400"/>
                </a:spcAft>
                <a:defRPr/>
              </a:pPr>
              <a:r>
                <a:rPr lang="ru-RU" sz="2400" dirty="0" smtClean="0">
                  <a:latin typeface="+mj-lt"/>
                </a:rPr>
                <a:t>внешних запросов</a:t>
              </a:r>
              <a:endParaRPr lang="ru-RU" sz="2400" dirty="0">
                <a:latin typeface="+mj-lt"/>
              </a:endParaRPr>
            </a:p>
          </p:txBody>
        </p:sp>
      </p:grpSp>
      <p:cxnSp>
        <p:nvCxnSpPr>
          <p:cNvPr id="58" name="Прямая соединительная линия 57"/>
          <p:cNvCxnSpPr/>
          <p:nvPr/>
        </p:nvCxnSpPr>
        <p:spPr>
          <a:xfrm flipH="1">
            <a:off x="-11057" y="819150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2463622" y="1902342"/>
            <a:ext cx="2118827" cy="39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latin typeface="+mj-lt"/>
              </a:rPr>
              <a:t>СМЭВ</a:t>
            </a:r>
            <a:endParaRPr lang="ru-RU" sz="6000" b="1" dirty="0">
              <a:latin typeface="+mj-lt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046119" y="2826148"/>
            <a:ext cx="3030033" cy="240516"/>
            <a:chOff x="2503992" y="3814617"/>
            <a:chExt cx="3030033" cy="320688"/>
          </a:xfrm>
        </p:grpSpPr>
        <p:cxnSp>
          <p:nvCxnSpPr>
            <p:cNvPr id="71" name="Прямая со стрелкой 70"/>
            <p:cNvCxnSpPr/>
            <p:nvPr/>
          </p:nvCxnSpPr>
          <p:spPr>
            <a:xfrm>
              <a:off x="2503992" y="3814617"/>
              <a:ext cx="0" cy="3206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>
              <a:off x="4019009" y="3814617"/>
              <a:ext cx="0" cy="3206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5534025" y="3814617"/>
              <a:ext cx="0" cy="3206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2046119" y="4100317"/>
            <a:ext cx="3030033" cy="240516"/>
            <a:chOff x="2503992" y="3814617"/>
            <a:chExt cx="3030033" cy="320688"/>
          </a:xfrm>
        </p:grpSpPr>
        <p:cxnSp>
          <p:nvCxnSpPr>
            <p:cNvPr id="88" name="Прямая со стрелкой 87"/>
            <p:cNvCxnSpPr/>
            <p:nvPr/>
          </p:nvCxnSpPr>
          <p:spPr>
            <a:xfrm>
              <a:off x="2503992" y="3814617"/>
              <a:ext cx="0" cy="3206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>
              <a:off x="4019009" y="3814617"/>
              <a:ext cx="0" cy="3206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5534025" y="3814617"/>
              <a:ext cx="0" cy="3206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89" y="889468"/>
            <a:ext cx="741527" cy="5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5" name="Группа 94"/>
          <p:cNvGrpSpPr/>
          <p:nvPr/>
        </p:nvGrpSpPr>
        <p:grpSpPr>
          <a:xfrm>
            <a:off x="7374870" y="2869601"/>
            <a:ext cx="1115929" cy="702078"/>
            <a:chOff x="3851920" y="3373438"/>
            <a:chExt cx="1440160" cy="1208087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3960813" y="3373438"/>
              <a:ext cx="1222375" cy="120808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7" name="Группа 77"/>
            <p:cNvGrpSpPr/>
            <p:nvPr/>
          </p:nvGrpSpPr>
          <p:grpSpPr>
            <a:xfrm>
              <a:off x="3851920" y="3429000"/>
              <a:ext cx="1440160" cy="1045451"/>
              <a:chOff x="2483768" y="3078485"/>
              <a:chExt cx="1285875" cy="933451"/>
            </a:xfrm>
          </p:grpSpPr>
          <p:sp>
            <p:nvSpPr>
              <p:cNvPr id="98" name="Freeform 62"/>
              <p:cNvSpPr>
                <a:spLocks noEditPoints="1"/>
              </p:cNvSpPr>
              <p:nvPr/>
            </p:nvSpPr>
            <p:spPr bwMode="auto">
              <a:xfrm>
                <a:off x="2483768" y="3499173"/>
                <a:ext cx="342900" cy="512763"/>
              </a:xfrm>
              <a:custGeom>
                <a:avLst/>
                <a:gdLst/>
                <a:ahLst/>
                <a:cxnLst>
                  <a:cxn ang="0">
                    <a:pos x="1009" y="279"/>
                  </a:cxn>
                  <a:cxn ang="0">
                    <a:pos x="1044" y="292"/>
                  </a:cxn>
                  <a:cxn ang="0">
                    <a:pos x="1069" y="321"/>
                  </a:cxn>
                  <a:cxn ang="0">
                    <a:pos x="1080" y="356"/>
                  </a:cxn>
                  <a:cxn ang="0">
                    <a:pos x="1074" y="394"/>
                  </a:cxn>
                  <a:cxn ang="0">
                    <a:pos x="1046" y="432"/>
                  </a:cxn>
                  <a:cxn ang="0">
                    <a:pos x="702" y="630"/>
                  </a:cxn>
                  <a:cxn ang="0">
                    <a:pos x="702" y="1527"/>
                  </a:cxn>
                  <a:cxn ang="0">
                    <a:pos x="690" y="1573"/>
                  </a:cxn>
                  <a:cxn ang="0">
                    <a:pos x="658" y="1605"/>
                  </a:cxn>
                  <a:cxn ang="0">
                    <a:pos x="614" y="1617"/>
                  </a:cxn>
                  <a:cxn ang="0">
                    <a:pos x="589" y="1613"/>
                  </a:cxn>
                  <a:cxn ang="0">
                    <a:pos x="550" y="1591"/>
                  </a:cxn>
                  <a:cxn ang="0">
                    <a:pos x="528" y="1552"/>
                  </a:cxn>
                  <a:cxn ang="0">
                    <a:pos x="524" y="1006"/>
                  </a:cxn>
                  <a:cxn ang="0">
                    <a:pos x="474" y="1527"/>
                  </a:cxn>
                  <a:cxn ang="0">
                    <a:pos x="461" y="1573"/>
                  </a:cxn>
                  <a:cxn ang="0">
                    <a:pos x="430" y="1605"/>
                  </a:cxn>
                  <a:cxn ang="0">
                    <a:pos x="385" y="1617"/>
                  </a:cxn>
                  <a:cxn ang="0">
                    <a:pos x="340" y="1605"/>
                  </a:cxn>
                  <a:cxn ang="0">
                    <a:pos x="308" y="1573"/>
                  </a:cxn>
                  <a:cxn ang="0">
                    <a:pos x="296" y="1527"/>
                  </a:cxn>
                  <a:cxn ang="0">
                    <a:pos x="146" y="893"/>
                  </a:cxn>
                  <a:cxn ang="0">
                    <a:pos x="104" y="925"/>
                  </a:cxn>
                  <a:cxn ang="0">
                    <a:pos x="63" y="931"/>
                  </a:cxn>
                  <a:cxn ang="0">
                    <a:pos x="28" y="915"/>
                  </a:cxn>
                  <a:cxn ang="0">
                    <a:pos x="5" y="885"/>
                  </a:cxn>
                  <a:cxn ang="0">
                    <a:pos x="1" y="845"/>
                  </a:cxn>
                  <a:cxn ang="0">
                    <a:pos x="21" y="801"/>
                  </a:cxn>
                  <a:cxn ang="0">
                    <a:pos x="290" y="464"/>
                  </a:cxn>
                  <a:cxn ang="0">
                    <a:pos x="325" y="447"/>
                  </a:cxn>
                  <a:cxn ang="0">
                    <a:pos x="363" y="448"/>
                  </a:cxn>
                  <a:cxn ang="0">
                    <a:pos x="652" y="445"/>
                  </a:cxn>
                  <a:cxn ang="0">
                    <a:pos x="943" y="292"/>
                  </a:cxn>
                  <a:cxn ang="0">
                    <a:pos x="988" y="278"/>
                  </a:cxn>
                  <a:cxn ang="0">
                    <a:pos x="534" y="4"/>
                  </a:cxn>
                  <a:cxn ang="0">
                    <a:pos x="599" y="27"/>
                  </a:cxn>
                  <a:cxn ang="0">
                    <a:pos x="652" y="71"/>
                  </a:cxn>
                  <a:cxn ang="0">
                    <a:pos x="686" y="130"/>
                  </a:cxn>
                  <a:cxn ang="0">
                    <a:pos x="698" y="200"/>
                  </a:cxn>
                  <a:cxn ang="0">
                    <a:pos x="686" y="270"/>
                  </a:cxn>
                  <a:cxn ang="0">
                    <a:pos x="652" y="329"/>
                  </a:cxn>
                  <a:cxn ang="0">
                    <a:pos x="599" y="373"/>
                  </a:cxn>
                  <a:cxn ang="0">
                    <a:pos x="534" y="398"/>
                  </a:cxn>
                  <a:cxn ang="0">
                    <a:pos x="463" y="398"/>
                  </a:cxn>
                  <a:cxn ang="0">
                    <a:pos x="398" y="373"/>
                  </a:cxn>
                  <a:cxn ang="0">
                    <a:pos x="345" y="329"/>
                  </a:cxn>
                  <a:cxn ang="0">
                    <a:pos x="311" y="270"/>
                  </a:cxn>
                  <a:cxn ang="0">
                    <a:pos x="298" y="200"/>
                  </a:cxn>
                  <a:cxn ang="0">
                    <a:pos x="311" y="130"/>
                  </a:cxn>
                  <a:cxn ang="0">
                    <a:pos x="345" y="71"/>
                  </a:cxn>
                  <a:cxn ang="0">
                    <a:pos x="398" y="27"/>
                  </a:cxn>
                  <a:cxn ang="0">
                    <a:pos x="463" y="4"/>
                  </a:cxn>
                </a:cxnLst>
                <a:rect l="0" t="0" r="r" b="b"/>
                <a:pathLst>
                  <a:path w="1080" h="1617">
                    <a:moveTo>
                      <a:pt x="988" y="278"/>
                    </a:moveTo>
                    <a:lnTo>
                      <a:pt x="1009" y="279"/>
                    </a:lnTo>
                    <a:lnTo>
                      <a:pt x="1027" y="284"/>
                    </a:lnTo>
                    <a:lnTo>
                      <a:pt x="1044" y="292"/>
                    </a:lnTo>
                    <a:lnTo>
                      <a:pt x="1059" y="305"/>
                    </a:lnTo>
                    <a:lnTo>
                      <a:pt x="1069" y="321"/>
                    </a:lnTo>
                    <a:lnTo>
                      <a:pt x="1078" y="337"/>
                    </a:lnTo>
                    <a:lnTo>
                      <a:pt x="1080" y="356"/>
                    </a:lnTo>
                    <a:lnTo>
                      <a:pt x="1080" y="375"/>
                    </a:lnTo>
                    <a:lnTo>
                      <a:pt x="1074" y="394"/>
                    </a:lnTo>
                    <a:lnTo>
                      <a:pt x="1063" y="414"/>
                    </a:lnTo>
                    <a:lnTo>
                      <a:pt x="1046" y="432"/>
                    </a:lnTo>
                    <a:lnTo>
                      <a:pt x="1024" y="448"/>
                    </a:lnTo>
                    <a:lnTo>
                      <a:pt x="702" y="630"/>
                    </a:lnTo>
                    <a:lnTo>
                      <a:pt x="702" y="713"/>
                    </a:lnTo>
                    <a:lnTo>
                      <a:pt x="702" y="1527"/>
                    </a:lnTo>
                    <a:lnTo>
                      <a:pt x="700" y="1552"/>
                    </a:lnTo>
                    <a:lnTo>
                      <a:pt x="690" y="1573"/>
                    </a:lnTo>
                    <a:lnTo>
                      <a:pt x="676" y="1591"/>
                    </a:lnTo>
                    <a:lnTo>
                      <a:pt x="658" y="1605"/>
                    </a:lnTo>
                    <a:lnTo>
                      <a:pt x="637" y="1613"/>
                    </a:lnTo>
                    <a:lnTo>
                      <a:pt x="614" y="1617"/>
                    </a:lnTo>
                    <a:lnTo>
                      <a:pt x="614" y="1617"/>
                    </a:lnTo>
                    <a:lnTo>
                      <a:pt x="589" y="1613"/>
                    </a:lnTo>
                    <a:lnTo>
                      <a:pt x="568" y="1605"/>
                    </a:lnTo>
                    <a:lnTo>
                      <a:pt x="550" y="1591"/>
                    </a:lnTo>
                    <a:lnTo>
                      <a:pt x="536" y="1573"/>
                    </a:lnTo>
                    <a:lnTo>
                      <a:pt x="528" y="1552"/>
                    </a:lnTo>
                    <a:lnTo>
                      <a:pt x="524" y="1527"/>
                    </a:lnTo>
                    <a:lnTo>
                      <a:pt x="524" y="1006"/>
                    </a:lnTo>
                    <a:lnTo>
                      <a:pt x="474" y="1006"/>
                    </a:lnTo>
                    <a:lnTo>
                      <a:pt x="474" y="1527"/>
                    </a:lnTo>
                    <a:lnTo>
                      <a:pt x="471" y="1552"/>
                    </a:lnTo>
                    <a:lnTo>
                      <a:pt x="461" y="1573"/>
                    </a:lnTo>
                    <a:lnTo>
                      <a:pt x="448" y="1591"/>
                    </a:lnTo>
                    <a:lnTo>
                      <a:pt x="430" y="1605"/>
                    </a:lnTo>
                    <a:lnTo>
                      <a:pt x="409" y="1613"/>
                    </a:lnTo>
                    <a:lnTo>
                      <a:pt x="385" y="1617"/>
                    </a:lnTo>
                    <a:lnTo>
                      <a:pt x="361" y="1613"/>
                    </a:lnTo>
                    <a:lnTo>
                      <a:pt x="340" y="1605"/>
                    </a:lnTo>
                    <a:lnTo>
                      <a:pt x="322" y="1591"/>
                    </a:lnTo>
                    <a:lnTo>
                      <a:pt x="308" y="1573"/>
                    </a:lnTo>
                    <a:lnTo>
                      <a:pt x="299" y="1552"/>
                    </a:lnTo>
                    <a:lnTo>
                      <a:pt x="296" y="1527"/>
                    </a:lnTo>
                    <a:lnTo>
                      <a:pt x="296" y="713"/>
                    </a:lnTo>
                    <a:lnTo>
                      <a:pt x="146" y="893"/>
                    </a:lnTo>
                    <a:lnTo>
                      <a:pt x="125" y="913"/>
                    </a:lnTo>
                    <a:lnTo>
                      <a:pt x="104" y="925"/>
                    </a:lnTo>
                    <a:lnTo>
                      <a:pt x="83" y="931"/>
                    </a:lnTo>
                    <a:lnTo>
                      <a:pt x="63" y="931"/>
                    </a:lnTo>
                    <a:lnTo>
                      <a:pt x="44" y="925"/>
                    </a:lnTo>
                    <a:lnTo>
                      <a:pt x="28" y="915"/>
                    </a:lnTo>
                    <a:lnTo>
                      <a:pt x="15" y="902"/>
                    </a:lnTo>
                    <a:lnTo>
                      <a:pt x="5" y="885"/>
                    </a:lnTo>
                    <a:lnTo>
                      <a:pt x="0" y="866"/>
                    </a:lnTo>
                    <a:lnTo>
                      <a:pt x="1" y="845"/>
                    </a:lnTo>
                    <a:lnTo>
                      <a:pt x="7" y="823"/>
                    </a:lnTo>
                    <a:lnTo>
                      <a:pt x="21" y="801"/>
                    </a:lnTo>
                    <a:lnTo>
                      <a:pt x="275" y="479"/>
                    </a:lnTo>
                    <a:lnTo>
                      <a:pt x="290" y="464"/>
                    </a:lnTo>
                    <a:lnTo>
                      <a:pt x="307" y="453"/>
                    </a:lnTo>
                    <a:lnTo>
                      <a:pt x="325" y="447"/>
                    </a:lnTo>
                    <a:lnTo>
                      <a:pt x="345" y="446"/>
                    </a:lnTo>
                    <a:lnTo>
                      <a:pt x="363" y="448"/>
                    </a:lnTo>
                    <a:lnTo>
                      <a:pt x="632" y="448"/>
                    </a:lnTo>
                    <a:lnTo>
                      <a:pt x="652" y="445"/>
                    </a:lnTo>
                    <a:lnTo>
                      <a:pt x="670" y="445"/>
                    </a:lnTo>
                    <a:lnTo>
                      <a:pt x="943" y="292"/>
                    </a:lnTo>
                    <a:lnTo>
                      <a:pt x="966" y="283"/>
                    </a:lnTo>
                    <a:lnTo>
                      <a:pt x="988" y="278"/>
                    </a:lnTo>
                    <a:close/>
                    <a:moveTo>
                      <a:pt x="498" y="0"/>
                    </a:moveTo>
                    <a:lnTo>
                      <a:pt x="534" y="4"/>
                    </a:lnTo>
                    <a:lnTo>
                      <a:pt x="568" y="12"/>
                    </a:lnTo>
                    <a:lnTo>
                      <a:pt x="599" y="27"/>
                    </a:lnTo>
                    <a:lnTo>
                      <a:pt x="627" y="47"/>
                    </a:lnTo>
                    <a:lnTo>
                      <a:pt x="652" y="71"/>
                    </a:lnTo>
                    <a:lnTo>
                      <a:pt x="671" y="99"/>
                    </a:lnTo>
                    <a:lnTo>
                      <a:pt x="686" y="130"/>
                    </a:lnTo>
                    <a:lnTo>
                      <a:pt x="695" y="165"/>
                    </a:lnTo>
                    <a:lnTo>
                      <a:pt x="698" y="200"/>
                    </a:lnTo>
                    <a:lnTo>
                      <a:pt x="695" y="236"/>
                    </a:lnTo>
                    <a:lnTo>
                      <a:pt x="686" y="270"/>
                    </a:lnTo>
                    <a:lnTo>
                      <a:pt x="671" y="301"/>
                    </a:lnTo>
                    <a:lnTo>
                      <a:pt x="652" y="329"/>
                    </a:lnTo>
                    <a:lnTo>
                      <a:pt x="627" y="354"/>
                    </a:lnTo>
                    <a:lnTo>
                      <a:pt x="599" y="373"/>
                    </a:lnTo>
                    <a:lnTo>
                      <a:pt x="568" y="388"/>
                    </a:lnTo>
                    <a:lnTo>
                      <a:pt x="534" y="398"/>
                    </a:lnTo>
                    <a:lnTo>
                      <a:pt x="498" y="400"/>
                    </a:lnTo>
                    <a:lnTo>
                      <a:pt x="463" y="398"/>
                    </a:lnTo>
                    <a:lnTo>
                      <a:pt x="428" y="388"/>
                    </a:lnTo>
                    <a:lnTo>
                      <a:pt x="398" y="373"/>
                    </a:lnTo>
                    <a:lnTo>
                      <a:pt x="369" y="354"/>
                    </a:lnTo>
                    <a:lnTo>
                      <a:pt x="345" y="329"/>
                    </a:lnTo>
                    <a:lnTo>
                      <a:pt x="325" y="301"/>
                    </a:lnTo>
                    <a:lnTo>
                      <a:pt x="311" y="270"/>
                    </a:lnTo>
                    <a:lnTo>
                      <a:pt x="301" y="236"/>
                    </a:lnTo>
                    <a:lnTo>
                      <a:pt x="298" y="200"/>
                    </a:lnTo>
                    <a:lnTo>
                      <a:pt x="301" y="165"/>
                    </a:lnTo>
                    <a:lnTo>
                      <a:pt x="311" y="130"/>
                    </a:lnTo>
                    <a:lnTo>
                      <a:pt x="325" y="99"/>
                    </a:lnTo>
                    <a:lnTo>
                      <a:pt x="345" y="71"/>
                    </a:lnTo>
                    <a:lnTo>
                      <a:pt x="369" y="47"/>
                    </a:lnTo>
                    <a:lnTo>
                      <a:pt x="398" y="27"/>
                    </a:lnTo>
                    <a:lnTo>
                      <a:pt x="428" y="12"/>
                    </a:lnTo>
                    <a:lnTo>
                      <a:pt x="463" y="4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63"/>
              <p:cNvSpPr>
                <a:spLocks noEditPoints="1"/>
              </p:cNvSpPr>
              <p:nvPr/>
            </p:nvSpPr>
            <p:spPr bwMode="auto">
              <a:xfrm>
                <a:off x="3442618" y="3499173"/>
                <a:ext cx="327025" cy="512763"/>
              </a:xfrm>
              <a:custGeom>
                <a:avLst/>
                <a:gdLst/>
                <a:ahLst/>
                <a:cxnLst>
                  <a:cxn ang="0">
                    <a:pos x="115" y="283"/>
                  </a:cxn>
                  <a:cxn ang="0">
                    <a:pos x="277" y="370"/>
                  </a:cxn>
                  <a:cxn ang="0">
                    <a:pos x="417" y="448"/>
                  </a:cxn>
                  <a:cxn ang="0">
                    <a:pos x="685" y="446"/>
                  </a:cxn>
                  <a:cxn ang="0">
                    <a:pos x="723" y="453"/>
                  </a:cxn>
                  <a:cxn ang="0">
                    <a:pos x="756" y="479"/>
                  </a:cxn>
                  <a:cxn ang="0">
                    <a:pos x="1024" y="823"/>
                  </a:cxn>
                  <a:cxn ang="0">
                    <a:pos x="1031" y="866"/>
                  </a:cxn>
                  <a:cxn ang="0">
                    <a:pos x="1016" y="902"/>
                  </a:cxn>
                  <a:cxn ang="0">
                    <a:pos x="987" y="925"/>
                  </a:cxn>
                  <a:cxn ang="0">
                    <a:pos x="948" y="931"/>
                  </a:cxn>
                  <a:cxn ang="0">
                    <a:pos x="906" y="913"/>
                  </a:cxn>
                  <a:cxn ang="0">
                    <a:pos x="735" y="713"/>
                  </a:cxn>
                  <a:cxn ang="0">
                    <a:pos x="745" y="1160"/>
                  </a:cxn>
                  <a:cxn ang="0">
                    <a:pos x="743" y="1552"/>
                  </a:cxn>
                  <a:cxn ang="0">
                    <a:pos x="719" y="1591"/>
                  </a:cxn>
                  <a:cxn ang="0">
                    <a:pos x="680" y="1613"/>
                  </a:cxn>
                  <a:cxn ang="0">
                    <a:pos x="633" y="1613"/>
                  </a:cxn>
                  <a:cxn ang="0">
                    <a:pos x="594" y="1591"/>
                  </a:cxn>
                  <a:cxn ang="0">
                    <a:pos x="571" y="1552"/>
                  </a:cxn>
                  <a:cxn ang="0">
                    <a:pos x="567" y="1160"/>
                  </a:cxn>
                  <a:cxn ang="0">
                    <a:pos x="518" y="1527"/>
                  </a:cxn>
                  <a:cxn ang="0">
                    <a:pos x="506" y="1573"/>
                  </a:cxn>
                  <a:cxn ang="0">
                    <a:pos x="473" y="1605"/>
                  </a:cxn>
                  <a:cxn ang="0">
                    <a:pos x="428" y="1617"/>
                  </a:cxn>
                  <a:cxn ang="0">
                    <a:pos x="383" y="1605"/>
                  </a:cxn>
                  <a:cxn ang="0">
                    <a:pos x="351" y="1573"/>
                  </a:cxn>
                  <a:cxn ang="0">
                    <a:pos x="339" y="1527"/>
                  </a:cxn>
                  <a:cxn ang="0">
                    <a:pos x="190" y="1146"/>
                  </a:cxn>
                  <a:cxn ang="0">
                    <a:pos x="351" y="614"/>
                  </a:cxn>
                  <a:cxn ang="0">
                    <a:pos x="34" y="432"/>
                  </a:cxn>
                  <a:cxn ang="0">
                    <a:pos x="7" y="394"/>
                  </a:cxn>
                  <a:cxn ang="0">
                    <a:pos x="0" y="356"/>
                  </a:cxn>
                  <a:cxn ang="0">
                    <a:pos x="11" y="321"/>
                  </a:cxn>
                  <a:cxn ang="0">
                    <a:pos x="37" y="292"/>
                  </a:cxn>
                  <a:cxn ang="0">
                    <a:pos x="73" y="279"/>
                  </a:cxn>
                  <a:cxn ang="0">
                    <a:pos x="541" y="0"/>
                  </a:cxn>
                  <a:cxn ang="0">
                    <a:pos x="611" y="12"/>
                  </a:cxn>
                  <a:cxn ang="0">
                    <a:pos x="670" y="47"/>
                  </a:cxn>
                  <a:cxn ang="0">
                    <a:pos x="714" y="99"/>
                  </a:cxn>
                  <a:cxn ang="0">
                    <a:pos x="739" y="165"/>
                  </a:cxn>
                  <a:cxn ang="0">
                    <a:pos x="739" y="236"/>
                  </a:cxn>
                  <a:cxn ang="0">
                    <a:pos x="714" y="301"/>
                  </a:cxn>
                  <a:cxn ang="0">
                    <a:pos x="670" y="354"/>
                  </a:cxn>
                  <a:cxn ang="0">
                    <a:pos x="611" y="388"/>
                  </a:cxn>
                  <a:cxn ang="0">
                    <a:pos x="541" y="400"/>
                  </a:cxn>
                  <a:cxn ang="0">
                    <a:pos x="471" y="388"/>
                  </a:cxn>
                  <a:cxn ang="0">
                    <a:pos x="412" y="354"/>
                  </a:cxn>
                  <a:cxn ang="0">
                    <a:pos x="368" y="301"/>
                  </a:cxn>
                  <a:cxn ang="0">
                    <a:pos x="345" y="236"/>
                  </a:cxn>
                  <a:cxn ang="0">
                    <a:pos x="345" y="165"/>
                  </a:cxn>
                  <a:cxn ang="0">
                    <a:pos x="368" y="99"/>
                  </a:cxn>
                  <a:cxn ang="0">
                    <a:pos x="412" y="47"/>
                  </a:cxn>
                  <a:cxn ang="0">
                    <a:pos x="471" y="12"/>
                  </a:cxn>
                  <a:cxn ang="0">
                    <a:pos x="541" y="0"/>
                  </a:cxn>
                </a:cxnLst>
                <a:rect l="0" t="0" r="r" b="b"/>
                <a:pathLst>
                  <a:path w="1031" h="1617">
                    <a:moveTo>
                      <a:pt x="93" y="278"/>
                    </a:moveTo>
                    <a:lnTo>
                      <a:pt x="115" y="283"/>
                    </a:lnTo>
                    <a:lnTo>
                      <a:pt x="139" y="292"/>
                    </a:lnTo>
                    <a:lnTo>
                      <a:pt x="277" y="370"/>
                    </a:lnTo>
                    <a:lnTo>
                      <a:pt x="416" y="447"/>
                    </a:lnTo>
                    <a:lnTo>
                      <a:pt x="417" y="448"/>
                    </a:lnTo>
                    <a:lnTo>
                      <a:pt x="665" y="448"/>
                    </a:lnTo>
                    <a:lnTo>
                      <a:pt x="685" y="446"/>
                    </a:lnTo>
                    <a:lnTo>
                      <a:pt x="705" y="447"/>
                    </a:lnTo>
                    <a:lnTo>
                      <a:pt x="723" y="453"/>
                    </a:lnTo>
                    <a:lnTo>
                      <a:pt x="740" y="463"/>
                    </a:lnTo>
                    <a:lnTo>
                      <a:pt x="756" y="479"/>
                    </a:lnTo>
                    <a:lnTo>
                      <a:pt x="1010" y="801"/>
                    </a:lnTo>
                    <a:lnTo>
                      <a:pt x="1024" y="823"/>
                    </a:lnTo>
                    <a:lnTo>
                      <a:pt x="1030" y="845"/>
                    </a:lnTo>
                    <a:lnTo>
                      <a:pt x="1031" y="866"/>
                    </a:lnTo>
                    <a:lnTo>
                      <a:pt x="1026" y="885"/>
                    </a:lnTo>
                    <a:lnTo>
                      <a:pt x="1016" y="902"/>
                    </a:lnTo>
                    <a:lnTo>
                      <a:pt x="1003" y="915"/>
                    </a:lnTo>
                    <a:lnTo>
                      <a:pt x="987" y="925"/>
                    </a:lnTo>
                    <a:lnTo>
                      <a:pt x="968" y="931"/>
                    </a:lnTo>
                    <a:lnTo>
                      <a:pt x="948" y="931"/>
                    </a:lnTo>
                    <a:lnTo>
                      <a:pt x="927" y="925"/>
                    </a:lnTo>
                    <a:lnTo>
                      <a:pt x="906" y="913"/>
                    </a:lnTo>
                    <a:lnTo>
                      <a:pt x="885" y="893"/>
                    </a:lnTo>
                    <a:lnTo>
                      <a:pt x="735" y="713"/>
                    </a:lnTo>
                    <a:lnTo>
                      <a:pt x="895" y="1146"/>
                    </a:lnTo>
                    <a:lnTo>
                      <a:pt x="745" y="1160"/>
                    </a:lnTo>
                    <a:lnTo>
                      <a:pt x="745" y="1527"/>
                    </a:lnTo>
                    <a:lnTo>
                      <a:pt x="743" y="1552"/>
                    </a:lnTo>
                    <a:lnTo>
                      <a:pt x="733" y="1573"/>
                    </a:lnTo>
                    <a:lnTo>
                      <a:pt x="719" y="1591"/>
                    </a:lnTo>
                    <a:lnTo>
                      <a:pt x="701" y="1605"/>
                    </a:lnTo>
                    <a:lnTo>
                      <a:pt x="680" y="1613"/>
                    </a:lnTo>
                    <a:lnTo>
                      <a:pt x="657" y="1617"/>
                    </a:lnTo>
                    <a:lnTo>
                      <a:pt x="633" y="1613"/>
                    </a:lnTo>
                    <a:lnTo>
                      <a:pt x="611" y="1605"/>
                    </a:lnTo>
                    <a:lnTo>
                      <a:pt x="594" y="1591"/>
                    </a:lnTo>
                    <a:lnTo>
                      <a:pt x="579" y="1573"/>
                    </a:lnTo>
                    <a:lnTo>
                      <a:pt x="571" y="1552"/>
                    </a:lnTo>
                    <a:lnTo>
                      <a:pt x="567" y="1527"/>
                    </a:lnTo>
                    <a:lnTo>
                      <a:pt x="567" y="1160"/>
                    </a:lnTo>
                    <a:lnTo>
                      <a:pt x="518" y="1160"/>
                    </a:lnTo>
                    <a:lnTo>
                      <a:pt x="518" y="1527"/>
                    </a:lnTo>
                    <a:lnTo>
                      <a:pt x="514" y="1552"/>
                    </a:lnTo>
                    <a:lnTo>
                      <a:pt x="506" y="1573"/>
                    </a:lnTo>
                    <a:lnTo>
                      <a:pt x="491" y="1591"/>
                    </a:lnTo>
                    <a:lnTo>
                      <a:pt x="473" y="1605"/>
                    </a:lnTo>
                    <a:lnTo>
                      <a:pt x="452" y="1613"/>
                    </a:lnTo>
                    <a:lnTo>
                      <a:pt x="428" y="1617"/>
                    </a:lnTo>
                    <a:lnTo>
                      <a:pt x="405" y="1613"/>
                    </a:lnTo>
                    <a:lnTo>
                      <a:pt x="383" y="1605"/>
                    </a:lnTo>
                    <a:lnTo>
                      <a:pt x="366" y="1591"/>
                    </a:lnTo>
                    <a:lnTo>
                      <a:pt x="351" y="1573"/>
                    </a:lnTo>
                    <a:lnTo>
                      <a:pt x="343" y="1552"/>
                    </a:lnTo>
                    <a:lnTo>
                      <a:pt x="339" y="1527"/>
                    </a:lnTo>
                    <a:lnTo>
                      <a:pt x="339" y="1160"/>
                    </a:lnTo>
                    <a:lnTo>
                      <a:pt x="190" y="1146"/>
                    </a:lnTo>
                    <a:lnTo>
                      <a:pt x="350" y="713"/>
                    </a:lnTo>
                    <a:lnTo>
                      <a:pt x="351" y="614"/>
                    </a:lnTo>
                    <a:lnTo>
                      <a:pt x="58" y="448"/>
                    </a:lnTo>
                    <a:lnTo>
                      <a:pt x="34" y="432"/>
                    </a:lnTo>
                    <a:lnTo>
                      <a:pt x="19" y="414"/>
                    </a:lnTo>
                    <a:lnTo>
                      <a:pt x="7" y="394"/>
                    </a:lnTo>
                    <a:lnTo>
                      <a:pt x="1" y="375"/>
                    </a:lnTo>
                    <a:lnTo>
                      <a:pt x="0" y="356"/>
                    </a:lnTo>
                    <a:lnTo>
                      <a:pt x="4" y="337"/>
                    </a:lnTo>
                    <a:lnTo>
                      <a:pt x="11" y="321"/>
                    </a:lnTo>
                    <a:lnTo>
                      <a:pt x="22" y="305"/>
                    </a:lnTo>
                    <a:lnTo>
                      <a:pt x="37" y="292"/>
                    </a:lnTo>
                    <a:lnTo>
                      <a:pt x="53" y="284"/>
                    </a:lnTo>
                    <a:lnTo>
                      <a:pt x="73" y="279"/>
                    </a:lnTo>
                    <a:lnTo>
                      <a:pt x="93" y="278"/>
                    </a:lnTo>
                    <a:close/>
                    <a:moveTo>
                      <a:pt x="541" y="0"/>
                    </a:moveTo>
                    <a:lnTo>
                      <a:pt x="578" y="4"/>
                    </a:lnTo>
                    <a:lnTo>
                      <a:pt x="611" y="12"/>
                    </a:lnTo>
                    <a:lnTo>
                      <a:pt x="643" y="27"/>
                    </a:lnTo>
                    <a:lnTo>
                      <a:pt x="670" y="47"/>
                    </a:lnTo>
                    <a:lnTo>
                      <a:pt x="695" y="71"/>
                    </a:lnTo>
                    <a:lnTo>
                      <a:pt x="714" y="99"/>
                    </a:lnTo>
                    <a:lnTo>
                      <a:pt x="729" y="130"/>
                    </a:lnTo>
                    <a:lnTo>
                      <a:pt x="739" y="165"/>
                    </a:lnTo>
                    <a:lnTo>
                      <a:pt x="741" y="200"/>
                    </a:lnTo>
                    <a:lnTo>
                      <a:pt x="739" y="236"/>
                    </a:lnTo>
                    <a:lnTo>
                      <a:pt x="729" y="270"/>
                    </a:lnTo>
                    <a:lnTo>
                      <a:pt x="714" y="301"/>
                    </a:lnTo>
                    <a:lnTo>
                      <a:pt x="695" y="329"/>
                    </a:lnTo>
                    <a:lnTo>
                      <a:pt x="670" y="354"/>
                    </a:lnTo>
                    <a:lnTo>
                      <a:pt x="643" y="373"/>
                    </a:lnTo>
                    <a:lnTo>
                      <a:pt x="611" y="388"/>
                    </a:lnTo>
                    <a:lnTo>
                      <a:pt x="578" y="398"/>
                    </a:lnTo>
                    <a:lnTo>
                      <a:pt x="541" y="400"/>
                    </a:lnTo>
                    <a:lnTo>
                      <a:pt x="506" y="398"/>
                    </a:lnTo>
                    <a:lnTo>
                      <a:pt x="471" y="388"/>
                    </a:lnTo>
                    <a:lnTo>
                      <a:pt x="441" y="373"/>
                    </a:lnTo>
                    <a:lnTo>
                      <a:pt x="412" y="354"/>
                    </a:lnTo>
                    <a:lnTo>
                      <a:pt x="388" y="329"/>
                    </a:lnTo>
                    <a:lnTo>
                      <a:pt x="368" y="301"/>
                    </a:lnTo>
                    <a:lnTo>
                      <a:pt x="354" y="270"/>
                    </a:lnTo>
                    <a:lnTo>
                      <a:pt x="345" y="236"/>
                    </a:lnTo>
                    <a:lnTo>
                      <a:pt x="341" y="200"/>
                    </a:lnTo>
                    <a:lnTo>
                      <a:pt x="345" y="165"/>
                    </a:lnTo>
                    <a:lnTo>
                      <a:pt x="354" y="130"/>
                    </a:lnTo>
                    <a:lnTo>
                      <a:pt x="368" y="99"/>
                    </a:lnTo>
                    <a:lnTo>
                      <a:pt x="388" y="71"/>
                    </a:lnTo>
                    <a:lnTo>
                      <a:pt x="412" y="47"/>
                    </a:lnTo>
                    <a:lnTo>
                      <a:pt x="441" y="27"/>
                    </a:lnTo>
                    <a:lnTo>
                      <a:pt x="471" y="12"/>
                    </a:lnTo>
                    <a:lnTo>
                      <a:pt x="506" y="4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64"/>
              <p:cNvSpPr>
                <a:spLocks noEditPoints="1"/>
              </p:cNvSpPr>
              <p:nvPr/>
            </p:nvSpPr>
            <p:spPr bwMode="auto">
              <a:xfrm>
                <a:off x="2767931" y="3124523"/>
                <a:ext cx="449263" cy="887413"/>
              </a:xfrm>
              <a:custGeom>
                <a:avLst/>
                <a:gdLst/>
                <a:ahLst/>
                <a:cxnLst>
                  <a:cxn ang="0">
                    <a:pos x="688" y="578"/>
                  </a:cxn>
                  <a:cxn ang="0">
                    <a:pos x="827" y="580"/>
                  </a:cxn>
                  <a:cxn ang="0">
                    <a:pos x="941" y="582"/>
                  </a:cxn>
                  <a:cxn ang="0">
                    <a:pos x="991" y="583"/>
                  </a:cxn>
                  <a:cxn ang="0">
                    <a:pos x="1053" y="605"/>
                  </a:cxn>
                  <a:cxn ang="0">
                    <a:pos x="1087" y="658"/>
                  </a:cxn>
                  <a:cxn ang="0">
                    <a:pos x="1209" y="971"/>
                  </a:cxn>
                  <a:cxn ang="0">
                    <a:pos x="1328" y="1271"/>
                  </a:cxn>
                  <a:cxn ang="0">
                    <a:pos x="1417" y="1508"/>
                  </a:cxn>
                  <a:cxn ang="0">
                    <a:pos x="1404" y="1571"/>
                  </a:cxn>
                  <a:cxn ang="0">
                    <a:pos x="1355" y="1613"/>
                  </a:cxn>
                  <a:cxn ang="0">
                    <a:pos x="1291" y="1614"/>
                  </a:cxn>
                  <a:cxn ang="0">
                    <a:pos x="1239" y="1576"/>
                  </a:cxn>
                  <a:cxn ang="0">
                    <a:pos x="990" y="929"/>
                  </a:cxn>
                  <a:cxn ang="0">
                    <a:pos x="968" y="913"/>
                  </a:cxn>
                  <a:cxn ang="0">
                    <a:pos x="943" y="929"/>
                  </a:cxn>
                  <a:cxn ang="0">
                    <a:pos x="1015" y="1818"/>
                  </a:cxn>
                  <a:cxn ang="0">
                    <a:pos x="1005" y="2694"/>
                  </a:cxn>
                  <a:cxn ang="0">
                    <a:pos x="958" y="2767"/>
                  </a:cxn>
                  <a:cxn ang="0">
                    <a:pos x="876" y="2796"/>
                  </a:cxn>
                  <a:cxn ang="0">
                    <a:pos x="820" y="2782"/>
                  </a:cxn>
                  <a:cxn ang="0">
                    <a:pos x="758" y="2722"/>
                  </a:cxn>
                  <a:cxn ang="0">
                    <a:pos x="745" y="1818"/>
                  </a:cxn>
                  <a:cxn ang="0">
                    <a:pos x="667" y="2694"/>
                  </a:cxn>
                  <a:cxn ang="0">
                    <a:pos x="622" y="2767"/>
                  </a:cxn>
                  <a:cxn ang="0">
                    <a:pos x="540" y="2796"/>
                  </a:cxn>
                  <a:cxn ang="0">
                    <a:pos x="457" y="2767"/>
                  </a:cxn>
                  <a:cxn ang="0">
                    <a:pos x="412" y="2694"/>
                  </a:cxn>
                  <a:cxn ang="0">
                    <a:pos x="402" y="1818"/>
                  </a:cxn>
                  <a:cxn ang="0">
                    <a:pos x="473" y="929"/>
                  </a:cxn>
                  <a:cxn ang="0">
                    <a:pos x="448" y="913"/>
                  </a:cxn>
                  <a:cxn ang="0">
                    <a:pos x="427" y="929"/>
                  </a:cxn>
                  <a:cxn ang="0">
                    <a:pos x="178" y="1576"/>
                  </a:cxn>
                  <a:cxn ang="0">
                    <a:pos x="126" y="1614"/>
                  </a:cxn>
                  <a:cxn ang="0">
                    <a:pos x="61" y="1613"/>
                  </a:cxn>
                  <a:cxn ang="0">
                    <a:pos x="12" y="1571"/>
                  </a:cxn>
                  <a:cxn ang="0">
                    <a:pos x="0" y="1508"/>
                  </a:cxn>
                  <a:cxn ang="0">
                    <a:pos x="89" y="1269"/>
                  </a:cxn>
                  <a:cxn ang="0">
                    <a:pos x="210" y="965"/>
                  </a:cxn>
                  <a:cxn ang="0">
                    <a:pos x="334" y="647"/>
                  </a:cxn>
                  <a:cxn ang="0">
                    <a:pos x="372" y="600"/>
                  </a:cxn>
                  <a:cxn ang="0">
                    <a:pos x="424" y="583"/>
                  </a:cxn>
                  <a:cxn ang="0">
                    <a:pos x="513" y="578"/>
                  </a:cxn>
                  <a:cxn ang="0">
                    <a:pos x="708" y="0"/>
                  </a:cxn>
                  <a:cxn ang="0">
                    <a:pos x="828" y="30"/>
                  </a:cxn>
                  <a:cxn ang="0">
                    <a:pos x="919" y="107"/>
                  </a:cxn>
                  <a:cxn ang="0">
                    <a:pos x="967" y="220"/>
                  </a:cxn>
                  <a:cxn ang="0">
                    <a:pos x="957" y="346"/>
                  </a:cxn>
                  <a:cxn ang="0">
                    <a:pos x="893" y="448"/>
                  </a:cxn>
                  <a:cxn ang="0">
                    <a:pos x="791" y="512"/>
                  </a:cxn>
                  <a:cxn ang="0">
                    <a:pos x="666" y="521"/>
                  </a:cxn>
                  <a:cxn ang="0">
                    <a:pos x="553" y="474"/>
                  </a:cxn>
                  <a:cxn ang="0">
                    <a:pos x="476" y="383"/>
                  </a:cxn>
                  <a:cxn ang="0">
                    <a:pos x="446" y="262"/>
                  </a:cxn>
                  <a:cxn ang="0">
                    <a:pos x="476" y="142"/>
                  </a:cxn>
                  <a:cxn ang="0">
                    <a:pos x="553" y="51"/>
                  </a:cxn>
                  <a:cxn ang="0">
                    <a:pos x="666" y="4"/>
                  </a:cxn>
                </a:cxnLst>
                <a:rect l="0" t="0" r="r" b="b"/>
                <a:pathLst>
                  <a:path w="1417" h="2796">
                    <a:moveTo>
                      <a:pt x="595" y="577"/>
                    </a:moveTo>
                    <a:lnTo>
                      <a:pt x="640" y="578"/>
                    </a:lnTo>
                    <a:lnTo>
                      <a:pt x="688" y="578"/>
                    </a:lnTo>
                    <a:lnTo>
                      <a:pt x="735" y="578"/>
                    </a:lnTo>
                    <a:lnTo>
                      <a:pt x="781" y="579"/>
                    </a:lnTo>
                    <a:lnTo>
                      <a:pt x="827" y="580"/>
                    </a:lnTo>
                    <a:lnTo>
                      <a:pt x="869" y="580"/>
                    </a:lnTo>
                    <a:lnTo>
                      <a:pt x="907" y="582"/>
                    </a:lnTo>
                    <a:lnTo>
                      <a:pt x="941" y="582"/>
                    </a:lnTo>
                    <a:lnTo>
                      <a:pt x="969" y="583"/>
                    </a:lnTo>
                    <a:lnTo>
                      <a:pt x="991" y="583"/>
                    </a:lnTo>
                    <a:lnTo>
                      <a:pt x="991" y="583"/>
                    </a:lnTo>
                    <a:lnTo>
                      <a:pt x="1013" y="587"/>
                    </a:lnTo>
                    <a:lnTo>
                      <a:pt x="1034" y="594"/>
                    </a:lnTo>
                    <a:lnTo>
                      <a:pt x="1053" y="605"/>
                    </a:lnTo>
                    <a:lnTo>
                      <a:pt x="1069" y="621"/>
                    </a:lnTo>
                    <a:lnTo>
                      <a:pt x="1081" y="638"/>
                    </a:lnTo>
                    <a:lnTo>
                      <a:pt x="1087" y="658"/>
                    </a:lnTo>
                    <a:lnTo>
                      <a:pt x="1129" y="766"/>
                    </a:lnTo>
                    <a:lnTo>
                      <a:pt x="1169" y="870"/>
                    </a:lnTo>
                    <a:lnTo>
                      <a:pt x="1209" y="971"/>
                    </a:lnTo>
                    <a:lnTo>
                      <a:pt x="1248" y="1071"/>
                    </a:lnTo>
                    <a:lnTo>
                      <a:pt x="1288" y="1170"/>
                    </a:lnTo>
                    <a:lnTo>
                      <a:pt x="1328" y="1271"/>
                    </a:lnTo>
                    <a:lnTo>
                      <a:pt x="1369" y="1376"/>
                    </a:lnTo>
                    <a:lnTo>
                      <a:pt x="1411" y="1486"/>
                    </a:lnTo>
                    <a:lnTo>
                      <a:pt x="1417" y="1508"/>
                    </a:lnTo>
                    <a:lnTo>
                      <a:pt x="1417" y="1529"/>
                    </a:lnTo>
                    <a:lnTo>
                      <a:pt x="1414" y="1551"/>
                    </a:lnTo>
                    <a:lnTo>
                      <a:pt x="1404" y="1571"/>
                    </a:lnTo>
                    <a:lnTo>
                      <a:pt x="1391" y="1588"/>
                    </a:lnTo>
                    <a:lnTo>
                      <a:pt x="1374" y="1602"/>
                    </a:lnTo>
                    <a:lnTo>
                      <a:pt x="1355" y="1613"/>
                    </a:lnTo>
                    <a:lnTo>
                      <a:pt x="1334" y="1618"/>
                    </a:lnTo>
                    <a:lnTo>
                      <a:pt x="1312" y="1619"/>
                    </a:lnTo>
                    <a:lnTo>
                      <a:pt x="1291" y="1614"/>
                    </a:lnTo>
                    <a:lnTo>
                      <a:pt x="1271" y="1605"/>
                    </a:lnTo>
                    <a:lnTo>
                      <a:pt x="1253" y="1592"/>
                    </a:lnTo>
                    <a:lnTo>
                      <a:pt x="1239" y="1576"/>
                    </a:lnTo>
                    <a:lnTo>
                      <a:pt x="1228" y="1556"/>
                    </a:lnTo>
                    <a:lnTo>
                      <a:pt x="994" y="939"/>
                    </a:lnTo>
                    <a:lnTo>
                      <a:pt x="990" y="929"/>
                    </a:lnTo>
                    <a:lnTo>
                      <a:pt x="985" y="921"/>
                    </a:lnTo>
                    <a:lnTo>
                      <a:pt x="978" y="915"/>
                    </a:lnTo>
                    <a:lnTo>
                      <a:pt x="968" y="913"/>
                    </a:lnTo>
                    <a:lnTo>
                      <a:pt x="958" y="915"/>
                    </a:lnTo>
                    <a:lnTo>
                      <a:pt x="948" y="921"/>
                    </a:lnTo>
                    <a:lnTo>
                      <a:pt x="943" y="929"/>
                    </a:lnTo>
                    <a:lnTo>
                      <a:pt x="942" y="939"/>
                    </a:lnTo>
                    <a:lnTo>
                      <a:pt x="1239" y="1803"/>
                    </a:lnTo>
                    <a:lnTo>
                      <a:pt x="1015" y="1818"/>
                    </a:lnTo>
                    <a:lnTo>
                      <a:pt x="1009" y="1818"/>
                    </a:lnTo>
                    <a:lnTo>
                      <a:pt x="1009" y="2665"/>
                    </a:lnTo>
                    <a:lnTo>
                      <a:pt x="1005" y="2694"/>
                    </a:lnTo>
                    <a:lnTo>
                      <a:pt x="995" y="2722"/>
                    </a:lnTo>
                    <a:lnTo>
                      <a:pt x="979" y="2747"/>
                    </a:lnTo>
                    <a:lnTo>
                      <a:pt x="958" y="2767"/>
                    </a:lnTo>
                    <a:lnTo>
                      <a:pt x="934" y="2782"/>
                    </a:lnTo>
                    <a:lnTo>
                      <a:pt x="907" y="2792"/>
                    </a:lnTo>
                    <a:lnTo>
                      <a:pt x="876" y="2796"/>
                    </a:lnTo>
                    <a:lnTo>
                      <a:pt x="876" y="2796"/>
                    </a:lnTo>
                    <a:lnTo>
                      <a:pt x="847" y="2792"/>
                    </a:lnTo>
                    <a:lnTo>
                      <a:pt x="820" y="2782"/>
                    </a:lnTo>
                    <a:lnTo>
                      <a:pt x="795" y="2767"/>
                    </a:lnTo>
                    <a:lnTo>
                      <a:pt x="774" y="2747"/>
                    </a:lnTo>
                    <a:lnTo>
                      <a:pt x="758" y="2722"/>
                    </a:lnTo>
                    <a:lnTo>
                      <a:pt x="748" y="2694"/>
                    </a:lnTo>
                    <a:lnTo>
                      <a:pt x="745" y="2665"/>
                    </a:lnTo>
                    <a:lnTo>
                      <a:pt x="745" y="1818"/>
                    </a:lnTo>
                    <a:lnTo>
                      <a:pt x="671" y="1818"/>
                    </a:lnTo>
                    <a:lnTo>
                      <a:pt x="671" y="2665"/>
                    </a:lnTo>
                    <a:lnTo>
                      <a:pt x="667" y="2694"/>
                    </a:lnTo>
                    <a:lnTo>
                      <a:pt x="658" y="2722"/>
                    </a:lnTo>
                    <a:lnTo>
                      <a:pt x="643" y="2747"/>
                    </a:lnTo>
                    <a:lnTo>
                      <a:pt x="622" y="2767"/>
                    </a:lnTo>
                    <a:lnTo>
                      <a:pt x="597" y="2782"/>
                    </a:lnTo>
                    <a:lnTo>
                      <a:pt x="570" y="2792"/>
                    </a:lnTo>
                    <a:lnTo>
                      <a:pt x="540" y="2796"/>
                    </a:lnTo>
                    <a:lnTo>
                      <a:pt x="510" y="2792"/>
                    </a:lnTo>
                    <a:lnTo>
                      <a:pt x="482" y="2782"/>
                    </a:lnTo>
                    <a:lnTo>
                      <a:pt x="457" y="2767"/>
                    </a:lnTo>
                    <a:lnTo>
                      <a:pt x="438" y="2747"/>
                    </a:lnTo>
                    <a:lnTo>
                      <a:pt x="422" y="2722"/>
                    </a:lnTo>
                    <a:lnTo>
                      <a:pt x="412" y="2694"/>
                    </a:lnTo>
                    <a:lnTo>
                      <a:pt x="408" y="2665"/>
                    </a:lnTo>
                    <a:lnTo>
                      <a:pt x="408" y="1818"/>
                    </a:lnTo>
                    <a:lnTo>
                      <a:pt x="402" y="1818"/>
                    </a:lnTo>
                    <a:lnTo>
                      <a:pt x="178" y="1803"/>
                    </a:lnTo>
                    <a:lnTo>
                      <a:pt x="473" y="939"/>
                    </a:lnTo>
                    <a:lnTo>
                      <a:pt x="473" y="929"/>
                    </a:lnTo>
                    <a:lnTo>
                      <a:pt x="467" y="921"/>
                    </a:lnTo>
                    <a:lnTo>
                      <a:pt x="459" y="915"/>
                    </a:lnTo>
                    <a:lnTo>
                      <a:pt x="448" y="913"/>
                    </a:lnTo>
                    <a:lnTo>
                      <a:pt x="439" y="915"/>
                    </a:lnTo>
                    <a:lnTo>
                      <a:pt x="432" y="921"/>
                    </a:lnTo>
                    <a:lnTo>
                      <a:pt x="427" y="929"/>
                    </a:lnTo>
                    <a:lnTo>
                      <a:pt x="422" y="939"/>
                    </a:lnTo>
                    <a:lnTo>
                      <a:pt x="187" y="1556"/>
                    </a:lnTo>
                    <a:lnTo>
                      <a:pt x="178" y="1576"/>
                    </a:lnTo>
                    <a:lnTo>
                      <a:pt x="163" y="1592"/>
                    </a:lnTo>
                    <a:lnTo>
                      <a:pt x="146" y="1605"/>
                    </a:lnTo>
                    <a:lnTo>
                      <a:pt x="126" y="1614"/>
                    </a:lnTo>
                    <a:lnTo>
                      <a:pt x="105" y="1619"/>
                    </a:lnTo>
                    <a:lnTo>
                      <a:pt x="83" y="1618"/>
                    </a:lnTo>
                    <a:lnTo>
                      <a:pt x="61" y="1613"/>
                    </a:lnTo>
                    <a:lnTo>
                      <a:pt x="41" y="1602"/>
                    </a:lnTo>
                    <a:lnTo>
                      <a:pt x="25" y="1588"/>
                    </a:lnTo>
                    <a:lnTo>
                      <a:pt x="12" y="1571"/>
                    </a:lnTo>
                    <a:lnTo>
                      <a:pt x="3" y="1551"/>
                    </a:lnTo>
                    <a:lnTo>
                      <a:pt x="0" y="1529"/>
                    </a:lnTo>
                    <a:lnTo>
                      <a:pt x="0" y="1508"/>
                    </a:lnTo>
                    <a:lnTo>
                      <a:pt x="5" y="1486"/>
                    </a:lnTo>
                    <a:lnTo>
                      <a:pt x="48" y="1374"/>
                    </a:lnTo>
                    <a:lnTo>
                      <a:pt x="89" y="1269"/>
                    </a:lnTo>
                    <a:lnTo>
                      <a:pt x="130" y="1165"/>
                    </a:lnTo>
                    <a:lnTo>
                      <a:pt x="170" y="1065"/>
                    </a:lnTo>
                    <a:lnTo>
                      <a:pt x="210" y="965"/>
                    </a:lnTo>
                    <a:lnTo>
                      <a:pt x="250" y="862"/>
                    </a:lnTo>
                    <a:lnTo>
                      <a:pt x="292" y="757"/>
                    </a:lnTo>
                    <a:lnTo>
                      <a:pt x="334" y="647"/>
                    </a:lnTo>
                    <a:lnTo>
                      <a:pt x="343" y="628"/>
                    </a:lnTo>
                    <a:lnTo>
                      <a:pt x="356" y="614"/>
                    </a:lnTo>
                    <a:lnTo>
                      <a:pt x="372" y="600"/>
                    </a:lnTo>
                    <a:lnTo>
                      <a:pt x="389" y="592"/>
                    </a:lnTo>
                    <a:lnTo>
                      <a:pt x="408" y="585"/>
                    </a:lnTo>
                    <a:lnTo>
                      <a:pt x="424" y="583"/>
                    </a:lnTo>
                    <a:lnTo>
                      <a:pt x="448" y="580"/>
                    </a:lnTo>
                    <a:lnTo>
                      <a:pt x="477" y="579"/>
                    </a:lnTo>
                    <a:lnTo>
                      <a:pt x="513" y="578"/>
                    </a:lnTo>
                    <a:lnTo>
                      <a:pt x="552" y="578"/>
                    </a:lnTo>
                    <a:lnTo>
                      <a:pt x="595" y="577"/>
                    </a:lnTo>
                    <a:close/>
                    <a:moveTo>
                      <a:pt x="708" y="0"/>
                    </a:moveTo>
                    <a:lnTo>
                      <a:pt x="751" y="4"/>
                    </a:lnTo>
                    <a:lnTo>
                      <a:pt x="791" y="14"/>
                    </a:lnTo>
                    <a:lnTo>
                      <a:pt x="828" y="30"/>
                    </a:lnTo>
                    <a:lnTo>
                      <a:pt x="862" y="51"/>
                    </a:lnTo>
                    <a:lnTo>
                      <a:pt x="893" y="78"/>
                    </a:lnTo>
                    <a:lnTo>
                      <a:pt x="919" y="107"/>
                    </a:lnTo>
                    <a:lnTo>
                      <a:pt x="941" y="142"/>
                    </a:lnTo>
                    <a:lnTo>
                      <a:pt x="957" y="180"/>
                    </a:lnTo>
                    <a:lnTo>
                      <a:pt x="967" y="220"/>
                    </a:lnTo>
                    <a:lnTo>
                      <a:pt x="969" y="262"/>
                    </a:lnTo>
                    <a:lnTo>
                      <a:pt x="967" y="305"/>
                    </a:lnTo>
                    <a:lnTo>
                      <a:pt x="957" y="346"/>
                    </a:lnTo>
                    <a:lnTo>
                      <a:pt x="941" y="383"/>
                    </a:lnTo>
                    <a:lnTo>
                      <a:pt x="919" y="417"/>
                    </a:lnTo>
                    <a:lnTo>
                      <a:pt x="893" y="448"/>
                    </a:lnTo>
                    <a:lnTo>
                      <a:pt x="862" y="474"/>
                    </a:lnTo>
                    <a:lnTo>
                      <a:pt x="828" y="496"/>
                    </a:lnTo>
                    <a:lnTo>
                      <a:pt x="791" y="512"/>
                    </a:lnTo>
                    <a:lnTo>
                      <a:pt x="751" y="521"/>
                    </a:lnTo>
                    <a:lnTo>
                      <a:pt x="708" y="525"/>
                    </a:lnTo>
                    <a:lnTo>
                      <a:pt x="666" y="521"/>
                    </a:lnTo>
                    <a:lnTo>
                      <a:pt x="626" y="512"/>
                    </a:lnTo>
                    <a:lnTo>
                      <a:pt x="588" y="496"/>
                    </a:lnTo>
                    <a:lnTo>
                      <a:pt x="553" y="474"/>
                    </a:lnTo>
                    <a:lnTo>
                      <a:pt x="524" y="448"/>
                    </a:lnTo>
                    <a:lnTo>
                      <a:pt x="497" y="417"/>
                    </a:lnTo>
                    <a:lnTo>
                      <a:pt x="476" y="383"/>
                    </a:lnTo>
                    <a:lnTo>
                      <a:pt x="460" y="346"/>
                    </a:lnTo>
                    <a:lnTo>
                      <a:pt x="450" y="305"/>
                    </a:lnTo>
                    <a:lnTo>
                      <a:pt x="446" y="262"/>
                    </a:lnTo>
                    <a:lnTo>
                      <a:pt x="450" y="220"/>
                    </a:lnTo>
                    <a:lnTo>
                      <a:pt x="460" y="180"/>
                    </a:lnTo>
                    <a:lnTo>
                      <a:pt x="476" y="142"/>
                    </a:lnTo>
                    <a:lnTo>
                      <a:pt x="497" y="107"/>
                    </a:lnTo>
                    <a:lnTo>
                      <a:pt x="524" y="78"/>
                    </a:lnTo>
                    <a:lnTo>
                      <a:pt x="553" y="51"/>
                    </a:lnTo>
                    <a:lnTo>
                      <a:pt x="588" y="30"/>
                    </a:lnTo>
                    <a:lnTo>
                      <a:pt x="626" y="14"/>
                    </a:lnTo>
                    <a:lnTo>
                      <a:pt x="666" y="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65"/>
              <p:cNvSpPr>
                <a:spLocks noEditPoints="1"/>
              </p:cNvSpPr>
              <p:nvPr/>
            </p:nvSpPr>
            <p:spPr bwMode="auto">
              <a:xfrm>
                <a:off x="3155281" y="3078485"/>
                <a:ext cx="344488" cy="933450"/>
              </a:xfrm>
              <a:custGeom>
                <a:avLst/>
                <a:gdLst/>
                <a:ahLst/>
                <a:cxnLst>
                  <a:cxn ang="0">
                    <a:pos x="990" y="589"/>
                  </a:cxn>
                  <a:cxn ang="0">
                    <a:pos x="1057" y="618"/>
                  </a:cxn>
                  <a:cxn ang="0">
                    <a:pos x="1085" y="686"/>
                  </a:cxn>
                  <a:cxn ang="0">
                    <a:pos x="1085" y="850"/>
                  </a:cxn>
                  <a:cxn ang="0">
                    <a:pos x="1085" y="1062"/>
                  </a:cxn>
                  <a:cxn ang="0">
                    <a:pos x="1085" y="1289"/>
                  </a:cxn>
                  <a:cxn ang="0">
                    <a:pos x="1085" y="1563"/>
                  </a:cxn>
                  <a:cxn ang="0">
                    <a:pos x="1081" y="1691"/>
                  </a:cxn>
                  <a:cxn ang="0">
                    <a:pos x="1036" y="1750"/>
                  </a:cxn>
                  <a:cxn ang="0">
                    <a:pos x="987" y="1763"/>
                  </a:cxn>
                  <a:cxn ang="0">
                    <a:pos x="918" y="1734"/>
                  </a:cxn>
                  <a:cxn ang="0">
                    <a:pos x="889" y="1665"/>
                  </a:cxn>
                  <a:cxn ang="0">
                    <a:pos x="886" y="922"/>
                  </a:cxn>
                  <a:cxn ang="0">
                    <a:pos x="853" y="913"/>
                  </a:cxn>
                  <a:cxn ang="0">
                    <a:pos x="842" y="938"/>
                  </a:cxn>
                  <a:cxn ang="0">
                    <a:pos x="842" y="1203"/>
                  </a:cxn>
                  <a:cxn ang="0">
                    <a:pos x="842" y="1524"/>
                  </a:cxn>
                  <a:cxn ang="0">
                    <a:pos x="842" y="1873"/>
                  </a:cxn>
                  <a:cxn ang="0">
                    <a:pos x="842" y="2222"/>
                  </a:cxn>
                  <a:cxn ang="0">
                    <a:pos x="842" y="2542"/>
                  </a:cxn>
                  <a:cxn ang="0">
                    <a:pos x="842" y="2807"/>
                  </a:cxn>
                  <a:cxn ang="0">
                    <a:pos x="813" y="2889"/>
                  </a:cxn>
                  <a:cxn ang="0">
                    <a:pos x="740" y="2934"/>
                  </a:cxn>
                  <a:cxn ang="0">
                    <a:pos x="680" y="2934"/>
                  </a:cxn>
                  <a:cxn ang="0">
                    <a:pos x="608" y="2889"/>
                  </a:cxn>
                  <a:cxn ang="0">
                    <a:pos x="579" y="2807"/>
                  </a:cxn>
                  <a:cxn ang="0">
                    <a:pos x="506" y="2807"/>
                  </a:cxn>
                  <a:cxn ang="0">
                    <a:pos x="476" y="2889"/>
                  </a:cxn>
                  <a:cxn ang="0">
                    <a:pos x="404" y="2934"/>
                  </a:cxn>
                  <a:cxn ang="0">
                    <a:pos x="317" y="2924"/>
                  </a:cxn>
                  <a:cxn ang="0">
                    <a:pos x="255" y="2864"/>
                  </a:cxn>
                  <a:cxn ang="0">
                    <a:pos x="242" y="2727"/>
                  </a:cxn>
                  <a:cxn ang="0">
                    <a:pos x="242" y="2440"/>
                  </a:cxn>
                  <a:cxn ang="0">
                    <a:pos x="242" y="2107"/>
                  </a:cxn>
                  <a:cxn ang="0">
                    <a:pos x="242" y="1755"/>
                  </a:cxn>
                  <a:cxn ang="0">
                    <a:pos x="242" y="1412"/>
                  </a:cxn>
                  <a:cxn ang="0">
                    <a:pos x="242" y="1107"/>
                  </a:cxn>
                  <a:cxn ang="0">
                    <a:pos x="243" y="934"/>
                  </a:cxn>
                  <a:cxn ang="0">
                    <a:pos x="219" y="909"/>
                  </a:cxn>
                  <a:cxn ang="0">
                    <a:pos x="194" y="934"/>
                  </a:cxn>
                  <a:cxn ang="0">
                    <a:pos x="192" y="1691"/>
                  </a:cxn>
                  <a:cxn ang="0">
                    <a:pos x="146" y="1750"/>
                  </a:cxn>
                  <a:cxn ang="0">
                    <a:pos x="97" y="1763"/>
                  </a:cxn>
                  <a:cxn ang="0">
                    <a:pos x="28" y="1734"/>
                  </a:cxn>
                  <a:cxn ang="0">
                    <a:pos x="0" y="1665"/>
                  </a:cxn>
                  <a:cxn ang="0">
                    <a:pos x="12" y="636"/>
                  </a:cxn>
                  <a:cxn ang="0">
                    <a:pos x="71" y="591"/>
                  </a:cxn>
                  <a:cxn ang="0">
                    <a:pos x="584" y="4"/>
                  </a:cxn>
                  <a:cxn ang="0">
                    <a:pos x="697" y="50"/>
                  </a:cxn>
                  <a:cxn ang="0">
                    <a:pos x="774" y="142"/>
                  </a:cxn>
                  <a:cxn ang="0">
                    <a:pos x="804" y="262"/>
                  </a:cxn>
                  <a:cxn ang="0">
                    <a:pos x="774" y="382"/>
                  </a:cxn>
                  <a:cxn ang="0">
                    <a:pos x="697" y="474"/>
                  </a:cxn>
                  <a:cxn ang="0">
                    <a:pos x="584" y="521"/>
                  </a:cxn>
                  <a:cxn ang="0">
                    <a:pos x="459" y="511"/>
                  </a:cxn>
                  <a:cxn ang="0">
                    <a:pos x="357" y="447"/>
                  </a:cxn>
                  <a:cxn ang="0">
                    <a:pos x="293" y="345"/>
                  </a:cxn>
                  <a:cxn ang="0">
                    <a:pos x="284" y="220"/>
                  </a:cxn>
                  <a:cxn ang="0">
                    <a:pos x="331" y="108"/>
                  </a:cxn>
                  <a:cxn ang="0">
                    <a:pos x="422" y="29"/>
                  </a:cxn>
                  <a:cxn ang="0">
                    <a:pos x="543" y="0"/>
                  </a:cxn>
                </a:cxnLst>
                <a:rect l="0" t="0" r="r" b="b"/>
                <a:pathLst>
                  <a:path w="1085" h="2938">
                    <a:moveTo>
                      <a:pt x="97" y="589"/>
                    </a:moveTo>
                    <a:lnTo>
                      <a:pt x="987" y="589"/>
                    </a:lnTo>
                    <a:lnTo>
                      <a:pt x="990" y="589"/>
                    </a:lnTo>
                    <a:lnTo>
                      <a:pt x="1015" y="592"/>
                    </a:lnTo>
                    <a:lnTo>
                      <a:pt x="1038" y="603"/>
                    </a:lnTo>
                    <a:lnTo>
                      <a:pt x="1057" y="618"/>
                    </a:lnTo>
                    <a:lnTo>
                      <a:pt x="1071" y="638"/>
                    </a:lnTo>
                    <a:lnTo>
                      <a:pt x="1081" y="661"/>
                    </a:lnTo>
                    <a:lnTo>
                      <a:pt x="1085" y="686"/>
                    </a:lnTo>
                    <a:lnTo>
                      <a:pt x="1085" y="734"/>
                    </a:lnTo>
                    <a:lnTo>
                      <a:pt x="1085" y="789"/>
                    </a:lnTo>
                    <a:lnTo>
                      <a:pt x="1085" y="850"/>
                    </a:lnTo>
                    <a:lnTo>
                      <a:pt x="1085" y="917"/>
                    </a:lnTo>
                    <a:lnTo>
                      <a:pt x="1085" y="988"/>
                    </a:lnTo>
                    <a:lnTo>
                      <a:pt x="1085" y="1062"/>
                    </a:lnTo>
                    <a:lnTo>
                      <a:pt x="1085" y="1138"/>
                    </a:lnTo>
                    <a:lnTo>
                      <a:pt x="1085" y="1214"/>
                    </a:lnTo>
                    <a:lnTo>
                      <a:pt x="1085" y="1289"/>
                    </a:lnTo>
                    <a:lnTo>
                      <a:pt x="1085" y="1434"/>
                    </a:lnTo>
                    <a:lnTo>
                      <a:pt x="1085" y="1502"/>
                    </a:lnTo>
                    <a:lnTo>
                      <a:pt x="1085" y="1563"/>
                    </a:lnTo>
                    <a:lnTo>
                      <a:pt x="1085" y="1617"/>
                    </a:lnTo>
                    <a:lnTo>
                      <a:pt x="1085" y="1665"/>
                    </a:lnTo>
                    <a:lnTo>
                      <a:pt x="1081" y="1691"/>
                    </a:lnTo>
                    <a:lnTo>
                      <a:pt x="1071" y="1714"/>
                    </a:lnTo>
                    <a:lnTo>
                      <a:pt x="1056" y="1734"/>
                    </a:lnTo>
                    <a:lnTo>
                      <a:pt x="1036" y="1750"/>
                    </a:lnTo>
                    <a:lnTo>
                      <a:pt x="1013" y="1760"/>
                    </a:lnTo>
                    <a:lnTo>
                      <a:pt x="987" y="1763"/>
                    </a:lnTo>
                    <a:lnTo>
                      <a:pt x="987" y="1763"/>
                    </a:lnTo>
                    <a:lnTo>
                      <a:pt x="961" y="1760"/>
                    </a:lnTo>
                    <a:lnTo>
                      <a:pt x="938" y="1750"/>
                    </a:lnTo>
                    <a:lnTo>
                      <a:pt x="918" y="1734"/>
                    </a:lnTo>
                    <a:lnTo>
                      <a:pt x="902" y="1714"/>
                    </a:lnTo>
                    <a:lnTo>
                      <a:pt x="892" y="1691"/>
                    </a:lnTo>
                    <a:lnTo>
                      <a:pt x="889" y="1665"/>
                    </a:lnTo>
                    <a:lnTo>
                      <a:pt x="889" y="940"/>
                    </a:lnTo>
                    <a:lnTo>
                      <a:pt x="890" y="934"/>
                    </a:lnTo>
                    <a:lnTo>
                      <a:pt x="886" y="922"/>
                    </a:lnTo>
                    <a:lnTo>
                      <a:pt x="878" y="913"/>
                    </a:lnTo>
                    <a:lnTo>
                      <a:pt x="865" y="909"/>
                    </a:lnTo>
                    <a:lnTo>
                      <a:pt x="853" y="913"/>
                    </a:lnTo>
                    <a:lnTo>
                      <a:pt x="844" y="922"/>
                    </a:lnTo>
                    <a:lnTo>
                      <a:pt x="842" y="934"/>
                    </a:lnTo>
                    <a:lnTo>
                      <a:pt x="842" y="938"/>
                    </a:lnTo>
                    <a:lnTo>
                      <a:pt x="842" y="1017"/>
                    </a:lnTo>
                    <a:lnTo>
                      <a:pt x="842" y="1107"/>
                    </a:lnTo>
                    <a:lnTo>
                      <a:pt x="842" y="1203"/>
                    </a:lnTo>
                    <a:lnTo>
                      <a:pt x="842" y="1305"/>
                    </a:lnTo>
                    <a:lnTo>
                      <a:pt x="842" y="1412"/>
                    </a:lnTo>
                    <a:lnTo>
                      <a:pt x="842" y="1524"/>
                    </a:lnTo>
                    <a:lnTo>
                      <a:pt x="842" y="1638"/>
                    </a:lnTo>
                    <a:lnTo>
                      <a:pt x="842" y="1755"/>
                    </a:lnTo>
                    <a:lnTo>
                      <a:pt x="842" y="1873"/>
                    </a:lnTo>
                    <a:lnTo>
                      <a:pt x="842" y="1991"/>
                    </a:lnTo>
                    <a:lnTo>
                      <a:pt x="842" y="2107"/>
                    </a:lnTo>
                    <a:lnTo>
                      <a:pt x="842" y="2222"/>
                    </a:lnTo>
                    <a:lnTo>
                      <a:pt x="842" y="2332"/>
                    </a:lnTo>
                    <a:lnTo>
                      <a:pt x="842" y="2440"/>
                    </a:lnTo>
                    <a:lnTo>
                      <a:pt x="842" y="2542"/>
                    </a:lnTo>
                    <a:lnTo>
                      <a:pt x="842" y="2638"/>
                    </a:lnTo>
                    <a:lnTo>
                      <a:pt x="842" y="2727"/>
                    </a:lnTo>
                    <a:lnTo>
                      <a:pt x="842" y="2807"/>
                    </a:lnTo>
                    <a:lnTo>
                      <a:pt x="838" y="2836"/>
                    </a:lnTo>
                    <a:lnTo>
                      <a:pt x="828" y="2864"/>
                    </a:lnTo>
                    <a:lnTo>
                      <a:pt x="813" y="2889"/>
                    </a:lnTo>
                    <a:lnTo>
                      <a:pt x="793" y="2909"/>
                    </a:lnTo>
                    <a:lnTo>
                      <a:pt x="768" y="2924"/>
                    </a:lnTo>
                    <a:lnTo>
                      <a:pt x="740" y="2934"/>
                    </a:lnTo>
                    <a:lnTo>
                      <a:pt x="711" y="2938"/>
                    </a:lnTo>
                    <a:lnTo>
                      <a:pt x="711" y="2938"/>
                    </a:lnTo>
                    <a:lnTo>
                      <a:pt x="680" y="2934"/>
                    </a:lnTo>
                    <a:lnTo>
                      <a:pt x="653" y="2924"/>
                    </a:lnTo>
                    <a:lnTo>
                      <a:pt x="628" y="2909"/>
                    </a:lnTo>
                    <a:lnTo>
                      <a:pt x="608" y="2889"/>
                    </a:lnTo>
                    <a:lnTo>
                      <a:pt x="593" y="2864"/>
                    </a:lnTo>
                    <a:lnTo>
                      <a:pt x="583" y="2836"/>
                    </a:lnTo>
                    <a:lnTo>
                      <a:pt x="579" y="2807"/>
                    </a:lnTo>
                    <a:lnTo>
                      <a:pt x="579" y="1704"/>
                    </a:lnTo>
                    <a:lnTo>
                      <a:pt x="506" y="1704"/>
                    </a:lnTo>
                    <a:lnTo>
                      <a:pt x="506" y="2807"/>
                    </a:lnTo>
                    <a:lnTo>
                      <a:pt x="502" y="2836"/>
                    </a:lnTo>
                    <a:lnTo>
                      <a:pt x="492" y="2864"/>
                    </a:lnTo>
                    <a:lnTo>
                      <a:pt x="476" y="2889"/>
                    </a:lnTo>
                    <a:lnTo>
                      <a:pt x="455" y="2909"/>
                    </a:lnTo>
                    <a:lnTo>
                      <a:pt x="431" y="2924"/>
                    </a:lnTo>
                    <a:lnTo>
                      <a:pt x="404" y="2934"/>
                    </a:lnTo>
                    <a:lnTo>
                      <a:pt x="374" y="2938"/>
                    </a:lnTo>
                    <a:lnTo>
                      <a:pt x="344" y="2934"/>
                    </a:lnTo>
                    <a:lnTo>
                      <a:pt x="317" y="2924"/>
                    </a:lnTo>
                    <a:lnTo>
                      <a:pt x="292" y="2909"/>
                    </a:lnTo>
                    <a:lnTo>
                      <a:pt x="271" y="2889"/>
                    </a:lnTo>
                    <a:lnTo>
                      <a:pt x="255" y="2864"/>
                    </a:lnTo>
                    <a:lnTo>
                      <a:pt x="246" y="2836"/>
                    </a:lnTo>
                    <a:lnTo>
                      <a:pt x="242" y="2807"/>
                    </a:lnTo>
                    <a:lnTo>
                      <a:pt x="242" y="2727"/>
                    </a:lnTo>
                    <a:lnTo>
                      <a:pt x="242" y="2638"/>
                    </a:lnTo>
                    <a:lnTo>
                      <a:pt x="242" y="2542"/>
                    </a:lnTo>
                    <a:lnTo>
                      <a:pt x="242" y="2440"/>
                    </a:lnTo>
                    <a:lnTo>
                      <a:pt x="242" y="2332"/>
                    </a:lnTo>
                    <a:lnTo>
                      <a:pt x="242" y="2222"/>
                    </a:lnTo>
                    <a:lnTo>
                      <a:pt x="242" y="2107"/>
                    </a:lnTo>
                    <a:lnTo>
                      <a:pt x="242" y="1991"/>
                    </a:lnTo>
                    <a:lnTo>
                      <a:pt x="242" y="1873"/>
                    </a:lnTo>
                    <a:lnTo>
                      <a:pt x="242" y="1755"/>
                    </a:lnTo>
                    <a:lnTo>
                      <a:pt x="242" y="1638"/>
                    </a:lnTo>
                    <a:lnTo>
                      <a:pt x="242" y="1524"/>
                    </a:lnTo>
                    <a:lnTo>
                      <a:pt x="242" y="1412"/>
                    </a:lnTo>
                    <a:lnTo>
                      <a:pt x="242" y="1305"/>
                    </a:lnTo>
                    <a:lnTo>
                      <a:pt x="242" y="1203"/>
                    </a:lnTo>
                    <a:lnTo>
                      <a:pt x="242" y="1107"/>
                    </a:lnTo>
                    <a:lnTo>
                      <a:pt x="243" y="1019"/>
                    </a:lnTo>
                    <a:lnTo>
                      <a:pt x="243" y="938"/>
                    </a:lnTo>
                    <a:lnTo>
                      <a:pt x="243" y="934"/>
                    </a:lnTo>
                    <a:lnTo>
                      <a:pt x="239" y="922"/>
                    </a:lnTo>
                    <a:lnTo>
                      <a:pt x="231" y="913"/>
                    </a:lnTo>
                    <a:lnTo>
                      <a:pt x="219" y="909"/>
                    </a:lnTo>
                    <a:lnTo>
                      <a:pt x="206" y="913"/>
                    </a:lnTo>
                    <a:lnTo>
                      <a:pt x="198" y="922"/>
                    </a:lnTo>
                    <a:lnTo>
                      <a:pt x="194" y="934"/>
                    </a:lnTo>
                    <a:lnTo>
                      <a:pt x="195" y="940"/>
                    </a:lnTo>
                    <a:lnTo>
                      <a:pt x="195" y="1665"/>
                    </a:lnTo>
                    <a:lnTo>
                      <a:pt x="192" y="1691"/>
                    </a:lnTo>
                    <a:lnTo>
                      <a:pt x="182" y="1714"/>
                    </a:lnTo>
                    <a:lnTo>
                      <a:pt x="166" y="1734"/>
                    </a:lnTo>
                    <a:lnTo>
                      <a:pt x="146" y="1750"/>
                    </a:lnTo>
                    <a:lnTo>
                      <a:pt x="123" y="1760"/>
                    </a:lnTo>
                    <a:lnTo>
                      <a:pt x="97" y="1763"/>
                    </a:lnTo>
                    <a:lnTo>
                      <a:pt x="97" y="1763"/>
                    </a:lnTo>
                    <a:lnTo>
                      <a:pt x="71" y="1760"/>
                    </a:lnTo>
                    <a:lnTo>
                      <a:pt x="48" y="1750"/>
                    </a:lnTo>
                    <a:lnTo>
                      <a:pt x="28" y="1734"/>
                    </a:lnTo>
                    <a:lnTo>
                      <a:pt x="14" y="1714"/>
                    </a:lnTo>
                    <a:lnTo>
                      <a:pt x="3" y="1691"/>
                    </a:lnTo>
                    <a:lnTo>
                      <a:pt x="0" y="1665"/>
                    </a:lnTo>
                    <a:lnTo>
                      <a:pt x="0" y="686"/>
                    </a:lnTo>
                    <a:lnTo>
                      <a:pt x="3" y="660"/>
                    </a:lnTo>
                    <a:lnTo>
                      <a:pt x="12" y="636"/>
                    </a:lnTo>
                    <a:lnTo>
                      <a:pt x="28" y="617"/>
                    </a:lnTo>
                    <a:lnTo>
                      <a:pt x="48" y="602"/>
                    </a:lnTo>
                    <a:lnTo>
                      <a:pt x="71" y="591"/>
                    </a:lnTo>
                    <a:lnTo>
                      <a:pt x="97" y="589"/>
                    </a:lnTo>
                    <a:close/>
                    <a:moveTo>
                      <a:pt x="543" y="0"/>
                    </a:moveTo>
                    <a:lnTo>
                      <a:pt x="584" y="4"/>
                    </a:lnTo>
                    <a:lnTo>
                      <a:pt x="625" y="13"/>
                    </a:lnTo>
                    <a:lnTo>
                      <a:pt x="663" y="29"/>
                    </a:lnTo>
                    <a:lnTo>
                      <a:pt x="697" y="50"/>
                    </a:lnTo>
                    <a:lnTo>
                      <a:pt x="727" y="77"/>
                    </a:lnTo>
                    <a:lnTo>
                      <a:pt x="754" y="108"/>
                    </a:lnTo>
                    <a:lnTo>
                      <a:pt x="774" y="142"/>
                    </a:lnTo>
                    <a:lnTo>
                      <a:pt x="790" y="179"/>
                    </a:lnTo>
                    <a:lnTo>
                      <a:pt x="800" y="220"/>
                    </a:lnTo>
                    <a:lnTo>
                      <a:pt x="804" y="262"/>
                    </a:lnTo>
                    <a:lnTo>
                      <a:pt x="800" y="305"/>
                    </a:lnTo>
                    <a:lnTo>
                      <a:pt x="790" y="345"/>
                    </a:lnTo>
                    <a:lnTo>
                      <a:pt x="774" y="382"/>
                    </a:lnTo>
                    <a:lnTo>
                      <a:pt x="754" y="417"/>
                    </a:lnTo>
                    <a:lnTo>
                      <a:pt x="727" y="447"/>
                    </a:lnTo>
                    <a:lnTo>
                      <a:pt x="697" y="474"/>
                    </a:lnTo>
                    <a:lnTo>
                      <a:pt x="663" y="495"/>
                    </a:lnTo>
                    <a:lnTo>
                      <a:pt x="625" y="511"/>
                    </a:lnTo>
                    <a:lnTo>
                      <a:pt x="584" y="521"/>
                    </a:lnTo>
                    <a:lnTo>
                      <a:pt x="543" y="525"/>
                    </a:lnTo>
                    <a:lnTo>
                      <a:pt x="500" y="521"/>
                    </a:lnTo>
                    <a:lnTo>
                      <a:pt x="459" y="511"/>
                    </a:lnTo>
                    <a:lnTo>
                      <a:pt x="422" y="495"/>
                    </a:lnTo>
                    <a:lnTo>
                      <a:pt x="388" y="474"/>
                    </a:lnTo>
                    <a:lnTo>
                      <a:pt x="357" y="447"/>
                    </a:lnTo>
                    <a:lnTo>
                      <a:pt x="331" y="417"/>
                    </a:lnTo>
                    <a:lnTo>
                      <a:pt x="309" y="382"/>
                    </a:lnTo>
                    <a:lnTo>
                      <a:pt x="293" y="345"/>
                    </a:lnTo>
                    <a:lnTo>
                      <a:pt x="284" y="305"/>
                    </a:lnTo>
                    <a:lnTo>
                      <a:pt x="281" y="262"/>
                    </a:lnTo>
                    <a:lnTo>
                      <a:pt x="284" y="220"/>
                    </a:lnTo>
                    <a:lnTo>
                      <a:pt x="293" y="179"/>
                    </a:lnTo>
                    <a:lnTo>
                      <a:pt x="309" y="142"/>
                    </a:lnTo>
                    <a:lnTo>
                      <a:pt x="331" y="108"/>
                    </a:lnTo>
                    <a:lnTo>
                      <a:pt x="357" y="77"/>
                    </a:lnTo>
                    <a:lnTo>
                      <a:pt x="388" y="50"/>
                    </a:lnTo>
                    <a:lnTo>
                      <a:pt x="422" y="29"/>
                    </a:lnTo>
                    <a:lnTo>
                      <a:pt x="459" y="13"/>
                    </a:lnTo>
                    <a:lnTo>
                      <a:pt x="500" y="4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2" name="Прямоугольник 101"/>
          <p:cNvSpPr/>
          <p:nvPr/>
        </p:nvSpPr>
        <p:spPr>
          <a:xfrm>
            <a:off x="6860721" y="3663563"/>
            <a:ext cx="2118827" cy="39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Граждане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 rot="10800000">
            <a:off x="4775198" y="1149817"/>
            <a:ext cx="1195310" cy="73895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6" name="Прямая со стрелкой 115"/>
          <p:cNvCxnSpPr/>
          <p:nvPr/>
        </p:nvCxnSpPr>
        <p:spPr>
          <a:xfrm flipV="1">
            <a:off x="7947122" y="2158929"/>
            <a:ext cx="0" cy="618932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V="1">
            <a:off x="6904260" y="2158929"/>
            <a:ext cx="0" cy="1342541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rot="5400000">
            <a:off x="4304122" y="-2878385"/>
            <a:ext cx="484582" cy="82195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grpSp>
        <p:nvGrpSpPr>
          <p:cNvPr id="31" name="Группа 185"/>
          <p:cNvGrpSpPr>
            <a:grpSpLocks/>
          </p:cNvGrpSpPr>
          <p:nvPr/>
        </p:nvGrpSpPr>
        <p:grpSpPr bwMode="auto">
          <a:xfrm>
            <a:off x="0" y="3774282"/>
            <a:ext cx="9990138" cy="1760935"/>
            <a:chOff x="0" y="5013820"/>
            <a:chExt cx="9989613" cy="2348157"/>
          </a:xfrm>
        </p:grpSpPr>
        <p:sp>
          <p:nvSpPr>
            <p:cNvPr id="32" name="Прямоугольник 31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33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34" name="Полилиния 3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174" y="0"/>
            <a:ext cx="9140825" cy="8239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14991" y="21431"/>
            <a:ext cx="7929008" cy="81438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+mj-lt"/>
              </a:rPr>
              <a:t>Двустороннее взаимодействие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3175" y="0"/>
            <a:ext cx="1098550" cy="823913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51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22390"/>
            <a:ext cx="675712" cy="5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84" name="Прямоугольник 83"/>
          <p:cNvSpPr/>
          <p:nvPr/>
        </p:nvSpPr>
        <p:spPr>
          <a:xfrm>
            <a:off x="1284112" y="1069939"/>
            <a:ext cx="6735763" cy="34009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  <a:defRPr/>
            </a:pPr>
            <a:r>
              <a:rPr lang="ru-RU" sz="2600" dirty="0" smtClean="0">
                <a:latin typeface="+mj-lt"/>
              </a:rPr>
              <a:t>Основные </a:t>
            </a:r>
            <a:r>
              <a:rPr lang="ru-RU" sz="2600" dirty="0">
                <a:latin typeface="+mj-lt"/>
              </a:rPr>
              <a:t>потребители в 2014 году:</a:t>
            </a: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4304122" y="-5670"/>
            <a:ext cx="484582" cy="82195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08526"/>
              </p:ext>
            </p:extLst>
          </p:nvPr>
        </p:nvGraphicFramePr>
        <p:xfrm>
          <a:off x="436642" y="1743075"/>
          <a:ext cx="8224758" cy="18451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68254"/>
                <a:gridCol w="2056504"/>
              </a:tblGrid>
              <a:tr h="549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Федеральный фонд обязательного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медицинского страхования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352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380 млн.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28" marR="137028" marT="68514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Федеральная служба государственной регистрации, кадастра и картографии (</a:t>
                      </a:r>
                      <a:r>
                        <a:rPr lang="ru-RU" sz="17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Росреестр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altLang="ru-RU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352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87 </a:t>
                      </a: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млн.</a:t>
                      </a:r>
                      <a:endParaRPr kumimoji="0" lang="ru-RU" alt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28" marR="137028" marT="68514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Органы соцзащиты, органы здравоохранения 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352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83 млн.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28" marR="137028" marT="68514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Силовые ведомства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352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69 млн.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28" marR="137028" marT="68514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564976" y="1473675"/>
            <a:ext cx="1208921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altLang="ru-RU" sz="2000" b="1" dirty="0">
                <a:latin typeface="+mj-lt"/>
              </a:rPr>
              <a:t>Ведомство</a:t>
            </a:r>
            <a:endParaRPr lang="ru-RU" altLang="ru-RU" sz="2000" b="1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814963" y="1459707"/>
            <a:ext cx="164564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altLang="ru-RU" sz="2000" b="1" dirty="0">
                <a:latin typeface="+mj-lt"/>
              </a:rPr>
              <a:t>Запросов в год</a:t>
            </a:r>
            <a:endParaRPr lang="ru-RU" altLang="ru-RU" sz="2000" b="1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8444" y="3904554"/>
            <a:ext cx="8122956" cy="683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  <a:defRPr/>
            </a:pPr>
            <a:r>
              <a:rPr lang="ru-RU" sz="2600" dirty="0" smtClean="0">
                <a:latin typeface="+mj-lt"/>
              </a:rPr>
              <a:t>Потребители информации – более 100 федеральных и региональных органов исполнительной власти</a:t>
            </a:r>
            <a:endParaRPr lang="ru-RU" sz="2600" dirty="0">
              <a:latin typeface="+mj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-11057" y="819150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185"/>
          <p:cNvGrpSpPr>
            <a:grpSpLocks/>
          </p:cNvGrpSpPr>
          <p:nvPr/>
        </p:nvGrpSpPr>
        <p:grpSpPr bwMode="auto">
          <a:xfrm>
            <a:off x="0" y="3774282"/>
            <a:ext cx="9990138" cy="1760935"/>
            <a:chOff x="0" y="5013820"/>
            <a:chExt cx="9989613" cy="2348157"/>
          </a:xfrm>
        </p:grpSpPr>
        <p:sp>
          <p:nvSpPr>
            <p:cNvPr id="48" name="Прямоугольник 4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j-lt"/>
                <a:cs typeface="+mn-cs"/>
              </a:endParaRPr>
            </a:p>
          </p:txBody>
        </p:sp>
        <p:grpSp>
          <p:nvGrpSpPr>
            <p:cNvPr id="4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50" name="Полилиния 49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j-lt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-11057" y="866299"/>
            <a:ext cx="365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ГОСУДАРСТВО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2150" y="866299"/>
            <a:ext cx="318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ГРАЖДАНЕ И БИЗНЕС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174" y="0"/>
            <a:ext cx="9140825" cy="8239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14991" y="21431"/>
            <a:ext cx="7929008" cy="81438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</a:rPr>
              <a:t>Потенциал расширения использования информационных ресурсов ПФР</a:t>
            </a:r>
            <a:endParaRPr lang="ru-RU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3175" y="0"/>
            <a:ext cx="1098550" cy="823913"/>
          </a:xfrm>
          <a:prstGeom prst="rect">
            <a:avLst/>
          </a:prstGeom>
          <a:gradFill>
            <a:gsLst>
              <a:gs pos="0">
                <a:srgbClr val="2E6792"/>
              </a:gs>
              <a:gs pos="69000">
                <a:srgbClr val="00B0F0"/>
              </a:gs>
              <a:gs pos="16000">
                <a:srgbClr val="0070C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pic>
        <p:nvPicPr>
          <p:cNvPr id="40" name="Изображение 1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88" y="122390"/>
            <a:ext cx="675712" cy="5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31000" endPos="35000" dist="76200" dir="5400000" sy="-100000" algn="bl" rotWithShape="0"/>
          </a:effectLst>
        </p:spPr>
      </p:pic>
      <p:sp>
        <p:nvSpPr>
          <p:cNvPr id="42" name="TextBox 41"/>
          <p:cNvSpPr txBox="1"/>
          <p:nvPr/>
        </p:nvSpPr>
        <p:spPr>
          <a:xfrm>
            <a:off x="291648" y="3499249"/>
            <a:ext cx="3306783" cy="14920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8900" lvl="1" indent="-88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Эффективное использование государственных средств за счет контроля, нуждаемости и </a:t>
            </a:r>
            <a:r>
              <a:rPr lang="ru-RU" sz="1300" b="1" dirty="0" err="1" smtClean="0">
                <a:solidFill>
                  <a:srgbClr val="C00000"/>
                </a:solidFill>
                <a:latin typeface="+mj-lt"/>
              </a:rPr>
              <a:t>адресности</a:t>
            </a:r>
            <a:endParaRPr lang="ru-RU" sz="1300" b="1" dirty="0" smtClean="0">
              <a:solidFill>
                <a:srgbClr val="C00000"/>
              </a:solidFill>
              <a:latin typeface="+mj-lt"/>
            </a:endParaRPr>
          </a:p>
          <a:p>
            <a:pPr marL="88900" lvl="1" indent="-88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Оперативный контроль рынка труда </a:t>
            </a:r>
          </a:p>
          <a:p>
            <a:pPr marL="88900" lvl="1" indent="-88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Обеспечение соблюдения пенсионных прав граждан</a:t>
            </a:r>
          </a:p>
          <a:p>
            <a:pPr marL="88900" indent="-88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Повышение эффективности реализации </a:t>
            </a:r>
            <a:r>
              <a:rPr lang="ru-RU" sz="1300" b="1" dirty="0" err="1" smtClean="0">
                <a:solidFill>
                  <a:srgbClr val="C00000"/>
                </a:solidFill>
                <a:latin typeface="+mj-lt"/>
              </a:rPr>
              <a:t>антикоррупционного</a:t>
            </a: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 законодательства</a:t>
            </a:r>
            <a:endParaRPr lang="ru-RU" sz="13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-11057" y="819150"/>
            <a:ext cx="9144000" cy="0"/>
          </a:xfrm>
          <a:prstGeom prst="line">
            <a:avLst/>
          </a:prstGeom>
          <a:ln w="19050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317048" y="2820555"/>
            <a:ext cx="2931496" cy="3382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Скругленный прямоугольник 4"/>
          <p:cNvSpPr/>
          <p:nvPr/>
        </p:nvSpPr>
        <p:spPr>
          <a:xfrm>
            <a:off x="407031" y="2818569"/>
            <a:ext cx="2674712" cy="342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</a:rPr>
              <a:t>Обмен с органами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</a:rPr>
              <a:t>государственного контроля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921052" y="1241811"/>
            <a:ext cx="2791149" cy="3872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Скругленный прямоугольник 4"/>
          <p:cNvSpPr/>
          <p:nvPr/>
        </p:nvSpPr>
        <p:spPr>
          <a:xfrm>
            <a:off x="5933977" y="1286677"/>
            <a:ext cx="2765298" cy="2975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kern="1200" dirty="0" smtClean="0">
                <a:solidFill>
                  <a:schemeClr val="tx1"/>
                </a:solidFill>
              </a:rPr>
              <a:t>Личный кабинет </a:t>
            </a:r>
            <a:endParaRPr lang="en-US" sz="1350" kern="1200" dirty="0" smtClean="0">
              <a:solidFill>
                <a:schemeClr val="tx1"/>
              </a:solidFill>
            </a:endParaRPr>
          </a:p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kern="1200" dirty="0" smtClean="0">
                <a:solidFill>
                  <a:schemeClr val="tx1"/>
                </a:solidFill>
              </a:rPr>
              <a:t>застрахованного лица</a:t>
            </a:r>
            <a:endParaRPr lang="ru-RU" sz="1350" kern="1200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921052" y="1669115"/>
            <a:ext cx="2791149" cy="3296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Скругленный прямоугольник 6"/>
          <p:cNvSpPr/>
          <p:nvPr/>
        </p:nvSpPr>
        <p:spPr>
          <a:xfrm>
            <a:off x="5933977" y="1685209"/>
            <a:ext cx="2765298" cy="297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kern="1200" dirty="0" smtClean="0">
                <a:solidFill>
                  <a:schemeClr val="tx1"/>
                </a:solidFill>
              </a:rPr>
              <a:t>Кабинет плательщика</a:t>
            </a:r>
            <a:endParaRPr lang="ru-RU" sz="1350" kern="1200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921052" y="2038876"/>
            <a:ext cx="2791149" cy="3296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Скругленный прямоугольник 8"/>
          <p:cNvSpPr/>
          <p:nvPr/>
        </p:nvSpPr>
        <p:spPr>
          <a:xfrm>
            <a:off x="5933977" y="2054969"/>
            <a:ext cx="2765298" cy="297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kern="1200" dirty="0" smtClean="0">
                <a:solidFill>
                  <a:schemeClr val="tx1"/>
                </a:solidFill>
              </a:rPr>
              <a:t>Услуги на ЕПГУ</a:t>
            </a:r>
            <a:endParaRPr lang="ru-RU" sz="1350" kern="1200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921052" y="2408637"/>
            <a:ext cx="2791149" cy="3296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Скругленный прямоугольник 10"/>
          <p:cNvSpPr/>
          <p:nvPr/>
        </p:nvSpPr>
        <p:spPr>
          <a:xfrm>
            <a:off x="5933977" y="2424731"/>
            <a:ext cx="2765298" cy="297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kern="1200" dirty="0" smtClean="0">
                <a:solidFill>
                  <a:schemeClr val="tx1"/>
                </a:solidFill>
              </a:rPr>
              <a:t>Услуги в МФЦ</a:t>
            </a:r>
            <a:endParaRPr lang="ru-RU" sz="1350" kern="12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921052" y="2778399"/>
            <a:ext cx="2791149" cy="3872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кругленный прямоугольник 12"/>
          <p:cNvSpPr/>
          <p:nvPr/>
        </p:nvSpPr>
        <p:spPr>
          <a:xfrm>
            <a:off x="5933977" y="2813739"/>
            <a:ext cx="2765298" cy="2975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kern="1200" dirty="0" smtClean="0">
                <a:solidFill>
                  <a:schemeClr val="tx1"/>
                </a:solidFill>
              </a:rPr>
              <a:t>Предоставление </a:t>
            </a:r>
            <a:r>
              <a:rPr lang="ru-RU" sz="1350" dirty="0">
                <a:solidFill>
                  <a:schemeClr val="tx1"/>
                </a:solidFill>
              </a:rPr>
              <a:t/>
            </a:r>
            <a:br>
              <a:rPr lang="ru-RU" sz="1350" dirty="0">
                <a:solidFill>
                  <a:schemeClr val="tx1"/>
                </a:solidFill>
              </a:rPr>
            </a:br>
            <a:r>
              <a:rPr lang="ru-RU" sz="1350" kern="1200" dirty="0" smtClean="0">
                <a:solidFill>
                  <a:schemeClr val="tx1"/>
                </a:solidFill>
              </a:rPr>
              <a:t>информации через СМЭВ</a:t>
            </a:r>
            <a:endParaRPr lang="ru-RU" sz="1350" kern="1200" dirty="0">
              <a:solidFill>
                <a:schemeClr val="tx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17048" y="1241811"/>
            <a:ext cx="2931496" cy="6588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Скругленный прямоугольник 4"/>
          <p:cNvSpPr/>
          <p:nvPr/>
        </p:nvSpPr>
        <p:spPr>
          <a:xfrm>
            <a:off x="328193" y="1237407"/>
            <a:ext cx="2861323" cy="6884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80000"/>
              </a:lnSpc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</a:rPr>
              <a:t>Формирование единой базы данных лиц о предоставленных льготах </a:t>
            </a:r>
            <a:endParaRPr lang="en-US" sz="1350" dirty="0" smtClean="0">
              <a:solidFill>
                <a:schemeClr val="tx1"/>
              </a:solidFill>
            </a:endParaRPr>
          </a:p>
          <a:p>
            <a:pPr lvl="0" algn="ctr" defTabSz="488950">
              <a:lnSpc>
                <a:spcPct val="80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</a:rPr>
              <a:t>на </a:t>
            </a:r>
            <a:r>
              <a:rPr lang="ru-RU" sz="1350" dirty="0">
                <a:solidFill>
                  <a:schemeClr val="tx1"/>
                </a:solidFill>
              </a:rPr>
              <a:t>улучшение жилищных условий</a:t>
            </a:r>
            <a:endParaRPr lang="ru-RU" sz="1350" kern="1200" dirty="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17048" y="1935150"/>
            <a:ext cx="2931496" cy="3382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Скругленный прямоугольник 4"/>
          <p:cNvSpPr/>
          <p:nvPr/>
        </p:nvSpPr>
        <p:spPr>
          <a:xfrm>
            <a:off x="381631" y="1933165"/>
            <a:ext cx="2674712" cy="342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80000"/>
              </a:lnSpc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</a:rPr>
              <a:t>Мониторинг трудоустройства выпускников российских вузов</a:t>
            </a:r>
            <a:endParaRPr lang="ru-RU" sz="1350" kern="1200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17048" y="2302117"/>
            <a:ext cx="2931496" cy="4920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Скругленный прямоугольник 4"/>
          <p:cNvSpPr/>
          <p:nvPr/>
        </p:nvSpPr>
        <p:spPr>
          <a:xfrm>
            <a:off x="384951" y="2303984"/>
            <a:ext cx="2674712" cy="4901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80000"/>
              </a:lnSpc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</a:rPr>
              <a:t>Легализация рабочих мест </a:t>
            </a:r>
            <a:r>
              <a:rPr lang="ru-RU" sz="1350" dirty="0" smtClean="0">
                <a:solidFill>
                  <a:schemeClr val="tx1"/>
                </a:solidFill>
              </a:rPr>
              <a:t/>
            </a:r>
            <a:br>
              <a:rPr lang="ru-RU" sz="1350" dirty="0" smtClean="0">
                <a:solidFill>
                  <a:schemeClr val="tx1"/>
                </a:solidFill>
              </a:rPr>
            </a:br>
            <a:r>
              <a:rPr lang="ru-RU" sz="1350" dirty="0" smtClean="0">
                <a:solidFill>
                  <a:schemeClr val="tx1"/>
                </a:solidFill>
              </a:rPr>
              <a:t>и </a:t>
            </a:r>
            <a:r>
              <a:rPr lang="ru-RU" sz="1350" dirty="0">
                <a:solidFill>
                  <a:schemeClr val="tx1"/>
                </a:solidFill>
              </a:rPr>
              <a:t>устранение «серых схем» оплаты труда</a:t>
            </a:r>
            <a:endParaRPr lang="ru-RU" sz="1350" kern="12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55540" y="1351443"/>
            <a:ext cx="3058045" cy="20968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87701" y="2243588"/>
            <a:ext cx="280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Информационные </a:t>
            </a:r>
          </a:p>
          <a:p>
            <a:pPr algn="ctr"/>
            <a:r>
              <a:rPr lang="ru-RU" sz="2400" dirty="0" smtClean="0">
                <a:latin typeface="+mj-lt"/>
              </a:rPr>
              <a:t>ресурсы </a:t>
            </a:r>
          </a:p>
          <a:p>
            <a:pPr algn="ctr"/>
            <a:r>
              <a:rPr lang="ru-RU" sz="2400" dirty="0" smtClean="0">
                <a:latin typeface="+mj-lt"/>
              </a:rPr>
              <a:t>ПФР</a:t>
            </a:r>
            <a:endParaRPr lang="ru-RU" sz="2400" dirty="0">
              <a:latin typeface="+mj-lt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4169" r="3391" b="5910"/>
          <a:stretch/>
        </p:blipFill>
        <p:spPr>
          <a:xfrm rot="21331510">
            <a:off x="3852521" y="1327512"/>
            <a:ext cx="1416844" cy="716162"/>
          </a:xfrm>
          <a:prstGeom prst="roundRect">
            <a:avLst>
              <a:gd name="adj" fmla="val 590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Стрелка вниз 13"/>
          <p:cNvSpPr/>
          <p:nvPr/>
        </p:nvSpPr>
        <p:spPr>
          <a:xfrm>
            <a:off x="1610125" y="3205614"/>
            <a:ext cx="424650" cy="29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7100100" y="3205614"/>
            <a:ext cx="424650" cy="29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877736" y="3499248"/>
            <a:ext cx="3012265" cy="167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При получении государственных услуг для граждан и бизнеса:</a:t>
            </a:r>
          </a:p>
          <a:p>
            <a:pPr>
              <a:lnSpc>
                <a:spcPct val="80000"/>
              </a:lnSpc>
            </a:pPr>
            <a:endParaRPr lang="ru-RU" sz="1300" b="1" dirty="0" smtClean="0">
              <a:solidFill>
                <a:srgbClr val="C00000"/>
              </a:solidFill>
              <a:latin typeface="+mj-lt"/>
            </a:endParaRPr>
          </a:p>
          <a:p>
            <a:pPr marL="88900" indent="-88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Обеспечение доступности и полноты</a:t>
            </a:r>
          </a:p>
          <a:p>
            <a:pPr marL="88900" indent="-88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Сокращение времени и повышение комфортности</a:t>
            </a:r>
          </a:p>
          <a:p>
            <a:pPr marL="88900" indent="-8890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Снижение издержек 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 </a:t>
            </a:r>
            <a:endParaRPr lang="ru-RU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98431" y="3897058"/>
            <a:ext cx="1947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+mn-lt"/>
              </a:rPr>
              <a:t>Учет всех предоставленных</a:t>
            </a:r>
          </a:p>
          <a:p>
            <a:pPr algn="ctr"/>
            <a:r>
              <a:rPr lang="ru-RU" sz="1500" b="1" dirty="0" smtClean="0">
                <a:latin typeface="+mn-lt"/>
              </a:rPr>
              <a:t> социальных льгот и</a:t>
            </a:r>
          </a:p>
          <a:p>
            <a:pPr algn="ctr"/>
            <a:r>
              <a:rPr lang="ru-RU" sz="1500" b="1" dirty="0" smtClean="0">
                <a:latin typeface="+mn-lt"/>
              </a:rPr>
              <a:t> выплат для граждан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3450361" y="847204"/>
            <a:ext cx="2231106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500" b="1" dirty="0" smtClean="0">
                <a:solidFill>
                  <a:srgbClr val="C00000"/>
                </a:solidFill>
                <a:latin typeface="+mn-lt"/>
              </a:rPr>
              <a:t>СНИЛС – </a:t>
            </a:r>
          </a:p>
          <a:p>
            <a:pPr algn="ctr">
              <a:lnSpc>
                <a:spcPct val="85000"/>
              </a:lnSpc>
            </a:pPr>
            <a:r>
              <a:rPr lang="ru-RU" sz="1500" b="1" dirty="0" smtClean="0">
                <a:solidFill>
                  <a:srgbClr val="C00000"/>
                </a:solidFill>
                <a:latin typeface="+mn-lt"/>
              </a:rPr>
              <a:t>единый идентификатор</a:t>
            </a:r>
            <a:endParaRPr lang="ru-RU" sz="1500" dirty="0" smtClean="0">
              <a:solidFill>
                <a:srgbClr val="C00000"/>
              </a:solidFill>
              <a:latin typeface="+mn-lt"/>
            </a:endParaRPr>
          </a:p>
          <a:p>
            <a:pPr algn="ctr"/>
            <a:endParaRPr lang="ru-RU" dirty="0"/>
          </a:p>
        </p:txBody>
      </p:sp>
      <p:sp>
        <p:nvSpPr>
          <p:cNvPr id="81" name="Стрелка вниз 80"/>
          <p:cNvSpPr/>
          <p:nvPr/>
        </p:nvSpPr>
        <p:spPr>
          <a:xfrm>
            <a:off x="4359675" y="3527824"/>
            <a:ext cx="424650" cy="397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1" y="0"/>
            <a:ext cx="9174163" cy="15585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3584973"/>
            <a:ext cx="9174163" cy="15585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339" name="Рисунок 3" descr="peo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2188369"/>
            <a:ext cx="8955087" cy="16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42900" y="1564331"/>
            <a:ext cx="8458200" cy="6093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546100" y="2862263"/>
            <a:ext cx="224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4343" name="Изображение 6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9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7540</TotalTime>
  <Words>500</Words>
  <Application>Microsoft Office PowerPoint</Application>
  <PresentationFormat>Экран (16:9)</PresentationFormat>
  <Paragraphs>126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713</cp:revision>
  <cp:lastPrinted>2015-02-03T07:43:34Z</cp:lastPrinted>
  <dcterms:created xsi:type="dcterms:W3CDTF">2014-07-04T05:40:34Z</dcterms:created>
  <dcterms:modified xsi:type="dcterms:W3CDTF">2015-02-04T09:43:14Z</dcterms:modified>
</cp:coreProperties>
</file>