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90" r:id="rId2"/>
    <p:sldId id="413" r:id="rId3"/>
    <p:sldId id="400" r:id="rId4"/>
    <p:sldId id="412" r:id="rId5"/>
    <p:sldId id="404" r:id="rId6"/>
    <p:sldId id="402" r:id="rId7"/>
    <p:sldId id="401" r:id="rId8"/>
    <p:sldId id="403" r:id="rId9"/>
    <p:sldId id="405" r:id="rId10"/>
    <p:sldId id="406" r:id="rId11"/>
    <p:sldId id="407" r:id="rId12"/>
    <p:sldId id="408" r:id="rId13"/>
    <p:sldId id="409" r:id="rId14"/>
    <p:sldId id="410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558DD"/>
    <a:srgbClr val="0081E2"/>
    <a:srgbClr val="0078D2"/>
    <a:srgbClr val="003499"/>
    <a:srgbClr val="47B0FF"/>
    <a:srgbClr val="3FADFF"/>
    <a:srgbClr val="005DA2"/>
    <a:srgbClr val="1956BE"/>
    <a:srgbClr val="A19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6" autoAdjust="0"/>
    <p:restoredTop sz="94660"/>
  </p:normalViewPr>
  <p:slideViewPr>
    <p:cSldViewPr snapToGrid="0">
      <p:cViewPr varScale="1">
        <p:scale>
          <a:sx n="90" d="100"/>
          <a:sy n="90" d="100"/>
        </p:scale>
        <p:origin x="-39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A6C0E-17EB-4974-A3BA-520F78B720D0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094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30094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08BE-2381-44C0-BDB5-933B5C218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0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56F0-285D-4817-8655-365C57231765}" type="datetime1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9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B6DB-2D64-431E-88CE-3292FC59356A}" type="datetime1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9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274-B1EA-4690-9A56-9EE5A4BF9432}" type="datetime1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75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07624" y="6356352"/>
            <a:ext cx="2012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23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249107" y="1775790"/>
            <a:ext cx="3693786" cy="269019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105490" y="1775790"/>
            <a:ext cx="3693786" cy="269019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92724" y="1775790"/>
            <a:ext cx="3693786" cy="269019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20"/>
          </p:nvPr>
        </p:nvSpPr>
        <p:spPr>
          <a:xfrm>
            <a:off x="907623" y="6356350"/>
            <a:ext cx="20128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8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2F3E-36E5-4D5D-9ADF-16D34CDC80A9}" type="datetime1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66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4723-2449-4ABA-A562-E20CC156FCC7}" type="datetime1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36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B241-63C5-455B-93FD-E87E06DACA6D}" type="datetime1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9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9C49-69FF-40B2-BE9A-FF12312EDD65}" type="datetime1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3051-C78E-4C7C-B315-0679FECE6EEB}" type="datetime1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5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DACB-B727-483D-8E8D-7FE217A9BDA7}" type="datetime1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91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A901-FB57-40D4-8CCA-866065343A56}" type="datetime1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4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F920-691E-4287-B016-E25BF2C8343F}" type="datetime1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0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5E11-47FA-4A27-8A61-C65CE1AC7BF7}" type="datetime1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Изображение 113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31113" y="6247299"/>
            <a:ext cx="447051" cy="41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206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slide" Target="slide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651" y="159488"/>
            <a:ext cx="10394532" cy="850605"/>
          </a:xfrm>
        </p:spPr>
        <p:txBody>
          <a:bodyPr>
            <a:noAutofit/>
          </a:bodyPr>
          <a:lstStyle/>
          <a:p>
            <a:endParaRPr lang="ru-RU" sz="2200" dirty="0">
              <a:solidFill>
                <a:srgbClr val="0034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649" y="3167128"/>
            <a:ext cx="10394533" cy="89255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108000" rtlCol="0" anchor="ctr">
            <a:spAutoFit/>
          </a:bodyPr>
          <a:lstStyle>
            <a:defPPr>
              <a:defRPr lang="ru-RU"/>
            </a:defPPr>
            <a:lvl1pPr marL="108000" indent="-108000" defTabSz="108000">
              <a:lnSpc>
                <a:spcPct val="80000"/>
              </a:lnSpc>
              <a:spcAft>
                <a:spcPts val="300"/>
              </a:spcAft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 smtClean="0"/>
              <a:t>Площадь здания: </a:t>
            </a:r>
            <a:r>
              <a:rPr lang="ru-RU" sz="1300" b="1" spc="-1" dirty="0">
                <a:solidFill>
                  <a:srgbClr val="FF0000"/>
                </a:solidFill>
                <a:ea typeface="DejaVu Sans"/>
              </a:rPr>
              <a:t>2906,9 </a:t>
            </a:r>
            <a:r>
              <a:rPr lang="ru-RU" sz="1300" dirty="0" err="1" smtClean="0"/>
              <a:t>кв.м</a:t>
            </a:r>
            <a:r>
              <a:rPr lang="ru-RU" sz="1300" dirty="0" smtClean="0"/>
              <a:t>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 smtClean="0"/>
              <a:t>Численность </a:t>
            </a:r>
            <a:r>
              <a:rPr lang="ru-RU" sz="1300" dirty="0"/>
              <a:t>специалистов:	</a:t>
            </a:r>
            <a:r>
              <a:rPr lang="ru-RU" sz="1300" b="1" dirty="0" smtClean="0">
                <a:solidFill>
                  <a:srgbClr val="FF0000"/>
                </a:solidFill>
              </a:rPr>
              <a:t>182</a:t>
            </a:r>
            <a:r>
              <a:rPr lang="ru-RU" sz="1300" b="1" dirty="0" smtClean="0">
                <a:solidFill>
                  <a:srgbClr val="0070C0"/>
                </a:solidFill>
              </a:rPr>
              <a:t> </a:t>
            </a:r>
            <a:r>
              <a:rPr lang="ru-RU" sz="1300" dirty="0" smtClean="0"/>
              <a:t>специалистов ОСФР</a:t>
            </a:r>
            <a:r>
              <a:rPr lang="ru-RU" sz="1300" dirty="0"/>
              <a:t>, в том числе </a:t>
            </a:r>
            <a:r>
              <a:rPr lang="ru-RU" sz="1300" dirty="0" smtClean="0"/>
              <a:t> </a:t>
            </a:r>
            <a:r>
              <a:rPr lang="ru-RU" sz="1300" b="1" dirty="0" smtClean="0">
                <a:solidFill>
                  <a:srgbClr val="FF0000"/>
                </a:solidFill>
              </a:rPr>
              <a:t>4</a:t>
            </a:r>
            <a:r>
              <a:rPr lang="ru-RU" sz="1300" dirty="0" smtClean="0"/>
              <a:t> </a:t>
            </a:r>
            <a:r>
              <a:rPr lang="ru-RU" sz="1300" dirty="0"/>
              <a:t>специалистов КС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 smtClean="0"/>
              <a:t>Архив: </a:t>
            </a:r>
            <a:r>
              <a:rPr lang="ru-RU" sz="1300" b="1" dirty="0" smtClean="0">
                <a:solidFill>
                  <a:srgbClr val="FF0000"/>
                </a:solidFill>
              </a:rPr>
              <a:t>36,7</a:t>
            </a:r>
            <a:r>
              <a:rPr lang="ru-RU" sz="1300" dirty="0" smtClean="0"/>
              <a:t> кв. м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 smtClean="0"/>
              <a:t>Технические помещения цокольного этажа: </a:t>
            </a:r>
            <a:r>
              <a:rPr lang="ru-RU" sz="1300" b="1" dirty="0" smtClean="0">
                <a:solidFill>
                  <a:srgbClr val="FF0000"/>
                </a:solidFill>
              </a:rPr>
              <a:t>232,9</a:t>
            </a:r>
            <a:r>
              <a:rPr lang="ru-RU" sz="1300" dirty="0" smtClean="0"/>
              <a:t> кв. м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1042" y="4168924"/>
            <a:ext cx="8655471" cy="149271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lIns="108000" rtlCol="0" anchor="ctr">
            <a:spAutoFit/>
          </a:bodyPr>
          <a:lstStyle>
            <a:defPPr>
              <a:defRPr lang="ru-RU"/>
            </a:defPPr>
            <a:lvl1pPr marL="108000" indent="-108000" defTabSz="108000">
              <a:lnSpc>
                <a:spcPct val="80000"/>
              </a:lnSpc>
              <a:spcAft>
                <a:spcPts val="300"/>
              </a:spcAft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 smtClean="0"/>
              <a:t>Стоимость  </a:t>
            </a:r>
            <a:r>
              <a:rPr lang="ru-RU" sz="1300" dirty="0" smtClean="0"/>
              <a:t>СМР по </a:t>
            </a:r>
            <a:r>
              <a:rPr lang="ru-RU" sz="1300" dirty="0" smtClean="0"/>
              <a:t>проекту </a:t>
            </a:r>
            <a:r>
              <a:rPr lang="ru-RU" sz="1300" b="1" dirty="0" smtClean="0">
                <a:solidFill>
                  <a:srgbClr val="FF0000"/>
                </a:solidFill>
              </a:rPr>
              <a:t>39 748,950</a:t>
            </a:r>
            <a:r>
              <a:rPr lang="ru-RU" sz="1300" dirty="0" smtClean="0"/>
              <a:t>тыс</a:t>
            </a:r>
            <a:r>
              <a:rPr lang="ru-RU" sz="1300" dirty="0"/>
              <a:t>. руб., </a:t>
            </a:r>
            <a:r>
              <a:rPr lang="ru-RU" sz="1300" dirty="0" smtClean="0"/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smtClean="0"/>
              <a:t>Стоимость  СМР с </a:t>
            </a:r>
            <a:r>
              <a:rPr lang="ru-RU" sz="1300" dirty="0" smtClean="0"/>
              <a:t>учётом индекса прогнозной инфляции </a:t>
            </a:r>
            <a:r>
              <a:rPr lang="ru-RU" sz="1300" b="1" dirty="0" smtClean="0">
                <a:solidFill>
                  <a:srgbClr val="FF0000"/>
                </a:solidFill>
              </a:rPr>
              <a:t>42 486,839 </a:t>
            </a:r>
            <a:r>
              <a:rPr lang="ru-RU" sz="1300" dirty="0" smtClean="0"/>
              <a:t>тыс. руб.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 smtClean="0"/>
              <a:t>стоимость проектных работ </a:t>
            </a:r>
            <a:r>
              <a:rPr lang="ru-RU" sz="1300" b="1" dirty="0" smtClean="0">
                <a:solidFill>
                  <a:srgbClr val="FF0000"/>
                </a:solidFill>
              </a:rPr>
              <a:t>1 179,800 </a:t>
            </a:r>
            <a:r>
              <a:rPr lang="ru-RU" sz="1300" dirty="0"/>
              <a:t>тыс. руб</a:t>
            </a:r>
            <a:r>
              <a:rPr lang="ru-RU" sz="1300" dirty="0" smtClean="0"/>
              <a:t>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b="1" dirty="0" smtClean="0"/>
              <a:t>ПЕРИОД ВЫПОЛНЕНИЯ РАБОТ  2024-2025 Г.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 smtClean="0"/>
              <a:t>В 2023 году выполнены работы по подготовке проектной документации на </a:t>
            </a:r>
            <a:r>
              <a:rPr lang="ru-RU" sz="1300" b="1" dirty="0">
                <a:solidFill>
                  <a:srgbClr val="FF0000"/>
                </a:solidFill>
              </a:rPr>
              <a:t>1 179,800  </a:t>
            </a:r>
            <a:r>
              <a:rPr lang="ru-RU" sz="1300" dirty="0" smtClean="0"/>
              <a:t>тыс. руб.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/>
              <a:t>продолжительность выполнения работ  - 20 </a:t>
            </a:r>
            <a:r>
              <a:rPr lang="ru-RU" sz="1300" dirty="0" smtClean="0"/>
              <a:t>месяцев, начало выполнения работ –апрель 2024г , окончание – ноябрь 2025г.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 smtClean="0"/>
              <a:t>Утверждены ЛБО на 2024 год </a:t>
            </a:r>
            <a:r>
              <a:rPr lang="ru-RU" sz="1300" b="1" dirty="0" smtClean="0">
                <a:solidFill>
                  <a:srgbClr val="FF0000"/>
                </a:solidFill>
              </a:rPr>
              <a:t>14  340 </a:t>
            </a:r>
            <a:r>
              <a:rPr lang="ru-RU" sz="1300" dirty="0" smtClean="0"/>
              <a:t>тыс. руб.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6513" y="4690173"/>
            <a:ext cx="2763521" cy="207264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58650" y="1168902"/>
            <a:ext cx="10394533" cy="692497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lIns="108000" rtlCol="0" anchor="ctr">
            <a:spAutoFit/>
          </a:bodyPr>
          <a:lstStyle>
            <a:defPPr>
              <a:defRPr lang="ru-RU"/>
            </a:defPPr>
            <a:lvl1pPr marL="108000" indent="-108000" defTabSz="108000">
              <a:lnSpc>
                <a:spcPct val="80000"/>
              </a:lnSpc>
              <a:spcAft>
                <a:spcPts val="300"/>
              </a:spcAft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 smtClean="0"/>
              <a:t>Основание проведения общественных (публичных) слушаний (ОС):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 smtClean="0"/>
              <a:t>Цели: улучшение условий труда работников системы ОСФР (устранение </a:t>
            </a:r>
            <a:r>
              <a:rPr lang="ru-RU" sz="1300" dirty="0"/>
              <a:t>просадки пола цокольного </a:t>
            </a:r>
            <a:r>
              <a:rPr lang="ru-RU" sz="1300" dirty="0" smtClean="0"/>
              <a:t>этажа),  сохранение и поддержание технико-эксплуатационных характеристик объекта ОС, приведение объекта ОС в соответствие требованиями правил эксплуатации административных зданий.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8649" y="159488"/>
            <a:ext cx="10394533" cy="9831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КАПИТАЛЬНЫЙ РЕМОНТ помещений здания ОСФР по Забайкальскому краю по адресу:  г. Чита, ул. Генерала </a:t>
            </a:r>
            <a:r>
              <a:rPr lang="ru-RU" sz="2000" dirty="0" err="1" smtClean="0"/>
              <a:t>Белика</a:t>
            </a:r>
            <a:r>
              <a:rPr lang="ru-RU" sz="2000" dirty="0" smtClean="0"/>
              <a:t>, д. 9</a:t>
            </a:r>
            <a:endParaRPr lang="ru-RU" sz="2000" dirty="0"/>
          </a:p>
        </p:txBody>
      </p:sp>
      <p:sp>
        <p:nvSpPr>
          <p:cNvPr id="3" name="Багетная рамка 2"/>
          <p:cNvSpPr/>
          <p:nvPr/>
        </p:nvSpPr>
        <p:spPr>
          <a:xfrm>
            <a:off x="12046688" y="-127591"/>
            <a:ext cx="4238847" cy="829340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Представлять за 30 дней до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редполагаемой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даты общественных (публичных) слушаний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651" y="1911897"/>
            <a:ext cx="10394532" cy="1092607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lIns="108000" rtlCol="0" anchor="ctr">
            <a:spAutoFit/>
          </a:bodyPr>
          <a:lstStyle>
            <a:defPPr>
              <a:defRPr lang="ru-RU"/>
            </a:defPPr>
            <a:lvl1pPr marL="108000" indent="-108000" defTabSz="108000">
              <a:lnSpc>
                <a:spcPct val="80000"/>
              </a:lnSpc>
              <a:spcAft>
                <a:spcPts val="300"/>
              </a:spcAft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b="1" dirty="0" smtClean="0"/>
              <a:t>Участники ОС, планируемые к приглашению:</a:t>
            </a:r>
            <a:endParaRPr lang="ru-RU" sz="1300" dirty="0" smtClean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1" dirty="0" smtClean="0"/>
              <a:t>Районный</a:t>
            </a:r>
            <a:r>
              <a:rPr lang="ru-RU" sz="1300" dirty="0" smtClean="0"/>
              <a:t> Совет ветеранских организаций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 smtClean="0"/>
              <a:t>Представители  управления комитета градостроительной политики администрации городского округа  «Город Чита», 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 smtClean="0"/>
              <a:t>энергетики </a:t>
            </a:r>
            <a:r>
              <a:rPr lang="ru-RU" sz="1300" dirty="0"/>
              <a:t>и </a:t>
            </a:r>
            <a:r>
              <a:rPr lang="ru-RU" sz="1300" dirty="0" smtClean="0"/>
              <a:t> представители жилищно-коммунального хозяйства  г. Читы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 smtClean="0"/>
              <a:t>Активные  </a:t>
            </a:r>
            <a:r>
              <a:rPr lang="ru-RU" sz="1300" dirty="0"/>
              <a:t>граждане, проживающие на территории, </a:t>
            </a:r>
            <a:r>
              <a:rPr lang="ru-RU" sz="1300" dirty="0" smtClean="0"/>
              <a:t>обслуживаемой органом ПФР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3110" y="5762295"/>
            <a:ext cx="8655471" cy="49244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lIns="108000" rtlCol="0" anchor="ctr">
            <a:spAutoFit/>
          </a:bodyPr>
          <a:lstStyle>
            <a:defPPr>
              <a:defRPr lang="ru-RU"/>
            </a:defPPr>
            <a:lvl1pPr marL="108000" indent="-108000" defTabSz="108000">
              <a:lnSpc>
                <a:spcPct val="80000"/>
              </a:lnSpc>
              <a:spcAft>
                <a:spcPts val="300"/>
              </a:spcAft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b="1" i="1" dirty="0" smtClean="0">
                <a:solidFill>
                  <a:srgbClr val="1558DD"/>
                </a:solidFill>
              </a:rPr>
              <a:t>Проект разработан </a:t>
            </a:r>
            <a:r>
              <a:rPr lang="ru-RU" sz="1300" b="1" i="1" dirty="0">
                <a:solidFill>
                  <a:srgbClr val="1558DD"/>
                </a:solidFill>
              </a:rPr>
              <a:t>АО «Центр Инновационных Технологий Градостроительства»  ЦГ-171023 </a:t>
            </a:r>
            <a:endParaRPr lang="en-US" sz="1300" b="1" i="1" dirty="0" smtClean="0">
              <a:solidFill>
                <a:srgbClr val="1558DD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b="1" i="1" dirty="0" smtClean="0">
                <a:solidFill>
                  <a:srgbClr val="1558DD"/>
                </a:solidFill>
              </a:rPr>
              <a:t>Протокол общественных слушаний от </a:t>
            </a:r>
            <a:r>
              <a:rPr lang="en-US" sz="1300" b="1" i="1" dirty="0" smtClean="0">
                <a:solidFill>
                  <a:srgbClr val="1558DD"/>
                </a:solidFill>
              </a:rPr>
              <a:t>        </a:t>
            </a:r>
            <a:r>
              <a:rPr lang="ru-RU" sz="1300" b="1" i="1" dirty="0" smtClean="0">
                <a:solidFill>
                  <a:srgbClr val="1558DD"/>
                </a:solidFill>
              </a:rPr>
              <a:t>0</a:t>
            </a:r>
            <a:r>
              <a:rPr lang="en-US" sz="1300" b="1" i="1" dirty="0" smtClean="0">
                <a:solidFill>
                  <a:srgbClr val="1558DD"/>
                </a:solidFill>
              </a:rPr>
              <a:t>3</a:t>
            </a:r>
            <a:r>
              <a:rPr lang="ru-RU" sz="1300" b="1" i="1" dirty="0" smtClean="0">
                <a:solidFill>
                  <a:srgbClr val="1558DD"/>
                </a:solidFill>
              </a:rPr>
              <a:t>.2024</a:t>
            </a:r>
          </a:p>
        </p:txBody>
      </p:sp>
    </p:spTree>
    <p:extLst>
      <p:ext uri="{BB962C8B-B14F-4D97-AF65-F5344CB8AC3E}">
        <p14:creationId xmlns:p14="http://schemas.microsoft.com/office/powerpoint/2010/main" val="788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300" dirty="0"/>
              <a:t>г. Чита, ул. Генерала </a:t>
            </a:r>
            <a:r>
              <a:rPr lang="ru-RU" sz="2300" dirty="0" err="1"/>
              <a:t>Белика</a:t>
            </a:r>
            <a:r>
              <a:rPr lang="ru-RU" sz="2300" dirty="0"/>
              <a:t>, д. 9</a:t>
            </a:r>
          </a:p>
          <a:p>
            <a:pPr>
              <a:lnSpc>
                <a:spcPct val="150000"/>
              </a:lnSpc>
            </a:pPr>
            <a:r>
              <a:rPr lang="ru-RU" sz="2300" dirty="0" smtClean="0"/>
              <a:t>ВНУТРЕННИЕ </a:t>
            </a:r>
            <a:r>
              <a:rPr lang="ru-RU" sz="2300" dirty="0"/>
              <a:t>ОТДЕЛОЧНЫЕ РАБОТЫ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9798" y="809356"/>
            <a:ext cx="2879678" cy="89255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ПОЛЫ</a:t>
            </a:r>
          </a:p>
          <a:p>
            <a:pPr algn="ctr"/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Стрелка вправо 12">
            <a:hlinkClick r:id="rId2" action="ppaction://hlinksldjump"/>
          </p:cNvPr>
          <p:cNvSpPr>
            <a:spLocks noChangeAspect="1"/>
          </p:cNvSpPr>
          <p:nvPr/>
        </p:nvSpPr>
        <p:spPr>
          <a:xfrm rot="-5400000">
            <a:off x="0" y="1039632"/>
            <a:ext cx="432000" cy="4320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Picture 8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6358" y="2315688"/>
            <a:ext cx="2991099" cy="22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8260" y="809356"/>
            <a:ext cx="3006146" cy="225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798" y="2244436"/>
            <a:ext cx="2974170" cy="223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68531" y="875476"/>
            <a:ext cx="2879678" cy="89255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ПОТОЛКИ</a:t>
            </a:r>
          </a:p>
          <a:p>
            <a:pPr algn="ctr"/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7" name="Picture 3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6286" y="3609953"/>
            <a:ext cx="3006145" cy="225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645" y="4603391"/>
            <a:ext cx="3105298" cy="194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3237" y="4603392"/>
            <a:ext cx="3057740" cy="201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16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0704" y="2696413"/>
            <a:ext cx="1103549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ru-RU" b="1" u="sng" dirty="0" smtClean="0"/>
          </a:p>
          <a:p>
            <a:pPr>
              <a:spcAft>
                <a:spcPts val="600"/>
              </a:spcAft>
            </a:pPr>
            <a:r>
              <a:rPr lang="ru-RU" b="1" u="sng" dirty="0" smtClean="0"/>
              <a:t>Основные виды работ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</a:rPr>
              <a:t>Демонтаж  потолка – 236,95 м2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</a:rPr>
              <a:t>Окрашивание акриловыми составами- 144,16 м2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</a:rPr>
              <a:t>Устройство  потолка из подвесных потолочных алюминиевых кассет – 236,95 м2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</a:rPr>
              <a:t>Монтаж потолочной системы </a:t>
            </a:r>
            <a:r>
              <a:rPr lang="ru-RU" dirty="0" err="1" smtClean="0">
                <a:solidFill>
                  <a:srgbClr val="000000"/>
                </a:solidFill>
              </a:rPr>
              <a:t>Армстронг</a:t>
            </a:r>
            <a:r>
              <a:rPr lang="ru-RU" dirty="0" smtClean="0">
                <a:solidFill>
                  <a:srgbClr val="000000"/>
                </a:solidFill>
              </a:rPr>
              <a:t>- 2257,20 м2</a:t>
            </a:r>
          </a:p>
          <a:p>
            <a:pPr>
              <a:spcAft>
                <a:spcPts val="600"/>
              </a:spcAft>
            </a:pPr>
            <a:endParaRPr lang="ru-RU" b="1" u="sng" dirty="0" smtClean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32000" y="190005"/>
            <a:ext cx="11760000" cy="6293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2300" dirty="0" smtClean="0"/>
          </a:p>
          <a:p>
            <a:r>
              <a:rPr lang="ru-RU" sz="2300" dirty="0" smtClean="0"/>
              <a:t>г</a:t>
            </a:r>
            <a:r>
              <a:rPr lang="ru-RU" sz="2300" dirty="0"/>
              <a:t>. Чита, ул. Генерала </a:t>
            </a:r>
            <a:r>
              <a:rPr lang="ru-RU" sz="2300" dirty="0" err="1"/>
              <a:t>Белика</a:t>
            </a:r>
            <a:r>
              <a:rPr lang="ru-RU" sz="2300" dirty="0"/>
              <a:t>, д. 9</a:t>
            </a:r>
          </a:p>
          <a:p>
            <a:pPr>
              <a:lnSpc>
                <a:spcPct val="150000"/>
              </a:lnSpc>
            </a:pPr>
            <a:r>
              <a:rPr lang="ru-RU" sz="2300" dirty="0" smtClean="0"/>
              <a:t>ВНУТРЕННИЕ </a:t>
            </a:r>
            <a:r>
              <a:rPr lang="ru-RU" sz="2300" dirty="0"/>
              <a:t>ОТДЕЛОЧНЫЕ РАБОТЫ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28779" y="1537110"/>
            <a:ext cx="4686300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+mj-lt"/>
            </a:endParaRPr>
          </a:p>
          <a:p>
            <a:r>
              <a:rPr lang="ru-RU" sz="1600" b="1" dirty="0" smtClean="0">
                <a:latin typeface="+mj-lt"/>
              </a:rPr>
              <a:t>ПЛОЩАДЬ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2638,31</a:t>
            </a:r>
            <a:r>
              <a:rPr lang="ru-RU" sz="1600" b="1" dirty="0" smtClean="0">
                <a:latin typeface="+mj-lt"/>
              </a:rPr>
              <a:t> м</a:t>
            </a:r>
            <a:r>
              <a:rPr lang="en-US" sz="1600" b="1" dirty="0" smtClean="0">
                <a:latin typeface="+mj-lt"/>
              </a:rPr>
              <a:t>2</a:t>
            </a:r>
            <a:r>
              <a:rPr lang="ru-RU" sz="1600" b="1" dirty="0" smtClean="0">
                <a:latin typeface="+mj-lt"/>
              </a:rPr>
              <a:t>  Стоимость 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4107,557</a:t>
            </a:r>
            <a:r>
              <a:rPr lang="ru-RU" sz="1600" b="1" strike="sngStrik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тыс. руб.</a:t>
            </a: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980" y="1537110"/>
            <a:ext cx="2879678" cy="89255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ПОТОЛКИ</a:t>
            </a:r>
          </a:p>
          <a:p>
            <a:pPr algn="ctr"/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Стрелка вправо 7">
            <a:hlinkClick r:id="rId2" action="ppaction://hlinksldjump"/>
          </p:cNvPr>
          <p:cNvSpPr>
            <a:spLocks noChangeAspect="1"/>
          </p:cNvSpPr>
          <p:nvPr/>
        </p:nvSpPr>
        <p:spPr>
          <a:xfrm rot="-5400000">
            <a:off x="0" y="1039632"/>
            <a:ext cx="432000" cy="4320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300" dirty="0"/>
              <a:t>г. Чита, ул. Генерала </a:t>
            </a:r>
            <a:r>
              <a:rPr lang="ru-RU" sz="2300" dirty="0" err="1"/>
              <a:t>Белика</a:t>
            </a:r>
            <a:r>
              <a:rPr lang="ru-RU" sz="2300" dirty="0"/>
              <a:t>, д. 9</a:t>
            </a:r>
          </a:p>
          <a:p>
            <a:pPr>
              <a:lnSpc>
                <a:spcPct val="150000"/>
              </a:lnSpc>
            </a:pPr>
            <a:r>
              <a:rPr lang="ru-RU" sz="2300" dirty="0" smtClean="0"/>
              <a:t>ВНУТРЕННИЕ </a:t>
            </a:r>
            <a:r>
              <a:rPr lang="ru-RU" sz="2300" dirty="0"/>
              <a:t>ОТДЕЛОЧНЫЕ РАБОТЫ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293" y="707648"/>
            <a:ext cx="2995840" cy="18158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Перегородки цокольного этажа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2000" b="1" dirty="0" smtClean="0">
              <a:solidFill>
                <a:srgbClr val="000000"/>
              </a:solidFill>
              <a:latin typeface="+mj-lt"/>
            </a:endParaRPr>
          </a:p>
          <a:p>
            <a:pPr algn="ctr"/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Стрелка вправо 7">
            <a:hlinkClick r:id="rId2" action="ppaction://hlinksldjump"/>
          </p:cNvPr>
          <p:cNvSpPr>
            <a:spLocks noChangeAspect="1"/>
          </p:cNvSpPr>
          <p:nvPr/>
        </p:nvSpPr>
        <p:spPr>
          <a:xfrm rot="-5400000">
            <a:off x="0" y="1039632"/>
            <a:ext cx="432000" cy="4320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4065" y="1039632"/>
            <a:ext cx="2618323" cy="196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7725" y="1039632"/>
            <a:ext cx="2690173" cy="201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6" y="3085348"/>
            <a:ext cx="3488465" cy="261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8604" y="3085347"/>
            <a:ext cx="3488464" cy="261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6100" y="3085347"/>
            <a:ext cx="3453740" cy="259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3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62050" y="2625077"/>
            <a:ext cx="5262562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u="sng" dirty="0" smtClean="0"/>
              <a:t>Основные виды работ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Демонтаж кирпичных перегородок, толщиной 120мм – 245,34 м2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Устройство  перегородок из кирпича б= 120 мм - 245,34 м2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штукатурка по камню и бетону– 245,34 м2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Облицовка стен плитками в с/у- </a:t>
            </a:r>
            <a:r>
              <a:rPr lang="ru-RU" sz="1400" strike="sngStrike" dirty="0" smtClean="0">
                <a:solidFill>
                  <a:srgbClr val="000000"/>
                </a:solidFill>
              </a:rPr>
              <a:t>448</a:t>
            </a:r>
            <a:r>
              <a:rPr lang="ru-RU" sz="1400" dirty="0" smtClean="0">
                <a:solidFill>
                  <a:srgbClr val="000000"/>
                </a:solidFill>
              </a:rPr>
              <a:t> м2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Оклейка стен стеклообоями, структурными обоями – </a:t>
            </a:r>
            <a:r>
              <a:rPr lang="ru-RU" sz="1400" strike="sngStrike" dirty="0" smtClean="0">
                <a:solidFill>
                  <a:srgbClr val="000000"/>
                </a:solidFill>
              </a:rPr>
              <a:t>3063</a:t>
            </a:r>
            <a:r>
              <a:rPr lang="ru-RU" sz="1400" dirty="0" smtClean="0">
                <a:solidFill>
                  <a:srgbClr val="000000"/>
                </a:solidFill>
              </a:rPr>
              <a:t> м2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Окрашивание моющейся акриловой краской  </a:t>
            </a:r>
            <a:r>
              <a:rPr lang="en-US" sz="1400" dirty="0" smtClean="0">
                <a:solidFill>
                  <a:srgbClr val="000000"/>
                </a:solidFill>
              </a:rPr>
              <a:t>DULUX ULTRA  RESIST</a:t>
            </a:r>
            <a:r>
              <a:rPr lang="ru-RU" sz="1400" dirty="0" smtClean="0">
                <a:solidFill>
                  <a:srgbClr val="000000"/>
                </a:solidFill>
              </a:rPr>
              <a:t> 2 слоя- 4</a:t>
            </a:r>
            <a:r>
              <a:rPr lang="en-US" sz="1400" dirty="0" smtClean="0">
                <a:solidFill>
                  <a:srgbClr val="000000"/>
                </a:solidFill>
              </a:rPr>
              <a:t>022,2</a:t>
            </a:r>
            <a:r>
              <a:rPr lang="ru-RU" sz="1400" dirty="0" smtClean="0">
                <a:solidFill>
                  <a:srgbClr val="000000"/>
                </a:solidFill>
              </a:rPr>
              <a:t>5 м2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Монтаж доски отбойной МДФ- </a:t>
            </a:r>
            <a:r>
              <a:rPr lang="ru-RU" sz="1400" strike="sngStrike" dirty="0" smtClean="0">
                <a:solidFill>
                  <a:srgbClr val="000000"/>
                </a:solidFill>
              </a:rPr>
              <a:t>294</a:t>
            </a:r>
            <a:r>
              <a:rPr lang="ru-RU" sz="1400" dirty="0" smtClean="0">
                <a:solidFill>
                  <a:srgbClr val="000000"/>
                </a:solidFill>
              </a:rPr>
              <a:t> м</a:t>
            </a:r>
            <a:endParaRPr lang="ru-RU" b="1" u="sng" dirty="0" smtClean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2300" dirty="0"/>
          </a:p>
        </p:txBody>
      </p:sp>
      <p:sp>
        <p:nvSpPr>
          <p:cNvPr id="15" name="TextBox 14"/>
          <p:cNvSpPr txBox="1"/>
          <p:nvPr/>
        </p:nvSpPr>
        <p:spPr>
          <a:xfrm>
            <a:off x="4260459" y="1102842"/>
            <a:ext cx="5219700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ru-RU" sz="1600" b="1" dirty="0" smtClean="0">
              <a:latin typeface="+mj-lt"/>
            </a:endParaRPr>
          </a:p>
          <a:p>
            <a:r>
              <a:rPr lang="ru-RU" sz="1600" b="1" dirty="0" smtClean="0">
                <a:latin typeface="+mj-lt"/>
              </a:rPr>
              <a:t>ПЛОЩАДЬ 245,34 </a:t>
            </a:r>
            <a:r>
              <a:rPr lang="ru-RU" sz="1600" b="1" strike="sngStrike" dirty="0" smtClean="0">
                <a:latin typeface="+mj-lt"/>
              </a:rPr>
              <a:t>м</a:t>
            </a:r>
            <a:r>
              <a:rPr lang="en-US" sz="1600" b="1" dirty="0" smtClean="0">
                <a:latin typeface="+mj-lt"/>
              </a:rPr>
              <a:t>2</a:t>
            </a:r>
            <a:r>
              <a:rPr lang="ru-RU" sz="1600" b="1" dirty="0" smtClean="0">
                <a:latin typeface="+mj-lt"/>
              </a:rPr>
              <a:t>	Стоимость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473,901</a:t>
            </a:r>
            <a:r>
              <a:rPr lang="ru-RU" sz="1600" b="1" strike="sngStrik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тыс. руб.</a:t>
            </a:r>
          </a:p>
          <a:p>
            <a:pPr algn="ctr"/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980" y="1102842"/>
            <a:ext cx="2879678" cy="89255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СТЕНЫ И ПЕРЕГОРОДКИ</a:t>
            </a:r>
          </a:p>
          <a:p>
            <a:pPr algn="ctr"/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Стрелка вправо 6">
            <a:hlinkClick r:id="rId2" action="ppaction://hlinksldjump"/>
          </p:cNvPr>
          <p:cNvSpPr>
            <a:spLocks noChangeAspect="1"/>
          </p:cNvSpPr>
          <p:nvPr/>
        </p:nvSpPr>
        <p:spPr>
          <a:xfrm rot="-5400000">
            <a:off x="0" y="1039632"/>
            <a:ext cx="432000" cy="4320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69870" y="2155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г. Чита, ул. Генерала </a:t>
            </a:r>
            <a:r>
              <a:rPr lang="ru-RU" b="1" dirty="0" err="1"/>
              <a:t>Белика</a:t>
            </a:r>
            <a:r>
              <a:rPr lang="ru-RU" b="1" dirty="0"/>
              <a:t>, д. </a:t>
            </a:r>
            <a:r>
              <a:rPr lang="ru-RU" b="1" dirty="0" smtClean="0"/>
              <a:t>9</a:t>
            </a:r>
          </a:p>
          <a:p>
            <a:pPr algn="ctr"/>
            <a:r>
              <a:rPr lang="ru-RU" b="1" dirty="0" smtClean="0"/>
              <a:t>УСТРОЙСТВО ПЕРЕГОРОДОК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589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300" dirty="0"/>
              <a:t>г. Чита, ул. Генерала </a:t>
            </a:r>
            <a:r>
              <a:rPr lang="ru-RU" sz="2300" dirty="0" err="1"/>
              <a:t>Белика</a:t>
            </a:r>
            <a:r>
              <a:rPr lang="ru-RU" sz="2300" dirty="0"/>
              <a:t>, д. 9</a:t>
            </a:r>
          </a:p>
          <a:p>
            <a:pPr>
              <a:lnSpc>
                <a:spcPct val="150000"/>
              </a:lnSpc>
            </a:pPr>
            <a:r>
              <a:rPr lang="ru-RU" sz="2300" dirty="0" smtClean="0"/>
              <a:t>Частичный ремонт инженерных сетей</a:t>
            </a:r>
            <a:endParaRPr lang="ru-RU" sz="2300" dirty="0"/>
          </a:p>
        </p:txBody>
      </p:sp>
      <p:sp>
        <p:nvSpPr>
          <p:cNvPr id="10" name="TextBox 9"/>
          <p:cNvSpPr txBox="1"/>
          <p:nvPr/>
        </p:nvSpPr>
        <p:spPr>
          <a:xfrm>
            <a:off x="797366" y="886857"/>
            <a:ext cx="3632200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Инженерные сети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Стрелка вправо 7">
            <a:hlinkClick r:id="rId2" action="ppaction://hlinksldjump"/>
          </p:cNvPr>
          <p:cNvSpPr>
            <a:spLocks noChangeAspect="1"/>
          </p:cNvSpPr>
          <p:nvPr/>
        </p:nvSpPr>
        <p:spPr>
          <a:xfrm rot="-5400000">
            <a:off x="0" y="1039632"/>
            <a:ext cx="432000" cy="4320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017" y="1981095"/>
            <a:ext cx="3517360" cy="263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Grp="1" noChangeAspect="1" noChangeArrowheads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6763" y="886857"/>
            <a:ext cx="3539395" cy="2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6523" y="894420"/>
            <a:ext cx="3517359" cy="263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292" y="3908773"/>
            <a:ext cx="3517359" cy="263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Grp="1" noChangeAspect="1" noChangeArrowheads="1"/>
          </p:cNvPicPr>
          <p:nvPr>
            <p:ph type="pic" sz="quarter" idx="2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7911" y="3936837"/>
            <a:ext cx="3539394" cy="2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84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873" y="159489"/>
            <a:ext cx="10181309" cy="648586"/>
          </a:xfrm>
        </p:spPr>
        <p:txBody>
          <a:bodyPr>
            <a:noAutofit/>
          </a:bodyPr>
          <a:lstStyle/>
          <a:p>
            <a:r>
              <a:rPr lang="ru-RU" sz="2000" dirty="0" smtClean="0"/>
              <a:t>  </a:t>
            </a:r>
            <a:r>
              <a:rPr lang="ru-RU" sz="2000" dirty="0"/>
              <a:t>г. Чита, ул. Генерала </a:t>
            </a:r>
            <a:r>
              <a:rPr lang="ru-RU" sz="2000" dirty="0" err="1"/>
              <a:t>Белика</a:t>
            </a:r>
            <a:r>
              <a:rPr lang="ru-RU" sz="2000" dirty="0"/>
              <a:t>, д. 9</a:t>
            </a:r>
            <a:br>
              <a:rPr lang="ru-RU" sz="2000" dirty="0"/>
            </a:br>
            <a:endParaRPr lang="ru-RU" sz="2200" dirty="0">
              <a:solidFill>
                <a:srgbClr val="0034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8169" y="4541317"/>
            <a:ext cx="2763521" cy="207264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82504" y="636432"/>
            <a:ext cx="10394533" cy="129266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lIns="108000" rtlCol="0" anchor="ctr">
            <a:spAutoFit/>
          </a:bodyPr>
          <a:lstStyle>
            <a:defPPr>
              <a:defRPr lang="ru-RU"/>
            </a:defPPr>
            <a:lvl1pPr marL="108000" indent="-108000" defTabSz="108000">
              <a:lnSpc>
                <a:spcPct val="80000"/>
              </a:lnSpc>
              <a:spcAft>
                <a:spcPts val="300"/>
              </a:spcAft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b="1" dirty="0">
                <a:solidFill>
                  <a:srgbClr val="FF0000"/>
                </a:solidFill>
              </a:rPr>
              <a:t>Обоснование (причины) необходимости капитального ремонта: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/>
              <a:t>Приведение здания в соответствие требованиям  правил эксплуатации административных зданий.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/>
              <a:t>Просадка пола цокольного этажа, образование трещин в перегородках цокольного этажа, повреждение вентиляционной системы здания, необходимость частичного ремонта инженерных сетей, повреждение напольного покрытия, загрязнение и нарушение отделочных покрытий стен и потолков в КС;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/>
              <a:t>Многочисленные дефекты отделки цокольной части фасада и входной группы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ru-RU" sz="13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8651" y="159488"/>
            <a:ext cx="10394533" cy="983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2300" dirty="0"/>
          </a:p>
        </p:txBody>
      </p:sp>
      <p:sp>
        <p:nvSpPr>
          <p:cNvPr id="3" name="Багетная рамка 2"/>
          <p:cNvSpPr/>
          <p:nvPr/>
        </p:nvSpPr>
        <p:spPr>
          <a:xfrm>
            <a:off x="12046688" y="-127591"/>
            <a:ext cx="4238847" cy="829340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Представлять за 30 дней до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редполагаемой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даты общественных (публичных) слушаний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149" y="1929094"/>
            <a:ext cx="10319536" cy="3693319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lIns="108000" rtlCol="0" anchor="ctr">
            <a:spAutoFit/>
          </a:bodyPr>
          <a:lstStyle>
            <a:defPPr>
              <a:defRPr lang="ru-RU"/>
            </a:defPPr>
            <a:lvl1pPr marL="108000" indent="-108000" defTabSz="108000">
              <a:lnSpc>
                <a:spcPct val="80000"/>
              </a:lnSpc>
              <a:spcAft>
                <a:spcPts val="300"/>
              </a:spcAft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/>
              <a:t>Проектом разработанным АО «Центр Инновационных Технологий Градостроительства»  ЦГ-171023 предусмотрено: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/>
              <a:t> в связи с просадкой пола цокольного этажа, разработка грунта основания с последующим устройством пола по грунту: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/>
              <a:t>- создание песчаной подушки из песка б=450мм с уплотнением;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/>
              <a:t>- насыпь щебня М 800 -150мм;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/>
              <a:t>- расположение профилированной мембраны;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/>
              <a:t>- возведение бетонной подготовки б= 100мм;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/>
              <a:t>- нанесение битумного </a:t>
            </a:r>
            <a:r>
              <a:rPr lang="ru-RU" sz="1300" dirty="0" err="1"/>
              <a:t>праймера</a:t>
            </a:r>
            <a:r>
              <a:rPr lang="ru-RU" sz="1300" dirty="0"/>
              <a:t>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/>
              <a:t>- устройство рулонной гидроизоляции на битумной основе;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/>
              <a:t>- укладка экструзивного </a:t>
            </a:r>
            <a:r>
              <a:rPr lang="ru-RU" sz="1300" dirty="0" err="1"/>
              <a:t>пенополистирола</a:t>
            </a:r>
            <a:r>
              <a:rPr lang="ru-RU" sz="1300" dirty="0"/>
              <a:t> и плёнки полиэтиленовой;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/>
              <a:t>- возведение армированной бетонной плиты б=100мм.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/>
              <a:t>- выполнение фундаментов под перегородки и возведение перегородок в цокольном этаже.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/>
              <a:t>Предусмотрен частичный ремонт инженерных сетей: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/>
              <a:t>- ремонт системы отопления;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/>
              <a:t>- ремонт системы водоснабжения и водоотведения,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/>
              <a:t>- ремонт вентиляционной системы;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sz="1300" dirty="0" smtClean="0"/>
              <a:t>замена </a:t>
            </a:r>
            <a:r>
              <a:rPr lang="ru-RU" sz="1300" dirty="0"/>
              <a:t>внутренней электропроводки. Замена светильников с люминесцентными лампами на светодиодные в соответствии с </a:t>
            </a:r>
            <a:endParaRPr lang="ru-RU" sz="1300" dirty="0" smtClean="0"/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 smtClean="0"/>
              <a:t>ФЗ </a:t>
            </a:r>
            <a:r>
              <a:rPr lang="ru-RU" sz="1300" dirty="0"/>
              <a:t>от 23.11.2009 г. №261-ФЗ «ОБ ЭНЕРГОСБЕРЕЖЕНИИ И О ПОВЫШЕНИИ ЭНЕРГЕТИЧЕСКОЙ ЭФФЕКТИВНОСТИ</a:t>
            </a:r>
            <a:r>
              <a:rPr lang="ru-RU" sz="1300" dirty="0" smtClean="0"/>
              <a:t>»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ru-RU" sz="1300" dirty="0" smtClean="0"/>
              <a:t>Ремонт кровли.</a:t>
            </a:r>
            <a:endParaRPr lang="ru-RU" sz="1300" dirty="0"/>
          </a:p>
        </p:txBody>
      </p:sp>
      <p:sp>
        <p:nvSpPr>
          <p:cNvPr id="15" name="TextBox 14"/>
          <p:cNvSpPr txBox="1"/>
          <p:nvPr/>
        </p:nvSpPr>
        <p:spPr>
          <a:xfrm>
            <a:off x="733649" y="5585480"/>
            <a:ext cx="8655471" cy="64787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lIns="108000" rtlCol="0" anchor="ctr">
            <a:spAutoFit/>
          </a:bodyPr>
          <a:lstStyle>
            <a:defPPr>
              <a:defRPr lang="ru-RU"/>
            </a:defPPr>
            <a:lvl1pPr marL="108000" indent="-108000" defTabSz="108000">
              <a:lnSpc>
                <a:spcPct val="80000"/>
              </a:lnSpc>
              <a:spcAft>
                <a:spcPts val="300"/>
              </a:spcAft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Наружная отделка:</a:t>
            </a:r>
          </a:p>
          <a:p>
            <a:r>
              <a:rPr lang="ru-RU" dirty="0"/>
              <a:t>Предусмотрен ремонт системы наружного водостока, элементов кровли, замена отделки цоколя, наружных лестниц, пандуса, покрытия козырьков над входными группами.</a:t>
            </a:r>
          </a:p>
        </p:txBody>
      </p:sp>
    </p:spTree>
    <p:extLst>
      <p:ext uri="{BB962C8B-B14F-4D97-AF65-F5344CB8AC3E}">
        <p14:creationId xmlns:p14="http://schemas.microsoft.com/office/powerpoint/2010/main" val="4456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334750" y="6327775"/>
            <a:ext cx="228600" cy="365125"/>
          </a:xfrm>
        </p:spPr>
        <p:txBody>
          <a:bodyPr/>
          <a:lstStyle/>
          <a:p>
            <a:fld id="{C39C6ED5-8FC2-4F1D-8503-FF10359BB028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17272" y="792718"/>
            <a:ext cx="61574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/>
              <a:t>Основные показатели по капитальному ремонту </a:t>
            </a:r>
            <a:endParaRPr lang="ru-RU" sz="23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756119"/>
              </p:ext>
            </p:extLst>
          </p:nvPr>
        </p:nvGraphicFramePr>
        <p:xfrm>
          <a:off x="747089" y="1238994"/>
          <a:ext cx="11121072" cy="5368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2378"/>
                <a:gridCol w="1210733"/>
                <a:gridCol w="1682106"/>
                <a:gridCol w="1914405"/>
                <a:gridCol w="1591450"/>
              </a:tblGrid>
              <a:tr h="556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РАБОТЫ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ОБЩИЙ ПОКАЗАТЕЛЬ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РЕМОНТИРУЕМЫЙ ПОКАЗАТЕЛЬ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СТОИМОСТЬ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СТОИМОСТЬ НА ОДИН ПОКАЗАТЕЛЬ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523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</a:rPr>
                        <a:t>Демонтажные работы  АР, КР</a:t>
                      </a:r>
                      <a:endParaRPr lang="ru-RU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trike="noStrike" dirty="0" smtClean="0">
                          <a:solidFill>
                            <a:srgbClr val="000000"/>
                          </a:solidFill>
                        </a:rPr>
                        <a:t> 4 136,874</a:t>
                      </a:r>
                      <a:r>
                        <a:rPr lang="ru-RU" sz="1200" strike="noStrike" baseline="0" dirty="0" smtClean="0">
                          <a:solidFill>
                            <a:srgbClr val="000000"/>
                          </a:solidFill>
                        </a:rPr>
                        <a:t>тыс. руб.</a:t>
                      </a:r>
                      <a:endParaRPr lang="ru-RU" sz="120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23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</a:rPr>
                        <a:t>Разборка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</a:rPr>
                        <a:t>  бетонного пола цокольного этажа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</a:rPr>
                        <a:t>Выемка грунта</a:t>
                      </a:r>
                      <a:endParaRPr lang="ru-RU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trike="noStrike" dirty="0" smtClean="0">
                          <a:solidFill>
                            <a:srgbClr val="000000"/>
                          </a:solidFill>
                        </a:rPr>
                        <a:t>302м3</a:t>
                      </a:r>
                      <a:endParaRPr lang="ru-RU" sz="120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trike="noStrike" dirty="0" smtClean="0">
                          <a:solidFill>
                            <a:srgbClr val="000000"/>
                          </a:solidFill>
                        </a:rPr>
                        <a:t>1 980 ,271тыс.</a:t>
                      </a:r>
                      <a:r>
                        <a:rPr lang="ru-RU" sz="1200" strike="noStrike" baseline="0" dirty="0" smtClean="0">
                          <a:solidFill>
                            <a:srgbClr val="000000"/>
                          </a:solidFill>
                        </a:rPr>
                        <a:t> руб.</a:t>
                      </a:r>
                      <a:endParaRPr lang="ru-RU" sz="1200" strike="noStrike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ru-RU" sz="120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23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</a:rPr>
                        <a:t>Ремонт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</a:rPr>
                        <a:t> фасада</a:t>
                      </a:r>
                      <a:endParaRPr lang="ru-RU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trike="noStrike" dirty="0" smtClean="0">
                          <a:solidFill>
                            <a:srgbClr val="000000"/>
                          </a:solidFill>
                        </a:rPr>
                        <a:t>374,7 кв. м.</a:t>
                      </a:r>
                      <a:endParaRPr lang="ru-RU" sz="120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trike="noStrike" dirty="0" smtClean="0">
                          <a:solidFill>
                            <a:srgbClr val="000000"/>
                          </a:solidFill>
                        </a:rPr>
                        <a:t>1 347 ,264тыс. руб.</a:t>
                      </a:r>
                    </a:p>
                    <a:p>
                      <a:pPr algn="ctr"/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23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</a:rPr>
                        <a:t>Устройство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</a:rPr>
                        <a:t>отмостки</a:t>
                      </a:r>
                      <a:endParaRPr lang="ru-RU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trike="noStrike" dirty="0" smtClean="0">
                          <a:solidFill>
                            <a:srgbClr val="000000"/>
                          </a:solidFill>
                        </a:rPr>
                        <a:t>163,1</a:t>
                      </a:r>
                      <a:r>
                        <a:rPr lang="ru-RU" sz="1200" strike="noStrike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ru-RU" sz="1200" strike="noStrike" baseline="0" dirty="0" err="1" smtClean="0">
                          <a:solidFill>
                            <a:srgbClr val="000000"/>
                          </a:solidFill>
                        </a:rPr>
                        <a:t>кв.м</a:t>
                      </a:r>
                      <a:r>
                        <a:rPr lang="ru-RU" sz="1200" strike="noStrike" baseline="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120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trike="noStrike" dirty="0" smtClean="0">
                          <a:solidFill>
                            <a:srgbClr val="000000"/>
                          </a:solidFill>
                        </a:rPr>
                        <a:t>472, 925тыс. руб.</a:t>
                      </a:r>
                    </a:p>
                    <a:p>
                      <a:pPr algn="ctr"/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23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</a:rPr>
                        <a:t>Капитальный ремонт кровли</a:t>
                      </a:r>
                      <a:endParaRPr lang="ru-RU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trike="noStrike" dirty="0" smtClean="0">
                          <a:solidFill>
                            <a:srgbClr val="000000"/>
                          </a:solidFill>
                        </a:rPr>
                        <a:t>167,2 кв. м</a:t>
                      </a:r>
                      <a:endParaRPr lang="ru-RU" sz="120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trike="noStrike" dirty="0" smtClean="0">
                          <a:solidFill>
                            <a:srgbClr val="000000"/>
                          </a:solidFill>
                        </a:rPr>
                        <a:t>270, 308тыс. руб.</a:t>
                      </a:r>
                    </a:p>
                    <a:p>
                      <a:pPr algn="ctr"/>
                      <a:endParaRPr lang="ru-RU" sz="120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</a:rPr>
                        <a:t>Устройство  основания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</a:rPr>
                        <a:t> , фундаментов цокольного этажа </a:t>
                      </a:r>
                      <a:endParaRPr lang="ru-RU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 smtClean="0">
                          <a:solidFill>
                            <a:srgbClr val="000000"/>
                          </a:solidFill>
                        </a:rPr>
                        <a:t>167,2 кв. м.</a:t>
                      </a:r>
                      <a:endParaRPr lang="ru-RU" sz="1200" u="none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trike="noStrike" dirty="0" smtClean="0">
                          <a:solidFill>
                            <a:srgbClr val="000000"/>
                          </a:solidFill>
                        </a:rPr>
                        <a:t>6 638 ,664тыс.</a:t>
                      </a:r>
                      <a:r>
                        <a:rPr lang="ru-RU" sz="1200" strike="noStrike" baseline="0" dirty="0" smtClean="0">
                          <a:solidFill>
                            <a:srgbClr val="000000"/>
                          </a:solidFill>
                        </a:rPr>
                        <a:t> руб..</a:t>
                      </a:r>
                      <a:endParaRPr lang="ru-RU" sz="1200" strike="noStrike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23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</a:rPr>
                        <a:t>Кладка перегородок толщиной 120 мм из кирпича в цокольном этаже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trike="noStrike" dirty="0" smtClean="0">
                          <a:solidFill>
                            <a:srgbClr val="000000"/>
                          </a:solidFill>
                        </a:rPr>
                        <a:t>245,34 кв. м</a:t>
                      </a:r>
                      <a:r>
                        <a:rPr lang="ru-RU" sz="1200" strike="sngStrike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trike="noStrike" dirty="0" smtClean="0">
                          <a:solidFill>
                            <a:srgbClr val="000000"/>
                          </a:solidFill>
                        </a:rPr>
                        <a:t>473, 901тыс. руб.</a:t>
                      </a:r>
                    </a:p>
                    <a:p>
                      <a:pPr algn="ctr"/>
                      <a:endParaRPr lang="ru-RU" sz="120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23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</a:rPr>
                        <a:t>Ремонт элементов заполнения проёмов</a:t>
                      </a:r>
                      <a:endParaRPr lang="ru-RU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trike="noStrike" dirty="0" smtClean="0">
                          <a:solidFill>
                            <a:srgbClr val="000000"/>
                          </a:solidFill>
                        </a:rPr>
                        <a:t>2 890 ,515тыс. руб.</a:t>
                      </a:r>
                    </a:p>
                    <a:p>
                      <a:pPr algn="ctr"/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23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</a:rPr>
                        <a:t>Капитальный ремонт полов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trike="noStrike" dirty="0" smtClean="0">
                          <a:solidFill>
                            <a:srgbClr val="000000"/>
                          </a:solidFill>
                        </a:rPr>
                        <a:t>1888,54 кв. м.</a:t>
                      </a:r>
                    </a:p>
                    <a:p>
                      <a:pPr algn="ctr"/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trike="noStrike" dirty="0" smtClean="0">
                          <a:solidFill>
                            <a:srgbClr val="000000"/>
                          </a:solidFill>
                        </a:rPr>
                        <a:t>3 339, 621тыс. руб.</a:t>
                      </a:r>
                    </a:p>
                    <a:p>
                      <a:pPr algn="ctr"/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239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</a:rPr>
                        <a:t>Капитальный ремонт потолков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dirty="0" smtClean="0">
                          <a:solidFill>
                            <a:srgbClr val="000000"/>
                          </a:solidFill>
                        </a:rPr>
                        <a:t>2638,31</a:t>
                      </a:r>
                      <a:r>
                        <a:rPr lang="ru-RU" sz="1200" strike="noStrike" dirty="0" smtClean="0">
                          <a:solidFill>
                            <a:srgbClr val="000000"/>
                          </a:solidFill>
                        </a:rPr>
                        <a:t> кв.м.</a:t>
                      </a:r>
                      <a:endParaRPr lang="ru-RU" sz="120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trike="noStrike" baseline="0" dirty="0" smtClean="0">
                          <a:solidFill>
                            <a:srgbClr val="000000"/>
                          </a:solidFill>
                        </a:rPr>
                        <a:t>4 107 ,557тыс. руб.</a:t>
                      </a:r>
                      <a:endParaRPr lang="ru-RU" sz="1200" strike="noStrike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trike="noStrike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/>
                </a:tc>
              </a:tr>
              <a:tr h="3239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</a:rPr>
                        <a:t>Отделка стен</a:t>
                      </a:r>
                      <a:endParaRPr lang="ru-RU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trike="noStrike" dirty="0" smtClean="0">
                          <a:solidFill>
                            <a:srgbClr val="000000"/>
                          </a:solidFill>
                        </a:rPr>
                        <a:t>4022,25</a:t>
                      </a:r>
                      <a:r>
                        <a:rPr lang="ru-RU" sz="1200" strike="noStrike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ru-RU" sz="1200" strike="noStrike" dirty="0" smtClean="0">
                          <a:solidFill>
                            <a:srgbClr val="000000"/>
                          </a:solidFill>
                        </a:rPr>
                        <a:t>кв. м.</a:t>
                      </a:r>
                      <a:endParaRPr lang="ru-RU" sz="120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trike="noStrike" baseline="0" dirty="0" smtClean="0">
                          <a:solidFill>
                            <a:srgbClr val="000000"/>
                          </a:solidFill>
                        </a:rPr>
                        <a:t>611 ,221 тыс. руб.</a:t>
                      </a:r>
                      <a:endParaRPr lang="ru-RU" sz="120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239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  <a:endParaRPr lang="ru-RU" sz="1400" b="1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i="1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i="1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26 269,121 тыс. руб.</a:t>
                      </a:r>
                      <a:endParaRPr lang="ru-RU" sz="1400" b="1" i="1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i="1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rot="5400000">
            <a:off x="360000" y="1728000"/>
            <a:ext cx="127000" cy="4826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 rot="5400000">
            <a:off x="360000" y="2101902"/>
            <a:ext cx="127000" cy="4826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 rot="5400000">
            <a:off x="362924" y="2498467"/>
            <a:ext cx="127000" cy="4826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>
            <a:hlinkClick r:id="rId5" action="ppaction://hlinksldjump"/>
          </p:cNvPr>
          <p:cNvSpPr/>
          <p:nvPr/>
        </p:nvSpPr>
        <p:spPr>
          <a:xfrm rot="5400000">
            <a:off x="360167" y="2976064"/>
            <a:ext cx="127000" cy="4826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>
            <a:hlinkClick r:id="rId6" action="ppaction://hlinksldjump"/>
          </p:cNvPr>
          <p:cNvSpPr/>
          <p:nvPr/>
        </p:nvSpPr>
        <p:spPr>
          <a:xfrm rot="5400000">
            <a:off x="331585" y="3418284"/>
            <a:ext cx="127000" cy="4826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197427"/>
            <a:ext cx="12192000" cy="958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000" dirty="0"/>
              <a:t>КАПИТАЛЬНЫЙ РЕМОНТ помещений здания ОСФР по Забайкальскому краю </a:t>
            </a:r>
            <a:r>
              <a:rPr lang="ru-RU" sz="2000" dirty="0" smtClean="0"/>
              <a:t>по адресу:  </a:t>
            </a:r>
            <a:r>
              <a:rPr lang="ru-RU" sz="2000" dirty="0"/>
              <a:t>г. Чита, </a:t>
            </a:r>
            <a:endParaRPr lang="ru-RU" sz="2000" dirty="0" smtClean="0"/>
          </a:p>
          <a:p>
            <a:r>
              <a:rPr lang="ru-RU" sz="2000" dirty="0" smtClean="0"/>
              <a:t>ул</a:t>
            </a:r>
            <a:r>
              <a:rPr lang="ru-RU" sz="2000" dirty="0"/>
              <a:t>. Генерала </a:t>
            </a:r>
            <a:r>
              <a:rPr lang="ru-RU" sz="2000" dirty="0" err="1"/>
              <a:t>Белика</a:t>
            </a:r>
            <a:r>
              <a:rPr lang="ru-RU" sz="2000" dirty="0"/>
              <a:t>, д. </a:t>
            </a:r>
            <a:r>
              <a:rPr lang="ru-RU" sz="2000" dirty="0" smtClean="0"/>
              <a:t>9</a:t>
            </a:r>
            <a:endParaRPr lang="ru-RU" sz="2000" dirty="0"/>
          </a:p>
        </p:txBody>
      </p:sp>
      <p:sp>
        <p:nvSpPr>
          <p:cNvPr id="13" name="Стрелка вправо 12">
            <a:hlinkClick r:id="rId6" action="ppaction://hlinksldjump"/>
          </p:cNvPr>
          <p:cNvSpPr/>
          <p:nvPr/>
        </p:nvSpPr>
        <p:spPr>
          <a:xfrm rot="5400000">
            <a:off x="440548" y="3840848"/>
            <a:ext cx="127000" cy="4826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>
            <a:hlinkClick r:id="rId6" action="ppaction://hlinksldjump"/>
          </p:cNvPr>
          <p:cNvSpPr/>
          <p:nvPr/>
        </p:nvSpPr>
        <p:spPr>
          <a:xfrm rot="5400000">
            <a:off x="411903" y="4255005"/>
            <a:ext cx="127000" cy="4826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>
            <a:hlinkClick r:id="rId6" action="ppaction://hlinksldjump"/>
          </p:cNvPr>
          <p:cNvSpPr/>
          <p:nvPr/>
        </p:nvSpPr>
        <p:spPr>
          <a:xfrm rot="5400000">
            <a:off x="390955" y="4738759"/>
            <a:ext cx="127000" cy="4826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>
            <a:hlinkClick r:id="rId6" action="ppaction://hlinksldjump"/>
          </p:cNvPr>
          <p:cNvSpPr/>
          <p:nvPr/>
        </p:nvSpPr>
        <p:spPr>
          <a:xfrm rot="5400000">
            <a:off x="411903" y="5116295"/>
            <a:ext cx="127000" cy="4826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>
            <a:hlinkClick r:id="rId6" action="ppaction://hlinksldjump"/>
          </p:cNvPr>
          <p:cNvSpPr/>
          <p:nvPr/>
        </p:nvSpPr>
        <p:spPr>
          <a:xfrm rot="5400000">
            <a:off x="388595" y="5645402"/>
            <a:ext cx="127000" cy="4826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27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249" y="808228"/>
            <a:ext cx="3317155" cy="248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981" y="861238"/>
            <a:ext cx="3370624" cy="25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124691"/>
            <a:ext cx="12192000" cy="1080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000" dirty="0"/>
              <a:t>г. Чита, ул. Генерала </a:t>
            </a:r>
            <a:r>
              <a:rPr lang="ru-RU" sz="2000" dirty="0" err="1"/>
              <a:t>Белика</a:t>
            </a:r>
            <a:r>
              <a:rPr lang="ru-RU" sz="2000" dirty="0"/>
              <a:t>, д. 9</a:t>
            </a:r>
          </a:p>
          <a:p>
            <a:r>
              <a:rPr lang="ru-RU" sz="2000" dirty="0"/>
              <a:t>Ремонт цокольного этажа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0111" y="875414"/>
            <a:ext cx="3306931" cy="248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822" y="3671929"/>
            <a:ext cx="3317154" cy="248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3913" y="3657601"/>
            <a:ext cx="3344173" cy="25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716" y="3685954"/>
            <a:ext cx="3306931" cy="248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37429" y="1818557"/>
            <a:ext cx="106733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u="sng" dirty="0" smtClean="0"/>
              <a:t>Основные виды работ  </a:t>
            </a:r>
            <a:r>
              <a:rPr lang="ru-RU" sz="1600" dirty="0" smtClean="0">
                <a:solidFill>
                  <a:srgbClr val="000000"/>
                </a:solidFill>
              </a:rPr>
              <a:t>Проектом </a:t>
            </a:r>
            <a:r>
              <a:rPr lang="ru-RU" sz="1600" dirty="0">
                <a:solidFill>
                  <a:srgbClr val="000000"/>
                </a:solidFill>
              </a:rPr>
              <a:t>разработанным АО «Центр Инновационных Технологий Градостроительства»  ЦГ-171023 предусмотрено</a:t>
            </a:r>
            <a:r>
              <a:rPr lang="ru-RU" sz="1600" dirty="0" smtClean="0">
                <a:solidFill>
                  <a:srgbClr val="000000"/>
                </a:solidFill>
              </a:rPr>
              <a:t>: </a:t>
            </a:r>
            <a:r>
              <a:rPr lang="ru-RU" sz="1600" dirty="0">
                <a:solidFill>
                  <a:srgbClr val="000000"/>
                </a:solidFill>
              </a:rPr>
              <a:t>в связи с просадкой пола цокольного этажа, разработка грунта основания с последующим устройством пола по грунту: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</a:rPr>
              <a:t>- создание песчаной подушки из песка б=450мм с </a:t>
            </a:r>
            <a:r>
              <a:rPr lang="ru-RU" sz="1600" dirty="0" smtClean="0">
                <a:solidFill>
                  <a:srgbClr val="000000"/>
                </a:solidFill>
              </a:rPr>
              <a:t>уплотнением – 176,5 м2</a:t>
            </a:r>
            <a:endParaRPr lang="ru-RU" sz="16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</a:rPr>
              <a:t>- насыпь щебня М 800 -150мм;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</a:rPr>
              <a:t>- расположение профилированной мембраны;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</a:rPr>
              <a:t>- возведение бетонной подготовки б= </a:t>
            </a:r>
            <a:r>
              <a:rPr lang="ru-RU" sz="1600" dirty="0" smtClean="0">
                <a:solidFill>
                  <a:srgbClr val="000000"/>
                </a:solidFill>
              </a:rPr>
              <a:t>100мм -  176,5 м2</a:t>
            </a:r>
            <a:endParaRPr lang="ru-RU" sz="16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</a:rPr>
              <a:t>- нанесение битумного </a:t>
            </a:r>
            <a:r>
              <a:rPr lang="ru-RU" sz="1600" dirty="0" err="1">
                <a:solidFill>
                  <a:srgbClr val="000000"/>
                </a:solidFill>
              </a:rPr>
              <a:t>праймера</a:t>
            </a:r>
            <a:r>
              <a:rPr lang="ru-RU" sz="1600" dirty="0">
                <a:solidFill>
                  <a:srgbClr val="000000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</a:rPr>
              <a:t>- устройство рулонной гидроизоляции на битумной основе;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</a:rPr>
              <a:t>- укладка экструзивного </a:t>
            </a:r>
            <a:r>
              <a:rPr lang="ru-RU" sz="1600" dirty="0" err="1">
                <a:solidFill>
                  <a:srgbClr val="000000"/>
                </a:solidFill>
              </a:rPr>
              <a:t>пенополистирола</a:t>
            </a:r>
            <a:r>
              <a:rPr lang="ru-RU" sz="1600" dirty="0">
                <a:solidFill>
                  <a:srgbClr val="000000"/>
                </a:solidFill>
              </a:rPr>
              <a:t> и плёнки полиэтиленовой;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</a:rPr>
              <a:t>- возведение армированной бетонной плиты б=100мм</a:t>
            </a:r>
            <a:r>
              <a:rPr lang="ru-RU" sz="1600" dirty="0" smtClean="0">
                <a:solidFill>
                  <a:srgbClr val="000000"/>
                </a:solidFill>
              </a:rPr>
              <a:t>.- 176,5 м2</a:t>
            </a:r>
            <a:endParaRPr lang="ru-RU" sz="16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</a:rPr>
              <a:t>- выполнение фундаментов под перегородки </a:t>
            </a:r>
            <a:endParaRPr lang="ru-RU" sz="16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</a:rPr>
              <a:t> устройство кирпичных  </a:t>
            </a:r>
            <a:r>
              <a:rPr lang="ru-RU" sz="1600" dirty="0">
                <a:solidFill>
                  <a:srgbClr val="000000"/>
                </a:solidFill>
              </a:rPr>
              <a:t>перегородок </a:t>
            </a:r>
            <a:r>
              <a:rPr lang="ru-RU" sz="1600" dirty="0" smtClean="0">
                <a:solidFill>
                  <a:srgbClr val="000000"/>
                </a:solidFill>
              </a:rPr>
              <a:t>б=1</a:t>
            </a:r>
            <a:r>
              <a:rPr lang="en-US" sz="1600" dirty="0" smtClean="0">
                <a:solidFill>
                  <a:srgbClr val="000000"/>
                </a:solidFill>
              </a:rPr>
              <a:t>2</a:t>
            </a:r>
            <a:r>
              <a:rPr lang="ru-RU" sz="1600" dirty="0" smtClean="0">
                <a:solidFill>
                  <a:srgbClr val="000000"/>
                </a:solidFill>
              </a:rPr>
              <a:t>0мм </a:t>
            </a:r>
            <a:r>
              <a:rPr lang="ru-RU" sz="1600" dirty="0">
                <a:solidFill>
                  <a:srgbClr val="000000"/>
                </a:solidFill>
              </a:rPr>
              <a:t>в цокольном этаже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  <a:r>
              <a:rPr lang="en-US" sz="1600" dirty="0" smtClean="0">
                <a:solidFill>
                  <a:srgbClr val="000000"/>
                </a:solidFill>
              </a:rPr>
              <a:t>- 245</a:t>
            </a:r>
            <a:r>
              <a:rPr lang="ru-RU" sz="1600" dirty="0" smtClean="0">
                <a:solidFill>
                  <a:srgbClr val="000000"/>
                </a:solidFill>
              </a:rPr>
              <a:t>,34 м2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300" dirty="0" smtClean="0"/>
              <a:t>  </a:t>
            </a:r>
            <a:r>
              <a:rPr lang="ru-RU" sz="2300" dirty="0"/>
              <a:t>г. Чита, ул. Генерала </a:t>
            </a:r>
            <a:r>
              <a:rPr lang="ru-RU" sz="2300" dirty="0" err="1"/>
              <a:t>Белика</a:t>
            </a:r>
            <a:r>
              <a:rPr lang="ru-RU" sz="2300" dirty="0"/>
              <a:t>, д. 9</a:t>
            </a:r>
          </a:p>
          <a:p>
            <a:r>
              <a:rPr lang="ru-RU" sz="2300" dirty="0" smtClean="0"/>
              <a:t>Ремонт цокольного этажа</a:t>
            </a:r>
            <a:endParaRPr lang="ru-RU" sz="2300" dirty="0"/>
          </a:p>
        </p:txBody>
      </p:sp>
      <p:sp>
        <p:nvSpPr>
          <p:cNvPr id="15" name="TextBox 14"/>
          <p:cNvSpPr txBox="1"/>
          <p:nvPr/>
        </p:nvSpPr>
        <p:spPr>
          <a:xfrm>
            <a:off x="1022491" y="840133"/>
            <a:ext cx="3283708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+mj-lt"/>
            </a:endParaRPr>
          </a:p>
          <a:p>
            <a:pPr algn="ctr"/>
            <a:r>
              <a:rPr lang="ru-RU" sz="1600" b="1" dirty="0" smtClean="0">
                <a:latin typeface="+mj-lt"/>
              </a:rPr>
              <a:t>Стоимость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7 112,565 </a:t>
            </a:r>
            <a:r>
              <a:rPr lang="ru-RU" sz="1600" b="1" dirty="0" smtClean="0">
                <a:latin typeface="+mj-lt"/>
              </a:rPr>
              <a:t>тыс. руб.</a:t>
            </a:r>
          </a:p>
          <a:p>
            <a:pPr algn="ctr"/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Стрелка вправо 6">
            <a:hlinkClick r:id="rId2" action="ppaction://hlinksldjump"/>
          </p:cNvPr>
          <p:cNvSpPr>
            <a:spLocks noChangeAspect="1"/>
          </p:cNvSpPr>
          <p:nvPr/>
        </p:nvSpPr>
        <p:spPr>
          <a:xfrm rot="-5400000">
            <a:off x="0" y="1039632"/>
            <a:ext cx="432000" cy="4320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4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290945"/>
            <a:ext cx="12192000" cy="1080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000" dirty="0"/>
              <a:t>г. Чита, ул. Генерала </a:t>
            </a:r>
            <a:r>
              <a:rPr lang="ru-RU" sz="2000" dirty="0" err="1"/>
              <a:t>Белика</a:t>
            </a:r>
            <a:r>
              <a:rPr lang="ru-RU" sz="2000" dirty="0"/>
              <a:t>, д. 9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КАПИТАЛЬНЫЙ РЕМОНТ </a:t>
            </a:r>
            <a:r>
              <a:rPr lang="ru-RU" sz="2000" dirty="0" smtClean="0"/>
              <a:t>ПОЛА ЦОКОЛЬНОГО ЭТАЖА</a:t>
            </a:r>
            <a:endParaRPr lang="ru-RU" sz="2000" dirty="0"/>
          </a:p>
          <a:p>
            <a:endParaRPr lang="ru-RU" sz="23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784" y="1184541"/>
            <a:ext cx="11128834" cy="524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право 8">
            <a:hlinkClick r:id="rId3" action="ppaction://hlinksldjump"/>
          </p:cNvPr>
          <p:cNvSpPr>
            <a:spLocks noChangeAspect="1"/>
          </p:cNvSpPr>
          <p:nvPr/>
        </p:nvSpPr>
        <p:spPr>
          <a:xfrm rot="-5400000">
            <a:off x="0" y="752541"/>
            <a:ext cx="432000" cy="4320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4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83407" y="811169"/>
            <a:ext cx="2640277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+mj-lt"/>
            </a:endParaRPr>
          </a:p>
          <a:p>
            <a:pPr algn="ctr"/>
            <a:r>
              <a:rPr lang="ru-RU" sz="1600" b="1" dirty="0" smtClean="0"/>
              <a:t>Площадь фасада</a:t>
            </a:r>
            <a:r>
              <a:rPr lang="ru-RU" sz="1600" b="1" dirty="0"/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374,7</a:t>
            </a:r>
            <a:r>
              <a:rPr lang="ru-RU" sz="1600" b="1" strike="sngStrike" dirty="0" smtClean="0"/>
              <a:t> </a:t>
            </a:r>
            <a:r>
              <a:rPr lang="ru-RU" sz="1600" b="1" dirty="0" smtClean="0"/>
              <a:t>кв.м. </a:t>
            </a:r>
          </a:p>
          <a:p>
            <a:pPr algn="ctr"/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3406" y="1842702"/>
            <a:ext cx="10249053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0000"/>
                </a:solidFill>
              </a:rPr>
              <a:t>Отделка  фасада , цоколя , козырьков входа</a:t>
            </a:r>
            <a:r>
              <a:rPr lang="ru-RU" sz="1600" b="1" i="1" smtClean="0">
                <a:solidFill>
                  <a:srgbClr val="000000"/>
                </a:solidFill>
              </a:rPr>
              <a:t>, наружны</a:t>
            </a:r>
            <a:r>
              <a:rPr lang="ru-RU" sz="1600" b="1" i="1">
                <a:solidFill>
                  <a:srgbClr val="000000"/>
                </a:solidFill>
              </a:rPr>
              <a:t>х</a:t>
            </a:r>
            <a:r>
              <a:rPr lang="ru-RU" sz="1600" b="1" i="1" smtClean="0">
                <a:solidFill>
                  <a:srgbClr val="000000"/>
                </a:solidFill>
              </a:rPr>
              <a:t> лестниц, пандуса</a:t>
            </a:r>
            <a:endParaRPr lang="ru-RU" sz="1600" b="1" i="1" u="sng" dirty="0">
              <a:solidFill>
                <a:srgbClr val="000000"/>
              </a:solidFill>
            </a:endParaRPr>
          </a:p>
          <a:p>
            <a:r>
              <a:rPr lang="ru-RU" sz="1400" b="1" u="sng" dirty="0" smtClean="0"/>
              <a:t>Основные виды работ</a:t>
            </a:r>
            <a:r>
              <a:rPr lang="ru-RU" sz="1400" dirty="0" smtClean="0"/>
              <a:t>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</a:rPr>
              <a:t>Устройство вентилируемых фасадов с облицовкой плитами  из </a:t>
            </a:r>
            <a:r>
              <a:rPr lang="ru-RU" sz="1600" dirty="0" err="1" smtClean="0">
                <a:solidFill>
                  <a:srgbClr val="000000"/>
                </a:solidFill>
              </a:rPr>
              <a:t>керамогранита</a:t>
            </a:r>
            <a:r>
              <a:rPr lang="ru-RU" sz="1600" dirty="0" smtClean="0">
                <a:solidFill>
                  <a:srgbClr val="000000"/>
                </a:solidFill>
              </a:rPr>
              <a:t> без теплоизоляционного слоя – 374,7 м2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</a:rPr>
              <a:t>Устройство фартуков из оцинкованной стали с полимерным покрытием – 202,3 </a:t>
            </a:r>
            <a:r>
              <a:rPr lang="ru-RU" sz="1600" dirty="0" err="1" smtClean="0">
                <a:solidFill>
                  <a:srgbClr val="000000"/>
                </a:solidFill>
              </a:rPr>
              <a:t>п.м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</a:rPr>
              <a:t>Устройство покрытия козырьков  из листового поликарбоната – 40,73 м2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</a:rPr>
              <a:t>Обработка металлических конструкций козырьков двухкомпонентной полиуретановой антикоррозийной грунт-эмалью по металлу – 36,28 м2+56,56м2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</a:rPr>
              <a:t>Укладка плитки тротуарной Паркет 300х300х10мм – 35,56+10м2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</a:rPr>
              <a:t>Нанесение антикоррозийного покрытия </a:t>
            </a:r>
            <a:r>
              <a:rPr lang="ru-RU" sz="1600" dirty="0" err="1" smtClean="0">
                <a:solidFill>
                  <a:srgbClr val="000000"/>
                </a:solidFill>
              </a:rPr>
              <a:t>Цинкор</a:t>
            </a:r>
            <a:r>
              <a:rPr lang="ru-RU" sz="1600" dirty="0" smtClean="0">
                <a:solidFill>
                  <a:srgbClr val="000000"/>
                </a:solidFill>
              </a:rPr>
              <a:t>-Барьер- 19,91 м2</a:t>
            </a:r>
          </a:p>
          <a:p>
            <a:pPr algn="just">
              <a:spcAft>
                <a:spcPts val="600"/>
              </a:spcAft>
            </a:pPr>
            <a:r>
              <a:rPr lang="ru-RU" sz="1600" b="1" i="1" dirty="0" smtClean="0">
                <a:solidFill>
                  <a:srgbClr val="000000"/>
                </a:solidFill>
              </a:rPr>
              <a:t>Кровля </a:t>
            </a:r>
          </a:p>
          <a:p>
            <a:pPr algn="just">
              <a:spcAft>
                <a:spcPts val="600"/>
              </a:spcAft>
            </a:pPr>
            <a:r>
              <a:rPr lang="ru-RU" sz="1600" b="1" i="1" dirty="0" smtClean="0">
                <a:solidFill>
                  <a:srgbClr val="000000"/>
                </a:solidFill>
              </a:rPr>
              <a:t>       </a:t>
            </a:r>
            <a:r>
              <a:rPr lang="ru-RU" sz="1600" dirty="0" smtClean="0">
                <a:solidFill>
                  <a:srgbClr val="000000"/>
                </a:solidFill>
              </a:rPr>
              <a:t>монтаж кровельного металлического  мостика – 94,41 </a:t>
            </a:r>
            <a:r>
              <a:rPr lang="ru-RU" sz="1600" dirty="0" err="1" smtClean="0">
                <a:solidFill>
                  <a:srgbClr val="000000"/>
                </a:solidFill>
              </a:rPr>
              <a:t>п.м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      установка </a:t>
            </a:r>
            <a:r>
              <a:rPr lang="ru-RU" sz="1600" dirty="0" err="1" smtClean="0">
                <a:solidFill>
                  <a:srgbClr val="000000"/>
                </a:solidFill>
              </a:rPr>
              <a:t>пристенных</a:t>
            </a:r>
            <a:r>
              <a:rPr lang="ru-RU" sz="1600" dirty="0" smtClean="0">
                <a:solidFill>
                  <a:srgbClr val="000000"/>
                </a:solidFill>
              </a:rPr>
              <a:t> планок из оцинкованной стали – 130,6 </a:t>
            </a:r>
            <a:r>
              <a:rPr lang="ru-RU" sz="1600" dirty="0" err="1" smtClean="0">
                <a:solidFill>
                  <a:srgbClr val="000000"/>
                </a:solidFill>
              </a:rPr>
              <a:t>п.м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      установка парапетных крышек из оцинкованной стали 150,7 </a:t>
            </a:r>
            <a:r>
              <a:rPr lang="ru-RU" sz="1600" dirty="0" err="1" smtClean="0">
                <a:solidFill>
                  <a:srgbClr val="000000"/>
                </a:solidFill>
              </a:rPr>
              <a:t>п.м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      нанесение состава  для обеспечения первой группы </a:t>
            </a:r>
            <a:r>
              <a:rPr lang="ru-RU" sz="1600" dirty="0" err="1" smtClean="0">
                <a:solidFill>
                  <a:srgbClr val="000000"/>
                </a:solidFill>
              </a:rPr>
              <a:t>огнебиозащитной</a:t>
            </a:r>
            <a:r>
              <a:rPr lang="ru-RU" sz="1600" dirty="0" smtClean="0">
                <a:solidFill>
                  <a:srgbClr val="000000"/>
                </a:solidFill>
              </a:rPr>
              <a:t> эффективности  - 631,83 м2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      ограждение для кровли – 33,6 </a:t>
            </a:r>
            <a:r>
              <a:rPr lang="ru-RU" sz="1600" dirty="0" err="1" smtClean="0">
                <a:solidFill>
                  <a:srgbClr val="000000"/>
                </a:solidFill>
              </a:rPr>
              <a:t>п.м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      установка водостоков  - 33,6 </a:t>
            </a:r>
            <a:r>
              <a:rPr lang="ru-RU" sz="1600" dirty="0" err="1" smtClean="0">
                <a:solidFill>
                  <a:srgbClr val="000000"/>
                </a:solidFill>
              </a:rPr>
              <a:t>п.м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spcAft>
                <a:spcPts val="600"/>
              </a:spcAft>
            </a:pPr>
            <a:endParaRPr lang="ru-RU" sz="1600" dirty="0" smtClean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</a:pPr>
            <a:endParaRPr lang="ru-RU" sz="1600" dirty="0" smtClean="0">
              <a:solidFill>
                <a:srgbClr val="000000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000" dirty="0"/>
              <a:t>г. Чита, </a:t>
            </a:r>
            <a:r>
              <a:rPr lang="ru-RU" sz="2000" dirty="0" smtClean="0"/>
              <a:t>ул</a:t>
            </a:r>
            <a:r>
              <a:rPr lang="ru-RU" sz="2000" dirty="0"/>
              <a:t>. Генерала </a:t>
            </a:r>
            <a:r>
              <a:rPr lang="ru-RU" sz="2000" dirty="0" err="1"/>
              <a:t>Белика</a:t>
            </a:r>
            <a:r>
              <a:rPr lang="ru-RU" sz="2000" dirty="0"/>
              <a:t>, д. 9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КАПИТАЛЬНЫЙ </a:t>
            </a:r>
            <a:r>
              <a:rPr lang="ru-RU" sz="2000" dirty="0"/>
              <a:t>РЕМОНТ ФАСАДА </a:t>
            </a:r>
            <a:r>
              <a:rPr lang="ru-RU" sz="2000" dirty="0" smtClean="0"/>
              <a:t>ЗДАНИЯ И КРОВЛИ</a:t>
            </a:r>
            <a:endParaRPr lang="ru-RU" sz="2000" dirty="0"/>
          </a:p>
          <a:p>
            <a:endParaRPr lang="ru-RU" sz="2300" dirty="0"/>
          </a:p>
        </p:txBody>
      </p:sp>
      <p:sp>
        <p:nvSpPr>
          <p:cNvPr id="15" name="TextBox 14"/>
          <p:cNvSpPr txBox="1"/>
          <p:nvPr/>
        </p:nvSpPr>
        <p:spPr>
          <a:xfrm>
            <a:off x="3499609" y="833840"/>
            <a:ext cx="2596391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+mj-lt"/>
            </a:endParaRPr>
          </a:p>
          <a:p>
            <a:pPr algn="ctr"/>
            <a:r>
              <a:rPr lang="ru-RU" sz="1600" b="1" dirty="0" smtClean="0">
                <a:latin typeface="+mj-lt"/>
              </a:rPr>
              <a:t>Стоимость 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1 347 ,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264</a:t>
            </a:r>
            <a:endParaRPr lang="ru-RU" sz="1600" b="1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ru-RU" sz="1600" b="1" dirty="0" smtClean="0">
                <a:latin typeface="+mj-lt"/>
              </a:rPr>
              <a:t>тыс. руб.</a:t>
            </a:r>
          </a:p>
          <a:p>
            <a:pPr algn="ctr"/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Стрелка вправо 8">
            <a:hlinkClick r:id="rId2" action="ppaction://hlinksldjump"/>
          </p:cNvPr>
          <p:cNvSpPr>
            <a:spLocks noChangeAspect="1"/>
          </p:cNvSpPr>
          <p:nvPr/>
        </p:nvSpPr>
        <p:spPr>
          <a:xfrm rot="-5400000">
            <a:off x="0" y="1050265"/>
            <a:ext cx="432000" cy="4320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67643" y="850766"/>
            <a:ext cx="2591297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+mj-lt"/>
            </a:endParaRPr>
          </a:p>
          <a:p>
            <a:pPr algn="ctr"/>
            <a:r>
              <a:rPr lang="ru-RU" sz="1600" b="1" dirty="0" smtClean="0">
                <a:latin typeface="+mj-lt"/>
              </a:rPr>
              <a:t>Площадь кровли  -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167,2</a:t>
            </a:r>
            <a:r>
              <a:rPr lang="ru-RU" sz="1600" b="1" dirty="0" smtClean="0">
                <a:latin typeface="+mj-lt"/>
              </a:rPr>
              <a:t> </a:t>
            </a:r>
          </a:p>
          <a:p>
            <a:pPr algn="ctr"/>
            <a:r>
              <a:rPr lang="ru-RU" sz="1600" b="1" dirty="0" smtClean="0">
                <a:latin typeface="+mj-lt"/>
              </a:rPr>
              <a:t>кв. м</a:t>
            </a:r>
          </a:p>
          <a:p>
            <a:pPr algn="ctr"/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04004" y="857190"/>
            <a:ext cx="2608768" cy="82457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+mj-lt"/>
            </a:endParaRPr>
          </a:p>
          <a:p>
            <a:pPr algn="ctr"/>
            <a:r>
              <a:rPr lang="ru-RU" sz="1600" b="1" dirty="0" smtClean="0">
                <a:latin typeface="+mj-lt"/>
              </a:rPr>
              <a:t>Стоимость  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270, 308</a:t>
            </a:r>
            <a:r>
              <a:rPr lang="ru-RU" sz="1600" b="1" dirty="0" smtClean="0">
                <a:latin typeface="+mj-lt"/>
              </a:rPr>
              <a:t>тыс. руб.</a:t>
            </a:r>
          </a:p>
          <a:p>
            <a:pPr algn="ctr"/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249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000" dirty="0"/>
              <a:t>г. Чита, </a:t>
            </a:r>
            <a:r>
              <a:rPr lang="ru-RU" sz="2000" dirty="0" smtClean="0"/>
              <a:t>ул</a:t>
            </a:r>
            <a:r>
              <a:rPr lang="ru-RU" sz="2000" dirty="0"/>
              <a:t>. Генерала </a:t>
            </a:r>
            <a:r>
              <a:rPr lang="ru-RU" sz="2000" dirty="0" err="1"/>
              <a:t>Белика</a:t>
            </a:r>
            <a:r>
              <a:rPr lang="ru-RU" sz="2000" dirty="0"/>
              <a:t>, д. 9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КАПИТАЛЬНЫЙ </a:t>
            </a:r>
            <a:r>
              <a:rPr lang="ru-RU" sz="2000" dirty="0"/>
              <a:t>РЕМОНТ ФАСАДА ЗДАНИЯ</a:t>
            </a:r>
          </a:p>
          <a:p>
            <a:endParaRPr lang="ru-RU" sz="2300" dirty="0"/>
          </a:p>
        </p:txBody>
      </p:sp>
      <p:pic>
        <p:nvPicPr>
          <p:cNvPr id="17" name="Рисунок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3190" y="1080002"/>
            <a:ext cx="3645989" cy="273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86" y="3887063"/>
            <a:ext cx="3355449" cy="208597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492" y="907645"/>
            <a:ext cx="3723010" cy="279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>
            <a:hlinkClick r:id="rId5" action="ppaction://hlinksldjump"/>
          </p:cNvPr>
          <p:cNvSpPr>
            <a:spLocks noChangeAspect="1"/>
          </p:cNvSpPr>
          <p:nvPr/>
        </p:nvSpPr>
        <p:spPr>
          <a:xfrm rot="-5400000">
            <a:off x="457219" y="1049157"/>
            <a:ext cx="432000" cy="4320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8091" y="4039464"/>
            <a:ext cx="2670197" cy="2002648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1012" y="4039464"/>
            <a:ext cx="2670197" cy="200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176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3776" y="1866625"/>
            <a:ext cx="814942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u="sng" dirty="0" smtClean="0"/>
              <a:t>Основные виды работ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</a:rPr>
              <a:t>Демонтаж покрытия пола (керамическая плитка)- 236,07 м2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</a:rPr>
              <a:t>Разборка плинтусов- 266,94 </a:t>
            </a:r>
            <a:r>
              <a:rPr lang="ru-RU" sz="1600" dirty="0" err="1" smtClean="0">
                <a:solidFill>
                  <a:srgbClr val="000000"/>
                </a:solidFill>
              </a:rPr>
              <a:t>п.м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</a:rPr>
              <a:t>Демонтаж линолеума – 1652,47м2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</a:rPr>
              <a:t>Демонтаж напольных плинтусов ПВХ – 1032,07п.м.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Демонтаж цементно- песчаной стяжки - 236,07 м2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</a:rPr>
              <a:t>Устройство полов тип 1 (</a:t>
            </a:r>
            <a:r>
              <a:rPr lang="ru-RU" sz="1600" dirty="0" err="1" smtClean="0">
                <a:solidFill>
                  <a:srgbClr val="000000"/>
                </a:solidFill>
              </a:rPr>
              <a:t>керамогранит</a:t>
            </a:r>
            <a:r>
              <a:rPr lang="ru-RU" sz="1600" dirty="0" smtClean="0">
                <a:solidFill>
                  <a:srgbClr val="000000"/>
                </a:solidFill>
              </a:rPr>
              <a:t>) – 167,2 м2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</a:rPr>
              <a:t>Гидроизоляция полов- 167,2 м2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</a:rPr>
              <a:t>Устройство полов тип 2  (плитка)-68,87м2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</a:rPr>
              <a:t>Устройство полов тип 3 (линолеум)- 1652,47 м2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</a:rPr>
              <a:t>Устройство выравнивающей стяжки из цементно-песчаного  раствора М-150 -  176,5 +68,87+ для бетонных полов м2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endParaRPr lang="ru-RU" b="1" u="sng" dirty="0" smtClean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37855" y="175633"/>
            <a:ext cx="9422137" cy="645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000" dirty="0"/>
              <a:t>г. Чита, ул. Генерала </a:t>
            </a:r>
            <a:r>
              <a:rPr lang="ru-RU" sz="2000" dirty="0" err="1"/>
              <a:t>Белика</a:t>
            </a:r>
            <a:r>
              <a:rPr lang="ru-RU" sz="2000" dirty="0"/>
              <a:t>, д. 9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ВНУТРЕННИЕ </a:t>
            </a:r>
            <a:r>
              <a:rPr lang="ru-RU" sz="2000" dirty="0"/>
              <a:t>ОТДЕЛОЧНЫЕ РАБОТЫ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37959" y="959605"/>
            <a:ext cx="5122033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ru-RU" sz="1600" b="1" dirty="0" smtClean="0">
              <a:latin typeface="+mj-lt"/>
            </a:endParaRPr>
          </a:p>
          <a:p>
            <a:r>
              <a:rPr lang="ru-RU" sz="1600" b="1" dirty="0" smtClean="0">
                <a:latin typeface="+mj-lt"/>
              </a:rPr>
              <a:t>Площадь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1888,54</a:t>
            </a:r>
            <a:r>
              <a:rPr lang="ru-RU" sz="1600" b="1" dirty="0" smtClean="0">
                <a:latin typeface="+mj-lt"/>
              </a:rPr>
              <a:t> м2	Стоимость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3 339,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621 </a:t>
            </a:r>
            <a:r>
              <a:rPr lang="ru-RU" sz="1600" b="1" dirty="0" smtClean="0">
                <a:latin typeface="+mj-lt"/>
              </a:rPr>
              <a:t>тыс. руб.</a:t>
            </a: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3776" y="928827"/>
            <a:ext cx="2879678" cy="89255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ПОЛЫ</a:t>
            </a:r>
          </a:p>
          <a:p>
            <a:pPr algn="ctr"/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Стрелка вправо 6">
            <a:hlinkClick r:id="rId2" action="ppaction://hlinksldjump"/>
          </p:cNvPr>
          <p:cNvSpPr>
            <a:spLocks noChangeAspect="1"/>
          </p:cNvSpPr>
          <p:nvPr/>
        </p:nvSpPr>
        <p:spPr>
          <a:xfrm rot="-5400000">
            <a:off x="0" y="1039632"/>
            <a:ext cx="432000" cy="432000"/>
          </a:xfrm>
          <a:prstGeom prst="rightArrow">
            <a:avLst/>
          </a:prstGeom>
          <a:solidFill>
            <a:srgbClr val="287A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1">
      <a:dk1>
        <a:srgbClr val="5A5A5A"/>
      </a:dk1>
      <a:lt1>
        <a:srgbClr val="FFFFFF"/>
      </a:lt1>
      <a:dk2>
        <a:srgbClr val="4D3D6F"/>
      </a:dk2>
      <a:lt2>
        <a:srgbClr val="D8D2E6"/>
      </a:lt2>
      <a:accent1>
        <a:srgbClr val="1956BE"/>
      </a:accent1>
      <a:accent2>
        <a:srgbClr val="7CAEF3"/>
      </a:accent2>
      <a:accent3>
        <a:srgbClr val="987AAE"/>
      </a:accent3>
      <a:accent4>
        <a:srgbClr val="CEC0D9"/>
      </a:accent4>
      <a:accent5>
        <a:srgbClr val="614D8D"/>
      </a:accent5>
      <a:accent6>
        <a:srgbClr val="B2A6CE"/>
      </a:accent6>
      <a:hlink>
        <a:srgbClr val="4D3D6F"/>
      </a:hlink>
      <a:folHlink>
        <a:srgbClr val="7CAEF3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9798</TotalTime>
  <Words>1385</Words>
  <Application>Microsoft Office PowerPoint</Application>
  <PresentationFormat>Произвольный</PresentationFormat>
  <Paragraphs>210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  г. Чита, ул. Генерала Белика, д. 9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ПФР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ДЕПАРТАМЕНТА</dc:title>
  <dc:creator>Царева Анна Константиновна</dc:creator>
  <cp:lastModifiedBy>Морозова Ирина Викторовна</cp:lastModifiedBy>
  <cp:revision>1345</cp:revision>
  <cp:lastPrinted>2024-02-27T01:45:16Z</cp:lastPrinted>
  <dcterms:created xsi:type="dcterms:W3CDTF">2021-02-19T06:17:16Z</dcterms:created>
  <dcterms:modified xsi:type="dcterms:W3CDTF">2024-03-12T07:52:31Z</dcterms:modified>
</cp:coreProperties>
</file>