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8" r:id="rId1"/>
  </p:sldMasterIdLst>
  <p:notesMasterIdLst>
    <p:notesMasterId r:id="rId32"/>
  </p:notesMasterIdLst>
  <p:sldIdLst>
    <p:sldId id="291" r:id="rId2"/>
    <p:sldId id="292" r:id="rId3"/>
    <p:sldId id="296" r:id="rId4"/>
    <p:sldId id="338" r:id="rId5"/>
    <p:sldId id="298" r:id="rId6"/>
    <p:sldId id="330" r:id="rId7"/>
    <p:sldId id="283" r:id="rId8"/>
    <p:sldId id="299" r:id="rId9"/>
    <p:sldId id="300" r:id="rId10"/>
    <p:sldId id="301" r:id="rId11"/>
    <p:sldId id="357" r:id="rId12"/>
    <p:sldId id="302" r:id="rId13"/>
    <p:sldId id="365" r:id="rId14"/>
    <p:sldId id="359" r:id="rId15"/>
    <p:sldId id="360" r:id="rId16"/>
    <p:sldId id="361" r:id="rId17"/>
    <p:sldId id="339" r:id="rId18"/>
    <p:sldId id="340" r:id="rId19"/>
    <p:sldId id="345" r:id="rId20"/>
    <p:sldId id="348" r:id="rId21"/>
    <p:sldId id="349" r:id="rId22"/>
    <p:sldId id="352" r:id="rId23"/>
    <p:sldId id="353" r:id="rId24"/>
    <p:sldId id="358" r:id="rId25"/>
    <p:sldId id="355" r:id="rId26"/>
    <p:sldId id="356" r:id="rId27"/>
    <p:sldId id="362" r:id="rId28"/>
    <p:sldId id="363" r:id="rId29"/>
    <p:sldId id="364" r:id="rId30"/>
    <p:sldId id="335" r:id="rId31"/>
  </p:sldIdLst>
  <p:sldSz cx="9144000" cy="6858000" type="screen4x3"/>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66FF"/>
    <a:srgbClr val="6600CC"/>
    <a:srgbClr val="C00883"/>
    <a:srgbClr val="DDDDDD"/>
    <a:srgbClr val="FFFFCC"/>
    <a:srgbClr val="FFCCCC"/>
    <a:srgbClr val="CCEC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8B1032C-EA38-4F05-BA0D-38AFFFC7BED3}" styleName="Светлый стиль 3 - акцент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A111915-BE36-4E01-A7E5-04B1672EAD32}" styleName="Светлый стиль 2 - акцент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Светлый стиль 2 - акцент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06" autoAdjust="0"/>
    <p:restoredTop sz="99314" autoAdjust="0"/>
  </p:normalViewPr>
  <p:slideViewPr>
    <p:cSldViewPr>
      <p:cViewPr>
        <p:scale>
          <a:sx n="124" d="100"/>
          <a:sy n="124" d="100"/>
        </p:scale>
        <p:origin x="-1512" y="216"/>
      </p:cViewPr>
      <p:guideLst>
        <p:guide orient="horz" pos="2160"/>
        <p:guide pos="2880"/>
      </p:guideLst>
    </p:cSldViewPr>
  </p:slideViewPr>
  <p:outlineViewPr>
    <p:cViewPr>
      <p:scale>
        <a:sx n="33" d="100"/>
        <a:sy n="33" d="100"/>
      </p:scale>
      <p:origin x="0" y="0"/>
    </p:cViewPr>
  </p:outlineViewPr>
  <p:notesTextViewPr>
    <p:cViewPr>
      <p:scale>
        <a:sx n="300" d="100"/>
        <a:sy n="3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60" cy="496412"/>
          </a:xfrm>
          <a:prstGeom prst="rect">
            <a:avLst/>
          </a:prstGeom>
        </p:spPr>
        <p:txBody>
          <a:bodyPr vert="horz" lIns="91705" tIns="45853" rIns="91705" bIns="45853" rtlCol="0"/>
          <a:lstStyle>
            <a:lvl1pPr algn="l">
              <a:defRPr sz="1200"/>
            </a:lvl1pPr>
          </a:lstStyle>
          <a:p>
            <a:endParaRPr lang="ru-RU" dirty="0"/>
          </a:p>
        </p:txBody>
      </p:sp>
      <p:sp>
        <p:nvSpPr>
          <p:cNvPr id="3" name="Дата 2"/>
          <p:cNvSpPr>
            <a:spLocks noGrp="1"/>
          </p:cNvSpPr>
          <p:nvPr>
            <p:ph type="dt" idx="1"/>
          </p:nvPr>
        </p:nvSpPr>
        <p:spPr>
          <a:xfrm>
            <a:off x="3850443" y="0"/>
            <a:ext cx="2945660" cy="496412"/>
          </a:xfrm>
          <a:prstGeom prst="rect">
            <a:avLst/>
          </a:prstGeom>
        </p:spPr>
        <p:txBody>
          <a:bodyPr vert="horz" lIns="91705" tIns="45853" rIns="91705" bIns="45853" rtlCol="0"/>
          <a:lstStyle>
            <a:lvl1pPr algn="r">
              <a:defRPr sz="1200"/>
            </a:lvl1pPr>
          </a:lstStyle>
          <a:p>
            <a:fld id="{29673D33-18B2-421A-AE5B-DC1A91984B87}" type="datetimeFigureOut">
              <a:rPr lang="ru-RU" smtClean="0"/>
              <a:pPr/>
              <a:t>06.03.2025</a:t>
            </a:fld>
            <a:endParaRPr lang="ru-RU" dirty="0"/>
          </a:p>
        </p:txBody>
      </p:sp>
      <p:sp>
        <p:nvSpPr>
          <p:cNvPr id="4" name="Образ слайда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705" tIns="45853" rIns="91705" bIns="45853" rtlCol="0" anchor="ctr"/>
          <a:lstStyle/>
          <a:p>
            <a:endParaRPr lang="ru-RU" dirty="0"/>
          </a:p>
        </p:txBody>
      </p:sp>
      <p:sp>
        <p:nvSpPr>
          <p:cNvPr id="5" name="Заметки 4"/>
          <p:cNvSpPr>
            <a:spLocks noGrp="1"/>
          </p:cNvSpPr>
          <p:nvPr>
            <p:ph type="body" sz="quarter" idx="3"/>
          </p:nvPr>
        </p:nvSpPr>
        <p:spPr>
          <a:xfrm>
            <a:off x="679768" y="4715907"/>
            <a:ext cx="5438140" cy="4467701"/>
          </a:xfrm>
          <a:prstGeom prst="rect">
            <a:avLst/>
          </a:prstGeom>
        </p:spPr>
        <p:txBody>
          <a:bodyPr vert="horz" lIns="91705" tIns="45853" rIns="91705" bIns="45853"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30091"/>
            <a:ext cx="2945660" cy="496412"/>
          </a:xfrm>
          <a:prstGeom prst="rect">
            <a:avLst/>
          </a:prstGeom>
        </p:spPr>
        <p:txBody>
          <a:bodyPr vert="horz" lIns="91705" tIns="45853" rIns="91705" bIns="45853" rtlCol="0" anchor="b"/>
          <a:lstStyle>
            <a:lvl1pPr algn="l">
              <a:defRPr sz="1200"/>
            </a:lvl1pPr>
          </a:lstStyle>
          <a:p>
            <a:endParaRPr lang="ru-RU" dirty="0"/>
          </a:p>
        </p:txBody>
      </p:sp>
      <p:sp>
        <p:nvSpPr>
          <p:cNvPr id="7" name="Номер слайда 6"/>
          <p:cNvSpPr>
            <a:spLocks noGrp="1"/>
          </p:cNvSpPr>
          <p:nvPr>
            <p:ph type="sldNum" sz="quarter" idx="5"/>
          </p:nvPr>
        </p:nvSpPr>
        <p:spPr>
          <a:xfrm>
            <a:off x="3850443" y="9430091"/>
            <a:ext cx="2945660" cy="496412"/>
          </a:xfrm>
          <a:prstGeom prst="rect">
            <a:avLst/>
          </a:prstGeom>
        </p:spPr>
        <p:txBody>
          <a:bodyPr vert="horz" lIns="91705" tIns="45853" rIns="91705" bIns="45853" rtlCol="0" anchor="b"/>
          <a:lstStyle>
            <a:lvl1pPr algn="r">
              <a:defRPr sz="1200"/>
            </a:lvl1pPr>
          </a:lstStyle>
          <a:p>
            <a:fld id="{BE16C9B1-FD2A-4EDA-8078-A6EAB60D3631}" type="slidenum">
              <a:rPr lang="ru-RU" smtClean="0"/>
              <a:pPr/>
              <a:t>‹#›</a:t>
            </a:fld>
            <a:endParaRPr lang="ru-RU" dirty="0"/>
          </a:p>
        </p:txBody>
      </p:sp>
    </p:spTree>
    <p:extLst>
      <p:ext uri="{BB962C8B-B14F-4D97-AF65-F5344CB8AC3E}">
        <p14:creationId xmlns:p14="http://schemas.microsoft.com/office/powerpoint/2010/main" val="2583748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E16C9B1-FD2A-4EDA-8078-A6EAB60D3631}" type="slidenum">
              <a:rPr lang="ru-RU" smtClean="0"/>
              <a:pPr/>
              <a:t>2</a:t>
            </a:fld>
            <a:endParaRPr lang="ru-RU" dirty="0"/>
          </a:p>
        </p:txBody>
      </p:sp>
    </p:spTree>
    <p:extLst>
      <p:ext uri="{BB962C8B-B14F-4D97-AF65-F5344CB8AC3E}">
        <p14:creationId xmlns:p14="http://schemas.microsoft.com/office/powerpoint/2010/main" val="14035818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E16C9B1-FD2A-4EDA-8078-A6EAB60D3631}" type="slidenum">
              <a:rPr lang="ru-RU" smtClean="0"/>
              <a:pPr/>
              <a:t>30</a:t>
            </a:fld>
            <a:endParaRPr lang="ru-RU" dirty="0"/>
          </a:p>
        </p:txBody>
      </p:sp>
    </p:spTree>
    <p:extLst>
      <p:ext uri="{BB962C8B-B14F-4D97-AF65-F5344CB8AC3E}">
        <p14:creationId xmlns:p14="http://schemas.microsoft.com/office/powerpoint/2010/main" val="4059566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E16C9B1-FD2A-4EDA-8078-A6EAB60D3631}" type="slidenum">
              <a:rPr lang="ru-RU" smtClean="0"/>
              <a:pPr/>
              <a:t>19</a:t>
            </a:fld>
            <a:endParaRPr lang="ru-RU" dirty="0"/>
          </a:p>
        </p:txBody>
      </p:sp>
    </p:spTree>
    <p:extLst>
      <p:ext uri="{BB962C8B-B14F-4D97-AF65-F5344CB8AC3E}">
        <p14:creationId xmlns:p14="http://schemas.microsoft.com/office/powerpoint/2010/main" val="2936240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E16C9B1-FD2A-4EDA-8078-A6EAB60D3631}" type="slidenum">
              <a:rPr lang="ru-RU" smtClean="0"/>
              <a:pPr/>
              <a:t>20</a:t>
            </a:fld>
            <a:endParaRPr lang="ru-RU" dirty="0"/>
          </a:p>
        </p:txBody>
      </p:sp>
    </p:spTree>
    <p:extLst>
      <p:ext uri="{BB962C8B-B14F-4D97-AF65-F5344CB8AC3E}">
        <p14:creationId xmlns:p14="http://schemas.microsoft.com/office/powerpoint/2010/main" val="2258056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E16C9B1-FD2A-4EDA-8078-A6EAB60D3631}" type="slidenum">
              <a:rPr lang="ru-RU" smtClean="0"/>
              <a:pPr/>
              <a:t>21</a:t>
            </a:fld>
            <a:endParaRPr lang="ru-RU" dirty="0"/>
          </a:p>
        </p:txBody>
      </p:sp>
    </p:spTree>
    <p:extLst>
      <p:ext uri="{BB962C8B-B14F-4D97-AF65-F5344CB8AC3E}">
        <p14:creationId xmlns:p14="http://schemas.microsoft.com/office/powerpoint/2010/main" val="24874170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E16C9B1-FD2A-4EDA-8078-A6EAB60D3631}" type="slidenum">
              <a:rPr lang="ru-RU" smtClean="0"/>
              <a:pPr/>
              <a:t>22</a:t>
            </a:fld>
            <a:endParaRPr lang="ru-RU" dirty="0"/>
          </a:p>
        </p:txBody>
      </p:sp>
    </p:spTree>
    <p:extLst>
      <p:ext uri="{BB962C8B-B14F-4D97-AF65-F5344CB8AC3E}">
        <p14:creationId xmlns:p14="http://schemas.microsoft.com/office/powerpoint/2010/main" val="32784833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E16C9B1-FD2A-4EDA-8078-A6EAB60D3631}" type="slidenum">
              <a:rPr lang="ru-RU" smtClean="0"/>
              <a:pPr/>
              <a:t>23</a:t>
            </a:fld>
            <a:endParaRPr lang="ru-RU" dirty="0"/>
          </a:p>
        </p:txBody>
      </p:sp>
    </p:spTree>
    <p:extLst>
      <p:ext uri="{BB962C8B-B14F-4D97-AF65-F5344CB8AC3E}">
        <p14:creationId xmlns:p14="http://schemas.microsoft.com/office/powerpoint/2010/main" val="1949972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E16C9B1-FD2A-4EDA-8078-A6EAB60D3631}" type="slidenum">
              <a:rPr lang="ru-RU" smtClean="0"/>
              <a:pPr/>
              <a:t>24</a:t>
            </a:fld>
            <a:endParaRPr lang="ru-RU" dirty="0"/>
          </a:p>
        </p:txBody>
      </p:sp>
    </p:spTree>
    <p:extLst>
      <p:ext uri="{BB962C8B-B14F-4D97-AF65-F5344CB8AC3E}">
        <p14:creationId xmlns:p14="http://schemas.microsoft.com/office/powerpoint/2010/main" val="4225707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E16C9B1-FD2A-4EDA-8078-A6EAB60D3631}" type="slidenum">
              <a:rPr lang="ru-RU" smtClean="0"/>
              <a:pPr/>
              <a:t>25</a:t>
            </a:fld>
            <a:endParaRPr lang="ru-RU" dirty="0"/>
          </a:p>
        </p:txBody>
      </p:sp>
    </p:spTree>
    <p:extLst>
      <p:ext uri="{BB962C8B-B14F-4D97-AF65-F5344CB8AC3E}">
        <p14:creationId xmlns:p14="http://schemas.microsoft.com/office/powerpoint/2010/main" val="2480288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E16C9B1-FD2A-4EDA-8078-A6EAB60D3631}" type="slidenum">
              <a:rPr lang="ru-RU" smtClean="0"/>
              <a:pPr/>
              <a:t>26</a:t>
            </a:fld>
            <a:endParaRPr lang="ru-RU" dirty="0"/>
          </a:p>
        </p:txBody>
      </p:sp>
    </p:spTree>
    <p:extLst>
      <p:ext uri="{BB962C8B-B14F-4D97-AF65-F5344CB8AC3E}">
        <p14:creationId xmlns:p14="http://schemas.microsoft.com/office/powerpoint/2010/main" val="1764846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5B106E36-FD25-4E2D-B0AA-010F637433A0}" type="datetimeFigureOut">
              <a:rPr lang="ru-RU" smtClean="0"/>
              <a:pPr/>
              <a:t>06.03.2025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4189281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06.03.2025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2566940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06.03.2025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3529440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06.03.2025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309448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06.03.2025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1904350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5B106E36-FD25-4E2D-B0AA-010F637433A0}" type="datetimeFigureOut">
              <a:rPr lang="ru-RU" smtClean="0"/>
              <a:pPr/>
              <a:t>06.03.2025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2091205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5B106E36-FD25-4E2D-B0AA-010F637433A0}" type="datetimeFigureOut">
              <a:rPr lang="ru-RU" smtClean="0"/>
              <a:pPr/>
              <a:t>06.03.2025</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3312576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5B106E36-FD25-4E2D-B0AA-010F637433A0}" type="datetimeFigureOut">
              <a:rPr lang="ru-RU" smtClean="0"/>
              <a:pPr/>
              <a:t>06.03.2025</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3035529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06.03.2025</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3230510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06.03.2025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3309705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06.03.2025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4090084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06.03.2025</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2521242547"/>
      </p:ext>
    </p:extLst>
  </p:cSld>
  <p:clrMap bg1="lt1" tx1="dk1" bg2="lt2" tx2="dk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suslugi.ru/"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www.consultant.ru/document/cons_doc_LAW_360445/43b9627723c73318fae073ac4e4757af5567cd28/#dst103571"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jpeg"/><Relationship Id="rId4" Type="http://schemas.openxmlformats.org/officeDocument/2006/relationships/hyperlink" Target="https://www.consultant.ru/document/cons_doc_LAW_360445/53e58081b777f2fcb720fc5e2eb72af55dea50d3/#dst103600"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www.consultant.ru/document/cons_doc_LAW_369436/bedd8287cc248863ed98a7de7da94997b4913a00/#dst100712"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5720" y="1714488"/>
            <a:ext cx="8696349" cy="2308324"/>
          </a:xfrm>
          <a:prstGeom prst="rect">
            <a:avLst/>
          </a:prstGeom>
          <a:noFill/>
        </p:spPr>
        <p:txBody>
          <a:bodyPr wrap="square" rtlCol="0">
            <a:spAutoFit/>
          </a:bodyPr>
          <a:lstStyle/>
          <a:p>
            <a:pPr algn="ctr"/>
            <a:r>
              <a:rPr lang="ru-RU" sz="2400" b="1" i="1" dirty="0">
                <a:solidFill>
                  <a:srgbClr val="000099"/>
                </a:solidFill>
                <a:latin typeface="Times New Roman" pitchFamily="18" charset="0"/>
                <a:cs typeface="Times New Roman" pitchFamily="18" charset="0"/>
              </a:rPr>
              <a:t>О финансировании предупредительных мер по сокращению производственного травматизма и профессиональных заболеваний работников и санаторно-курортного лечения работников, занятых на работах с вредными и (или) опасными производственными факторами с учетом изменений в Законодательстве</a:t>
            </a:r>
            <a:r>
              <a:rPr lang="ru-RU" sz="2400" b="1" i="1" dirty="0" smtClean="0">
                <a:solidFill>
                  <a:srgbClr val="000099"/>
                </a:solidFill>
                <a:latin typeface="Times New Roman" pitchFamily="18" charset="0"/>
                <a:cs typeface="Times New Roman" pitchFamily="18" charset="0"/>
              </a:rPr>
              <a:t>.</a:t>
            </a:r>
            <a:endParaRPr lang="ru-RU" sz="3400" dirty="0"/>
          </a:p>
        </p:txBody>
      </p:sp>
      <p:sp>
        <p:nvSpPr>
          <p:cNvPr id="13" name="Прямоугольник 12">
            <a:extLst>
              <a:ext uri="{FF2B5EF4-FFF2-40B4-BE49-F238E27FC236}">
                <a16:creationId xmlns:a16="http://schemas.microsoft.com/office/drawing/2014/main" xmlns="" id="{8613ECF4-44F6-4B58-A9F9-BAC1489410BF}"/>
              </a:ext>
            </a:extLst>
          </p:cNvPr>
          <p:cNvSpPr/>
          <p:nvPr/>
        </p:nvSpPr>
        <p:spPr>
          <a:xfrm>
            <a:off x="1763688" y="428605"/>
            <a:ext cx="7488831" cy="492443"/>
          </a:xfrm>
          <a:prstGeom prst="rect">
            <a:avLst/>
          </a:prstGeom>
        </p:spPr>
        <p:txBody>
          <a:bodyPr wrap="square">
            <a:spAutoFit/>
          </a:bodyPr>
          <a:lstStyle/>
          <a:p>
            <a:pPr algn="ctr"/>
            <a:r>
              <a:rPr lang="ru-RU" sz="1300" b="1" dirty="0">
                <a:solidFill>
                  <a:srgbClr val="0000FF"/>
                </a:solidFill>
                <a:latin typeface="Times New Roman" pitchFamily="18" charset="0"/>
                <a:cs typeface="Times New Roman" pitchFamily="18" charset="0"/>
              </a:rPr>
              <a:t>ОТДЕЛЕНИЕ  ФОНДА  ПЕНСИОННОГО И  СОЦИАЛЬНОГО СТРАХОВАНИЯ  </a:t>
            </a:r>
          </a:p>
          <a:p>
            <a:pPr algn="ctr"/>
            <a:r>
              <a:rPr lang="ru-RU" sz="1300" b="1" dirty="0">
                <a:solidFill>
                  <a:srgbClr val="0000FF"/>
                </a:solidFill>
                <a:latin typeface="Times New Roman" pitchFamily="18" charset="0"/>
                <a:cs typeface="Times New Roman" pitchFamily="18" charset="0"/>
              </a:rPr>
              <a:t>РОССИЙСКОЙ ФЕДЕРАЦИИ  ПО  ЯМАЛО-НЕНЕЦКОМУ АВТОНОМНОМУ ОКРУГУ</a:t>
            </a:r>
            <a:endParaRPr lang="ru-RU" sz="1300" b="1" dirty="0">
              <a:solidFill>
                <a:srgbClr val="0000FF"/>
              </a:solidFill>
            </a:endParaRPr>
          </a:p>
        </p:txBody>
      </p:sp>
      <p:pic>
        <p:nvPicPr>
          <p:cNvPr id="15" name="Picture 2" descr="СФР информирует — Арамильский городской округ">
            <a:extLst>
              <a:ext uri="{FF2B5EF4-FFF2-40B4-BE49-F238E27FC236}">
                <a16:creationId xmlns:a16="http://schemas.microsoft.com/office/drawing/2014/main" xmlns="" id="{D24811CC-F525-428D-BD93-09603D1EED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22883"/>
            <a:ext cx="1828800" cy="1714500"/>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2" descr="https://www.admkumertau.ru/images/news/8478/RHUzqywPPaE.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 name="AutoShape 2" descr="Где учат специалистов по охране труда"/>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AutoShape 4" descr="Где учат специалистов по охране труда"/>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3079" name="Picture 7" descr="C:\Users\e.malceva.89\Downloads\images (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776322">
            <a:off x="298209" y="4200737"/>
            <a:ext cx="2590800" cy="1762125"/>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C:\Users\e.malceva.89\Downloads\image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0479673">
            <a:off x="6120478" y="4100425"/>
            <a:ext cx="2667000" cy="1654074"/>
          </a:xfrm>
          <a:prstGeom prst="rect">
            <a:avLst/>
          </a:prstGeom>
          <a:noFill/>
          <a:extLst>
            <a:ext uri="{909E8E84-426E-40DD-AFC4-6F175D3DCCD1}">
              <a14:hiddenFill xmlns:a14="http://schemas.microsoft.com/office/drawing/2010/main">
                <a:solidFill>
                  <a:srgbClr val="FFFFFF"/>
                </a:solidFill>
              </a14:hiddenFill>
            </a:ext>
          </a:extLst>
        </p:spPr>
      </p:pic>
      <p:pic>
        <p:nvPicPr>
          <p:cNvPr id="6" name="Рисунок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31840" y="4365104"/>
            <a:ext cx="2633644" cy="1975233"/>
          </a:xfrm>
          <a:prstGeom prst="rect">
            <a:avLst/>
          </a:prstGeom>
          <a:ln>
            <a:noFill/>
          </a:ln>
          <a:effectLst>
            <a:softEdge rad="11250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844" y="476672"/>
            <a:ext cx="8677628" cy="6278642"/>
          </a:xfrm>
          <a:prstGeom prst="rect">
            <a:avLst/>
          </a:prstGeom>
          <a:noFill/>
        </p:spPr>
        <p:txBody>
          <a:bodyPr wrap="square" rtlCol="0">
            <a:spAutoFit/>
          </a:bodyPr>
          <a:lstStyle/>
          <a:p>
            <a:r>
              <a:rPr lang="ru-RU" sz="1700" b="1" i="1" dirty="0" smtClean="0">
                <a:solidFill>
                  <a:srgbClr val="6600CC"/>
                </a:solidFill>
                <a:latin typeface="Cambria" pitchFamily="18" charset="0"/>
              </a:rPr>
              <a:t>                                      </a:t>
            </a:r>
          </a:p>
          <a:p>
            <a:r>
              <a:rPr lang="ru-RU" sz="1700" b="1" i="1" dirty="0" smtClean="0">
                <a:solidFill>
                  <a:srgbClr val="6600CC"/>
                </a:solidFill>
                <a:latin typeface="Cambria" pitchFamily="18" charset="0"/>
              </a:rPr>
              <a:t>                              л</a:t>
            </a:r>
            <a:r>
              <a:rPr lang="ru-RU" sz="1600" b="1" i="1" dirty="0">
                <a:solidFill>
                  <a:srgbClr val="6600CC"/>
                </a:solidFill>
              </a:rPr>
              <a:t>) </a:t>
            </a:r>
            <a:r>
              <a:rPr lang="ru-RU" sz="1600" b="1" i="1" dirty="0">
                <a:solidFill>
                  <a:srgbClr val="008000"/>
                </a:solidFill>
              </a:rPr>
              <a:t>приобретение отдельных приборов, устройств, оборудования и (или) </a:t>
            </a:r>
            <a:r>
              <a:rPr lang="ru-RU" sz="1600" b="1" i="1" dirty="0" smtClean="0">
                <a:solidFill>
                  <a:srgbClr val="008000"/>
                </a:solidFill>
              </a:rPr>
              <a:t> комплексов </a:t>
            </a:r>
            <a:r>
              <a:rPr lang="ru-RU" sz="1600" b="1" i="1" dirty="0">
                <a:solidFill>
                  <a:srgbClr val="008000"/>
                </a:solidFill>
              </a:rPr>
              <a:t>(систем) приборов, устройств, оборудования, непосредственно предназначенных для обеспечения безопасности работников и (или) контроля за безопасным ведением работ в рамках технологических процессов, в том числе на подземных работах;</a:t>
            </a:r>
          </a:p>
          <a:p>
            <a:endParaRPr lang="ru-RU" sz="1600" b="1" i="1" dirty="0">
              <a:solidFill>
                <a:srgbClr val="008000"/>
              </a:solidFill>
            </a:endParaRPr>
          </a:p>
          <a:p>
            <a:r>
              <a:rPr lang="ru-RU" sz="1600" b="1" i="1" dirty="0">
                <a:solidFill>
                  <a:srgbClr val="6600CC"/>
                </a:solidFill>
              </a:rPr>
              <a:t>м) </a:t>
            </a:r>
            <a:r>
              <a:rPr lang="ru-RU" sz="1600" b="1" i="1" dirty="0">
                <a:solidFill>
                  <a:srgbClr val="008000"/>
                </a:solidFill>
              </a:rPr>
              <a:t>приобретение отдельных приборов, устройств, оборудования, в том числе компьютерных тренажеров, программного обеспечения, видеофильмов и (или) комплексов (систем) приборов, устройств, оборудования, непосредственно обеспечивающих проведение обучения по вопросам безопасного ведения работ, в том числе горных работ, и действиям в случае аварии или инцидента на опасном производственном объекте и (или) дистанционную видео- и </a:t>
            </a:r>
            <a:r>
              <a:rPr lang="ru-RU" sz="1600" b="1" i="1" dirty="0" err="1">
                <a:solidFill>
                  <a:srgbClr val="008000"/>
                </a:solidFill>
              </a:rPr>
              <a:t>аудиофиксацию</a:t>
            </a:r>
            <a:r>
              <a:rPr lang="ru-RU" sz="1600" b="1" i="1" dirty="0">
                <a:solidFill>
                  <a:srgbClr val="008000"/>
                </a:solidFill>
              </a:rPr>
              <a:t> инструктажей, обучения и иных форм подготовки работников по безопасному производству работ, а также хранение результатов такой </a:t>
            </a:r>
            <a:r>
              <a:rPr lang="ru-RU" sz="1600" b="1" i="1" dirty="0" smtClean="0">
                <a:solidFill>
                  <a:srgbClr val="008000"/>
                </a:solidFill>
              </a:rPr>
              <a:t>фиксации;</a:t>
            </a:r>
            <a:endParaRPr lang="ru-RU" sz="1600" b="1" i="1" dirty="0">
              <a:solidFill>
                <a:srgbClr val="008000"/>
              </a:solidFill>
            </a:endParaRPr>
          </a:p>
          <a:p>
            <a:endParaRPr lang="ru-RU" sz="1600" b="1" i="1" dirty="0">
              <a:solidFill>
                <a:srgbClr val="008000"/>
              </a:solidFill>
            </a:endParaRPr>
          </a:p>
          <a:p>
            <a:r>
              <a:rPr lang="ru-RU" sz="1600" b="1" i="1" dirty="0">
                <a:solidFill>
                  <a:srgbClr val="6600CC"/>
                </a:solidFill>
              </a:rPr>
              <a:t>н) </a:t>
            </a:r>
            <a:r>
              <a:rPr lang="ru-RU" sz="1600" b="1" i="1" dirty="0">
                <a:solidFill>
                  <a:srgbClr val="FF0000"/>
                </a:solidFill>
              </a:rPr>
              <a:t>санаторно-курортное лечение работников не ранее чем за пять лет до достижения ими возраста, дающего право на назначение страховой пенсии по старости в соответствии с пенсионным законодательством Российской Федерации (исключая размещение в номерах высшей категории</a:t>
            </a:r>
            <a:r>
              <a:rPr lang="ru-RU" sz="1600" b="1" i="1" dirty="0" smtClean="0">
                <a:solidFill>
                  <a:srgbClr val="FF0000"/>
                </a:solidFill>
              </a:rPr>
              <a:t>);</a:t>
            </a:r>
          </a:p>
          <a:p>
            <a:endParaRPr lang="ru-RU" sz="1600" b="1" i="1" dirty="0">
              <a:solidFill>
                <a:srgbClr val="008000"/>
              </a:solidFill>
            </a:endParaRPr>
          </a:p>
          <a:p>
            <a:r>
              <a:rPr lang="ru-RU" sz="1600" b="1" i="1" dirty="0">
                <a:solidFill>
                  <a:srgbClr val="0066FF"/>
                </a:solidFill>
              </a:rPr>
              <a:t>о) </a:t>
            </a:r>
            <a:r>
              <a:rPr lang="ru-RU" sz="1600" b="1" i="1" dirty="0">
                <a:solidFill>
                  <a:srgbClr val="008000"/>
                </a:solidFill>
              </a:rPr>
              <a:t>приобретение отдельных приборов, устройств, оборудования и (или) комплексов (систем) приборов, устройств, оборудования, сервисов, систем, непосредственно предназначенных для мониторинга на рабочем месте состояния здоровья работников, занятых на работах с вредными и (или) опасными производственными </a:t>
            </a:r>
            <a:r>
              <a:rPr lang="ru-RU" sz="1600" b="1" i="1" dirty="0" smtClean="0">
                <a:solidFill>
                  <a:srgbClr val="008000"/>
                </a:solidFill>
              </a:rPr>
              <a:t>факторами;</a:t>
            </a:r>
            <a:endParaRPr lang="ru-RU" sz="1600" b="1" i="1" dirty="0">
              <a:solidFill>
                <a:srgbClr val="008000"/>
              </a:solidFill>
              <a:cs typeface="Times New Roman" pitchFamily="18" charset="0"/>
            </a:endParaRPr>
          </a:p>
        </p:txBody>
      </p:sp>
      <p:pic>
        <p:nvPicPr>
          <p:cNvPr id="3" name="Picture 2" descr="СФР информирует — Арамильский городской округ">
            <a:extLst>
              <a:ext uri="{FF2B5EF4-FFF2-40B4-BE49-F238E27FC236}">
                <a16:creationId xmlns:a16="http://schemas.microsoft.com/office/drawing/2014/main" xmlns="" id="{D24811CC-F525-428D-BD93-09603D1EED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522" y="131973"/>
            <a:ext cx="1152128" cy="1001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6736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844" y="476672"/>
            <a:ext cx="8677628" cy="6355586"/>
          </a:xfrm>
          <a:prstGeom prst="rect">
            <a:avLst/>
          </a:prstGeom>
          <a:noFill/>
        </p:spPr>
        <p:txBody>
          <a:bodyPr wrap="square" rtlCol="0">
            <a:spAutoFit/>
          </a:bodyPr>
          <a:lstStyle/>
          <a:p>
            <a:endParaRPr lang="ru-RU" sz="1700" b="1" i="1" dirty="0" smtClean="0">
              <a:solidFill>
                <a:srgbClr val="6600CC"/>
              </a:solidFill>
              <a:latin typeface="Cambria" pitchFamily="18" charset="0"/>
            </a:endParaRPr>
          </a:p>
          <a:p>
            <a:r>
              <a:rPr lang="ru-RU" sz="1700" b="1" i="1" dirty="0">
                <a:solidFill>
                  <a:srgbClr val="6600CC"/>
                </a:solidFill>
                <a:latin typeface="Cambria" pitchFamily="18" charset="0"/>
              </a:rPr>
              <a:t>	</a:t>
            </a:r>
            <a:r>
              <a:rPr lang="ru-RU" sz="1700" b="1" i="1" dirty="0" smtClean="0">
                <a:solidFill>
                  <a:srgbClr val="6600CC"/>
                </a:solidFill>
                <a:latin typeface="Cambria" pitchFamily="18" charset="0"/>
              </a:rPr>
              <a:t>	</a:t>
            </a:r>
          </a:p>
          <a:p>
            <a:r>
              <a:rPr lang="ru-RU" sz="1700" b="1" i="1" dirty="0" smtClean="0">
                <a:solidFill>
                  <a:srgbClr val="6600CC"/>
                </a:solidFill>
                <a:latin typeface="Cambria" pitchFamily="18" charset="0"/>
              </a:rPr>
              <a:t>п</a:t>
            </a:r>
            <a:r>
              <a:rPr lang="ru-RU" sz="1700" b="1" i="1" dirty="0">
                <a:solidFill>
                  <a:srgbClr val="6600CC"/>
                </a:solidFill>
                <a:latin typeface="Cambria" pitchFamily="18" charset="0"/>
              </a:rPr>
              <a:t>) </a:t>
            </a:r>
            <a:r>
              <a:rPr lang="ru-RU" sz="1600" b="1" i="1" dirty="0">
                <a:solidFill>
                  <a:srgbClr val="008000"/>
                </a:solidFill>
              </a:rPr>
              <a:t>приобретение приборов, устройств, оборудования (приборы, устройства, оборудование стран - членов Евразийского экономического союза, при отсутствии отечественных аналогов - импортных приборов, устройств, оборудования при условии включения соответствующих мероприятий в отраслевые планы </a:t>
            </a:r>
            <a:r>
              <a:rPr lang="ru-RU" sz="1600" b="1" i="1" dirty="0" err="1">
                <a:solidFill>
                  <a:srgbClr val="008000"/>
                </a:solidFill>
              </a:rPr>
              <a:t>импортозамещения</a:t>
            </a:r>
            <a:r>
              <a:rPr lang="ru-RU" sz="1600" b="1" i="1" dirty="0">
                <a:solidFill>
                  <a:srgbClr val="008000"/>
                </a:solidFill>
              </a:rPr>
              <a:t>), обеспечивающих безопасное ведение горных работ, в рамках модернизации основных производств, в соответствии с перечнем рекомендуемых приборов, устройств, оборудования (приборы, устройства, оборудование стран - членов Евразийского экономического союза, при отсутствии отечественных аналогов - импортных приборов, устройств, оборудования при условии включения соответствующих мероприятий в отраслевые планы </a:t>
            </a:r>
            <a:r>
              <a:rPr lang="ru-RU" sz="1600" b="1" i="1" dirty="0" err="1">
                <a:solidFill>
                  <a:srgbClr val="008000"/>
                </a:solidFill>
              </a:rPr>
              <a:t>импортозамещения</a:t>
            </a:r>
            <a:r>
              <a:rPr lang="ru-RU" sz="1600" b="1" i="1" dirty="0">
                <a:solidFill>
                  <a:srgbClr val="008000"/>
                </a:solidFill>
              </a:rPr>
              <a:t>), обеспечивающих безопасное ведение горных работ, в рамках модернизации основных производств</a:t>
            </a:r>
            <a:r>
              <a:rPr lang="ru-RU" sz="1600" b="1" i="1" dirty="0" smtClean="0">
                <a:solidFill>
                  <a:srgbClr val="008000"/>
                </a:solidFill>
                <a:latin typeface="Cambria" pitchFamily="18" charset="0"/>
              </a:rPr>
              <a:t>;</a:t>
            </a:r>
          </a:p>
          <a:p>
            <a:endParaRPr lang="ru-RU" sz="1600" b="1" i="1" dirty="0">
              <a:solidFill>
                <a:srgbClr val="008000"/>
              </a:solidFill>
              <a:latin typeface="Cambria" pitchFamily="18" charset="0"/>
            </a:endParaRPr>
          </a:p>
          <a:p>
            <a:r>
              <a:rPr lang="ru-RU" sz="1700" b="1" i="1" dirty="0">
                <a:solidFill>
                  <a:srgbClr val="7030A0"/>
                </a:solidFill>
                <a:latin typeface="Cambria" pitchFamily="18" charset="0"/>
              </a:rPr>
              <a:t>р</a:t>
            </a:r>
            <a:r>
              <a:rPr lang="ru-RU" sz="1700" b="1" i="1" dirty="0">
                <a:solidFill>
                  <a:srgbClr val="008000"/>
                </a:solidFill>
                <a:latin typeface="Cambria" pitchFamily="18" charset="0"/>
              </a:rPr>
              <a:t>) </a:t>
            </a:r>
            <a:r>
              <a:rPr lang="ru-RU" sz="1600" b="1" i="1" dirty="0">
                <a:solidFill>
                  <a:srgbClr val="008000"/>
                </a:solidFill>
              </a:rPr>
              <a:t>обеспечение бесплатной выдачи молока или других равноценных пищевых продуктов работникам, занятым на рабочих местах с вредными условиями труда, установленными по результатам специальной оценки условий труда, при наличии вредных производственных факторов в соответствии с перечнем вредных производственных факторов на рабочих местах с вредными условиями труда, установленными по результатам специальной оценки условий труда, при наличии которых занятым на таких рабочих местах работникам выдаются бесплатно по установленным нормам молоко или другие равноценные пищевые продукты, утвержденным приказом Министерства труда и социальной защиты Российской Федерации от 12 мая 2022 г. N 291н</a:t>
            </a:r>
            <a:endParaRPr lang="ru-RU" sz="1600" b="1" i="1" dirty="0">
              <a:solidFill>
                <a:srgbClr val="008000"/>
              </a:solidFill>
              <a:latin typeface="Cambria" pitchFamily="18" charset="0"/>
            </a:endParaRPr>
          </a:p>
          <a:p>
            <a:endParaRPr lang="ru-RU" sz="1700" b="1" i="1" dirty="0">
              <a:solidFill>
                <a:srgbClr val="008000"/>
              </a:solidFill>
              <a:latin typeface="Cambria" pitchFamily="18" charset="0"/>
            </a:endParaRPr>
          </a:p>
          <a:p>
            <a:r>
              <a:rPr lang="ru-RU" sz="1700" b="1" i="1" dirty="0">
                <a:solidFill>
                  <a:srgbClr val="6600CC"/>
                </a:solidFill>
                <a:latin typeface="Cambria" pitchFamily="18" charset="0"/>
              </a:rPr>
              <a:t> </a:t>
            </a:r>
            <a:r>
              <a:rPr lang="ru-RU" sz="1700" b="1" i="1" dirty="0" smtClean="0">
                <a:solidFill>
                  <a:srgbClr val="6600CC"/>
                </a:solidFill>
                <a:latin typeface="Cambria" pitchFamily="18" charset="0"/>
              </a:rPr>
              <a:t>с) </a:t>
            </a:r>
            <a:r>
              <a:rPr lang="ru-RU" b="1" i="1" dirty="0">
                <a:solidFill>
                  <a:srgbClr val="FF0000"/>
                </a:solidFill>
              </a:rPr>
              <a:t>проведение оценки профессиональных рисков</a:t>
            </a:r>
            <a:endParaRPr lang="ru-RU" b="1" i="1" dirty="0">
              <a:solidFill>
                <a:srgbClr val="FF0000"/>
              </a:solidFill>
              <a:latin typeface="Cambria" pitchFamily="18" charset="0"/>
              <a:cs typeface="Times New Roman" pitchFamily="18" charset="0"/>
            </a:endParaRPr>
          </a:p>
        </p:txBody>
      </p:sp>
      <p:pic>
        <p:nvPicPr>
          <p:cNvPr id="3" name="Picture 2" descr="СФР информирует — Арамильский городской округ">
            <a:extLst>
              <a:ext uri="{FF2B5EF4-FFF2-40B4-BE49-F238E27FC236}">
                <a16:creationId xmlns:a16="http://schemas.microsoft.com/office/drawing/2014/main" xmlns="" id="{D24811CC-F525-428D-BD93-09603D1EED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522" y="0"/>
            <a:ext cx="1152128" cy="1001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3631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263420"/>
            <a:ext cx="8572560" cy="646331"/>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ru-RU"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a:endParaRPr lang="ru-RU"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endParaRPr>
          </a:p>
        </p:txBody>
      </p:sp>
      <p:sp>
        <p:nvSpPr>
          <p:cNvPr id="8" name="Прямоугольник 7"/>
          <p:cNvSpPr/>
          <p:nvPr/>
        </p:nvSpPr>
        <p:spPr>
          <a:xfrm>
            <a:off x="142844" y="357166"/>
            <a:ext cx="8858312" cy="8617744"/>
          </a:xfrm>
          <a:prstGeom prst="rect">
            <a:avLst/>
          </a:prstGeom>
          <a:ln>
            <a:solidFill>
              <a:schemeClr val="bg1"/>
            </a:solidFill>
          </a:ln>
          <a:effectLst/>
        </p:spPr>
        <p:txBody>
          <a:bodyPr wrap="square">
            <a:spAutoFit/>
          </a:bodyPr>
          <a:lstStyle/>
          <a:p>
            <a:pPr algn="ctr"/>
            <a:r>
              <a:rPr lang="ru-RU" dirty="0" smtClean="0"/>
              <a:t>	</a:t>
            </a:r>
          </a:p>
          <a:p>
            <a:pPr algn="ctr"/>
            <a:r>
              <a:rPr lang="ru-RU" b="1" dirty="0" smtClean="0">
                <a:solidFill>
                  <a:srgbClr val="00B050"/>
                </a:solidFill>
              </a:rPr>
              <a:t>			</a:t>
            </a:r>
          </a:p>
          <a:p>
            <a:pPr algn="ctr"/>
            <a:r>
              <a:rPr lang="ru-RU" b="1" dirty="0">
                <a:solidFill>
                  <a:srgbClr val="00B050"/>
                </a:solidFill>
              </a:rPr>
              <a:t>	</a:t>
            </a:r>
            <a:r>
              <a:rPr lang="ru-RU" b="1" dirty="0" smtClean="0">
                <a:solidFill>
                  <a:srgbClr val="00B050"/>
                </a:solidFill>
              </a:rPr>
              <a:t>	Страхователь, </a:t>
            </a:r>
            <a:r>
              <a:rPr lang="ru-RU" b="1" dirty="0">
                <a:solidFill>
                  <a:srgbClr val="FF0000"/>
                </a:solidFill>
              </a:rPr>
              <a:t>в срок до 1 августа</a:t>
            </a:r>
            <a:r>
              <a:rPr lang="ru-RU" b="1" dirty="0">
                <a:solidFill>
                  <a:srgbClr val="00B050"/>
                </a:solidFill>
              </a:rPr>
              <a:t> текущего календарного года обращается с заявлением о финансовом обеспечении предупредительных мер в отделение СФР по месту своей регистрации </a:t>
            </a:r>
            <a:r>
              <a:rPr lang="ru-RU" b="1" dirty="0" smtClean="0">
                <a:solidFill>
                  <a:srgbClr val="00B050"/>
                </a:solidFill>
              </a:rPr>
              <a:t> </a:t>
            </a:r>
            <a:endParaRPr lang="ru-RU" b="1" dirty="0">
              <a:solidFill>
                <a:srgbClr val="00B050"/>
              </a:solidFill>
            </a:endParaRPr>
          </a:p>
          <a:p>
            <a:pPr algn="ctr"/>
            <a:endParaRPr lang="ru-RU" b="1" dirty="0">
              <a:solidFill>
                <a:srgbClr val="00B050"/>
              </a:solidFill>
            </a:endParaRPr>
          </a:p>
          <a:p>
            <a:pPr algn="ctr"/>
            <a:r>
              <a:rPr lang="ru-RU" b="1" i="1" u="sng" dirty="0">
                <a:solidFill>
                  <a:srgbClr val="C00883"/>
                </a:solidFill>
                <a:latin typeface="Times New Roman" pitchFamily="18" charset="0"/>
                <a:cs typeface="Times New Roman" pitchFamily="18" charset="0"/>
              </a:rPr>
              <a:t>С ЗАЯВЛЕНИЕМ </a:t>
            </a:r>
            <a:r>
              <a:rPr lang="ru-RU" b="1" i="1" u="sng" dirty="0" smtClean="0">
                <a:solidFill>
                  <a:srgbClr val="C00883"/>
                </a:solidFill>
                <a:latin typeface="Times New Roman" pitchFamily="18" charset="0"/>
                <a:cs typeface="Times New Roman" pitchFamily="18" charset="0"/>
              </a:rPr>
              <a:t>ПРЕДСТАВЛЯЕТСЯ</a:t>
            </a:r>
            <a:r>
              <a:rPr lang="ru-RU" b="1" i="1" u="sng" dirty="0">
                <a:solidFill>
                  <a:srgbClr val="C00883"/>
                </a:solidFill>
                <a:latin typeface="Times New Roman" pitchFamily="18" charset="0"/>
                <a:cs typeface="Times New Roman" pitchFamily="18" charset="0"/>
              </a:rPr>
              <a:t>:</a:t>
            </a:r>
          </a:p>
          <a:p>
            <a:pPr algn="ctr"/>
            <a:endParaRPr lang="ru-RU" sz="900" b="1" i="1" dirty="0">
              <a:solidFill>
                <a:srgbClr val="006600"/>
              </a:solidFill>
              <a:latin typeface="Times New Roman" pitchFamily="18" charset="0"/>
              <a:cs typeface="Times New Roman" pitchFamily="18" charset="0"/>
            </a:endParaRPr>
          </a:p>
          <a:p>
            <a:pPr algn="just">
              <a:spcAft>
                <a:spcPts val="600"/>
              </a:spcAft>
              <a:buClr>
                <a:srgbClr val="FF0000"/>
              </a:buClr>
              <a:buFont typeface="Wingdings" pitchFamily="2" charset="2"/>
              <a:buChar char="ü"/>
            </a:pPr>
            <a:r>
              <a:rPr lang="ru-RU" b="1" i="1" dirty="0">
                <a:solidFill>
                  <a:srgbClr val="006600"/>
                </a:solidFill>
                <a:latin typeface="Cambria" pitchFamily="18" charset="0"/>
                <a:cs typeface="Times New Roman" pitchFamily="18" charset="0"/>
              </a:rPr>
              <a:t> </a:t>
            </a:r>
            <a:r>
              <a:rPr lang="ru-RU" b="1" dirty="0" smtClean="0">
                <a:solidFill>
                  <a:srgbClr val="0066FF"/>
                </a:solidFill>
              </a:rPr>
              <a:t>план финансового </a:t>
            </a:r>
            <a:r>
              <a:rPr lang="ru-RU" b="1" dirty="0">
                <a:solidFill>
                  <a:srgbClr val="0066FF"/>
                </a:solidFill>
              </a:rPr>
              <a:t>обеспечения предупредительных мер, </a:t>
            </a:r>
            <a:r>
              <a:rPr lang="ru-RU" b="1" dirty="0" smtClean="0">
                <a:solidFill>
                  <a:srgbClr val="0066FF"/>
                </a:solidFill>
              </a:rPr>
              <a:t>(рекомендуемый </a:t>
            </a:r>
            <a:r>
              <a:rPr lang="ru-RU" b="1" dirty="0">
                <a:solidFill>
                  <a:srgbClr val="0066FF"/>
                </a:solidFill>
              </a:rPr>
              <a:t>образец </a:t>
            </a:r>
            <a:r>
              <a:rPr lang="ru-RU" b="1" dirty="0" smtClean="0">
                <a:solidFill>
                  <a:srgbClr val="0066FF"/>
                </a:solidFill>
              </a:rPr>
              <a:t> приведен </a:t>
            </a:r>
            <a:r>
              <a:rPr lang="ru-RU" b="1" dirty="0">
                <a:solidFill>
                  <a:srgbClr val="0066FF"/>
                </a:solidFill>
              </a:rPr>
              <a:t>в приложении к  </a:t>
            </a:r>
            <a:r>
              <a:rPr lang="ru-RU" b="1" dirty="0" smtClean="0">
                <a:solidFill>
                  <a:srgbClr val="0066FF"/>
                </a:solidFill>
              </a:rPr>
              <a:t>Правилам).</a:t>
            </a:r>
            <a:endParaRPr lang="ru-RU" b="1" dirty="0">
              <a:solidFill>
                <a:srgbClr val="0066FF"/>
              </a:solidFill>
              <a:cs typeface="Times New Roman" pitchFamily="18" charset="0"/>
            </a:endParaRPr>
          </a:p>
          <a:p>
            <a:pPr algn="ctr"/>
            <a:endParaRPr lang="ru-RU" b="1" i="1" dirty="0">
              <a:ln w="1905">
                <a:solidFill>
                  <a:srgbClr val="7030A0"/>
                </a:solidFill>
              </a:ln>
              <a:solidFill>
                <a:srgbClr val="006600"/>
              </a:solidFill>
              <a:latin typeface="Times New Roman" pitchFamily="18" charset="0"/>
              <a:cs typeface="Times New Roman" pitchFamily="18" charset="0"/>
            </a:endParaRPr>
          </a:p>
          <a:p>
            <a:pPr algn="ctr"/>
            <a:r>
              <a:rPr lang="ru-RU" b="1" dirty="0">
                <a:solidFill>
                  <a:srgbClr val="00B050"/>
                </a:solidFill>
              </a:rPr>
              <a:t>Страхователь самостоятельно определяет перечень осуществляемых в текущем календарном году предупредительных мер  с учетом перечня мероприятий по улучшению условий и охраны труда работников, разработанного по результатам проведения специальной оценки условий труда,  и (или) коллективного договора (соглашения по охране труда между работодателем и представительным органом работников) и (или) перечня реализуемых страхователем мероприятий по улучшению условий и охраны труда, ликвидации или снижению уровней профессиональных рисков либо недопущению повышения их уровней </a:t>
            </a:r>
          </a:p>
          <a:p>
            <a:pPr algn="ctr"/>
            <a:endParaRPr lang="ru-RU" b="1" dirty="0">
              <a:ln w="1905">
                <a:solidFill>
                  <a:srgbClr val="7030A0"/>
                </a:solidFill>
              </a:ln>
              <a:solidFill>
                <a:srgbClr val="7030A0"/>
              </a:solidFill>
              <a:effectLst>
                <a:innerShdw blurRad="69850" dist="43180" dir="5400000">
                  <a:srgbClr val="000000">
                    <a:alpha val="65000"/>
                  </a:srgbClr>
                </a:innerShdw>
              </a:effectLst>
              <a:latin typeface="Times New Roman" pitchFamily="18" charset="0"/>
              <a:cs typeface="Times New Roman" pitchFamily="18" charset="0"/>
            </a:endParaRPr>
          </a:p>
          <a:p>
            <a:r>
              <a:rPr lang="ru-RU" b="1" dirty="0">
                <a:solidFill>
                  <a:srgbClr val="FF0000"/>
                </a:solidFill>
              </a:rPr>
              <a:t>Предоставление иных документов при подаче  Заявления </a:t>
            </a:r>
            <a:endParaRPr lang="ru-RU" b="1" dirty="0" smtClean="0">
              <a:solidFill>
                <a:srgbClr val="FF0000"/>
              </a:solidFill>
            </a:endParaRPr>
          </a:p>
          <a:p>
            <a:r>
              <a:rPr lang="ru-RU" b="1" dirty="0" smtClean="0">
                <a:solidFill>
                  <a:srgbClr val="FF0000"/>
                </a:solidFill>
              </a:rPr>
              <a:t>о </a:t>
            </a:r>
            <a:r>
              <a:rPr lang="ru-RU" b="1" dirty="0">
                <a:solidFill>
                  <a:srgbClr val="FF0000"/>
                </a:solidFill>
              </a:rPr>
              <a:t>финансовом обеспечении предупредительных мер </a:t>
            </a:r>
            <a:r>
              <a:rPr lang="ru-RU" b="1" dirty="0" smtClean="0">
                <a:solidFill>
                  <a:srgbClr val="FF0000"/>
                </a:solidFill>
              </a:rPr>
              <a:t> не требуется!!!</a:t>
            </a:r>
            <a:endParaRPr lang="ru-RU" b="1" dirty="0">
              <a:solidFill>
                <a:srgbClr val="FF0000"/>
              </a:solidFill>
            </a:endParaRPr>
          </a:p>
          <a:p>
            <a:pPr algn="ctr"/>
            <a:endParaRPr lang="ru-RU" b="1" dirty="0">
              <a:ln w="1905">
                <a:solidFill>
                  <a:srgbClr val="7030A0"/>
                </a:solidFill>
              </a:ln>
              <a:solidFill>
                <a:srgbClr val="7030A0"/>
              </a:solidFill>
              <a:effectLst>
                <a:innerShdw blurRad="69850" dist="43180" dir="5400000">
                  <a:srgbClr val="000000">
                    <a:alpha val="65000"/>
                  </a:srgbClr>
                </a:innerShdw>
              </a:effectLst>
              <a:latin typeface="Times New Roman" pitchFamily="18" charset="0"/>
              <a:cs typeface="Times New Roman" pitchFamily="18" charset="0"/>
            </a:endParaRPr>
          </a:p>
          <a:p>
            <a:pPr algn="ctr"/>
            <a:endParaRPr lang="ru-RU" b="1" dirty="0">
              <a:ln w="1905">
                <a:solidFill>
                  <a:srgbClr val="7030A0"/>
                </a:solidFill>
              </a:ln>
              <a:solidFill>
                <a:srgbClr val="7030A0"/>
              </a:solidFill>
              <a:effectLst>
                <a:innerShdw blurRad="69850" dist="43180" dir="5400000">
                  <a:srgbClr val="000000">
                    <a:alpha val="65000"/>
                  </a:srgbClr>
                </a:innerShdw>
              </a:effectLst>
              <a:latin typeface="Times New Roman" pitchFamily="18" charset="0"/>
              <a:cs typeface="Times New Roman" pitchFamily="18" charset="0"/>
            </a:endParaRPr>
          </a:p>
          <a:p>
            <a:pPr algn="ctr"/>
            <a:r>
              <a:rPr lang="ru-RU" b="1" dirty="0" smtClean="0">
                <a:ln w="1905">
                  <a:solidFill>
                    <a:srgbClr val="7030A0"/>
                  </a:solidFill>
                </a:ln>
                <a:solidFill>
                  <a:srgbClr val="7030A0"/>
                </a:solidFill>
                <a:effectLst>
                  <a:innerShdw blurRad="69850" dist="43180" dir="5400000">
                    <a:srgbClr val="000000">
                      <a:alpha val="65000"/>
                    </a:srgbClr>
                  </a:innerShdw>
                </a:effectLst>
                <a:latin typeface="Times New Roman" pitchFamily="18" charset="0"/>
                <a:cs typeface="Times New Roman" pitchFamily="18" charset="0"/>
              </a:rPr>
              <a:t> </a:t>
            </a:r>
            <a:endParaRPr lang="ru-RU" b="1" dirty="0">
              <a:ln w="1905">
                <a:solidFill>
                  <a:srgbClr val="7030A0"/>
                </a:solidFill>
              </a:ln>
              <a:solidFill>
                <a:srgbClr val="7030A0"/>
              </a:solidFill>
              <a:effectLst>
                <a:innerShdw blurRad="69850" dist="43180" dir="5400000">
                  <a:srgbClr val="000000">
                    <a:alpha val="65000"/>
                  </a:srgbClr>
                </a:innerShdw>
              </a:effectLst>
              <a:latin typeface="Times New Roman" pitchFamily="18" charset="0"/>
              <a:cs typeface="Times New Roman" pitchFamily="18" charset="0"/>
            </a:endParaRPr>
          </a:p>
          <a:p>
            <a:pPr algn="ctr"/>
            <a:endParaRPr lang="ru-RU" b="1" dirty="0">
              <a:ln w="1905">
                <a:solidFill>
                  <a:srgbClr val="7030A0"/>
                </a:solidFill>
              </a:ln>
              <a:solidFill>
                <a:srgbClr val="7030A0"/>
              </a:solidFill>
              <a:effectLst>
                <a:innerShdw blurRad="69850" dist="43180" dir="5400000">
                  <a:srgbClr val="000000">
                    <a:alpha val="65000"/>
                  </a:srgbClr>
                </a:innerShdw>
              </a:effectLst>
              <a:latin typeface="Times New Roman" pitchFamily="18" charset="0"/>
              <a:cs typeface="Times New Roman" pitchFamily="18" charset="0"/>
            </a:endParaRPr>
          </a:p>
          <a:p>
            <a:pPr algn="ctr"/>
            <a:endParaRPr lang="ru-RU" b="1" dirty="0">
              <a:ln w="1905">
                <a:solidFill>
                  <a:srgbClr val="7030A0"/>
                </a:solidFill>
              </a:ln>
              <a:solidFill>
                <a:srgbClr val="7030A0"/>
              </a:solidFill>
              <a:effectLst>
                <a:innerShdw blurRad="69850" dist="43180" dir="5400000">
                  <a:srgbClr val="000000">
                    <a:alpha val="65000"/>
                  </a:srgbClr>
                </a:innerShdw>
              </a:effectLst>
              <a:latin typeface="Times New Roman" pitchFamily="18" charset="0"/>
              <a:cs typeface="Times New Roman" pitchFamily="18" charset="0"/>
            </a:endParaRPr>
          </a:p>
          <a:p>
            <a:pPr algn="ctr"/>
            <a:endParaRPr lang="ru-RU" b="1" dirty="0">
              <a:ln w="1905">
                <a:solidFill>
                  <a:srgbClr val="7030A0"/>
                </a:solidFill>
              </a:ln>
              <a:solidFill>
                <a:srgbClr val="7030A0"/>
              </a:solidFill>
              <a:effectLst>
                <a:innerShdw blurRad="69850" dist="43180" dir="5400000">
                  <a:srgbClr val="000000">
                    <a:alpha val="65000"/>
                  </a:srgbClr>
                </a:innerShdw>
              </a:effectLst>
              <a:latin typeface="Times New Roman" pitchFamily="18" charset="0"/>
              <a:cs typeface="Times New Roman" pitchFamily="18" charset="0"/>
            </a:endParaRPr>
          </a:p>
          <a:p>
            <a:pPr algn="ctr"/>
            <a:endParaRPr lang="ru-RU" b="1" dirty="0">
              <a:ln w="1905">
                <a:solidFill>
                  <a:srgbClr val="7030A0"/>
                </a:solidFill>
              </a:ln>
              <a:solidFill>
                <a:srgbClr val="7030A0"/>
              </a:solidFill>
              <a:effectLst>
                <a:innerShdw blurRad="69850" dist="43180" dir="5400000">
                  <a:srgbClr val="000000">
                    <a:alpha val="65000"/>
                  </a:srgbClr>
                </a:innerShdw>
              </a:effectLst>
              <a:latin typeface="Times New Roman" pitchFamily="18" charset="0"/>
              <a:cs typeface="Times New Roman" pitchFamily="18" charset="0"/>
            </a:endParaRPr>
          </a:p>
          <a:p>
            <a:pPr algn="ctr"/>
            <a:endParaRPr lang="ru-RU" b="1" dirty="0">
              <a:ln w="1905">
                <a:solidFill>
                  <a:srgbClr val="7030A0"/>
                </a:solidFill>
              </a:ln>
              <a:solidFill>
                <a:srgbClr val="7030A0"/>
              </a:solidFill>
              <a:effectLst>
                <a:innerShdw blurRad="69850" dist="43180" dir="5400000">
                  <a:srgbClr val="000000">
                    <a:alpha val="65000"/>
                  </a:srgbClr>
                </a:innerShdw>
              </a:effectLst>
              <a:latin typeface="Times New Roman" pitchFamily="18" charset="0"/>
              <a:cs typeface="Times New Roman" pitchFamily="18" charset="0"/>
            </a:endParaRPr>
          </a:p>
          <a:p>
            <a:pPr algn="ctr"/>
            <a:endParaRPr lang="ru-RU" b="1" dirty="0">
              <a:ln w="1905">
                <a:solidFill>
                  <a:srgbClr val="7030A0"/>
                </a:solidFill>
              </a:ln>
              <a:solidFill>
                <a:srgbClr val="7030A0"/>
              </a:solidFill>
              <a:effectLst>
                <a:innerShdw blurRad="69850" dist="43180" dir="5400000">
                  <a:srgbClr val="000000">
                    <a:alpha val="65000"/>
                  </a:srgbClr>
                </a:innerShdw>
              </a:effectLst>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825" y="263420"/>
            <a:ext cx="1152525"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Рисунок 4" descr="haber_unlem.jpg"/>
          <p:cNvPicPr>
            <a:picLocks noChangeAspect="1"/>
          </p:cNvPicPr>
          <p:nvPr/>
        </p:nvPicPr>
        <p:blipFill>
          <a:blip r:embed="rId3"/>
          <a:stretch>
            <a:fillRect/>
          </a:stretch>
        </p:blipFill>
        <p:spPr>
          <a:xfrm rot="769303">
            <a:off x="7610108" y="5229376"/>
            <a:ext cx="1385445" cy="1493516"/>
          </a:xfrm>
          <a:prstGeom prst="rect">
            <a:avLst/>
          </a:prstGeom>
          <a:effectLst>
            <a:softEdge rad="127000"/>
          </a:effectLst>
        </p:spPr>
      </p:pic>
    </p:spTree>
    <p:extLst>
      <p:ext uri="{BB962C8B-B14F-4D97-AF65-F5344CB8AC3E}">
        <p14:creationId xmlns:p14="http://schemas.microsoft.com/office/powerpoint/2010/main" val="3946736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601" y="1507621"/>
            <a:ext cx="7128792" cy="3785652"/>
          </a:xfrm>
          <a:prstGeom prst="rect">
            <a:avLst/>
          </a:prstGeom>
          <a:noFill/>
        </p:spPr>
        <p:txBody>
          <a:bodyPr wrap="square" rtlCol="0">
            <a:spAutoFit/>
          </a:bodyPr>
          <a:lstStyle/>
          <a:p>
            <a:pPr algn="ctr"/>
            <a:r>
              <a:rPr lang="ru-RU" sz="2400" b="1" dirty="0">
                <a:solidFill>
                  <a:srgbClr val="FF0000"/>
                </a:solidFill>
              </a:rPr>
              <a:t>Заявление необходимо подать через Федеральную государственную информационную систему "Единый портал государственных и муниципальных услуг (функций)" </a:t>
            </a:r>
            <a:r>
              <a:rPr lang="en-US" sz="2400" b="1" dirty="0">
                <a:solidFill>
                  <a:srgbClr val="FF0000"/>
                </a:solidFill>
                <a:hlinkClick r:id="rId2"/>
              </a:rPr>
              <a:t>www</a:t>
            </a:r>
            <a:r>
              <a:rPr lang="ru-RU" sz="2400" b="1" dirty="0">
                <a:solidFill>
                  <a:srgbClr val="FF0000"/>
                </a:solidFill>
                <a:hlinkClick r:id="rId2"/>
              </a:rPr>
              <a:t>.</a:t>
            </a:r>
            <a:r>
              <a:rPr lang="en-US" sz="2400" b="1" dirty="0" err="1">
                <a:solidFill>
                  <a:srgbClr val="FF0000"/>
                </a:solidFill>
                <a:hlinkClick r:id="rId2"/>
              </a:rPr>
              <a:t>gosuslugi</a:t>
            </a:r>
            <a:r>
              <a:rPr lang="ru-RU" sz="2400" b="1" dirty="0">
                <a:solidFill>
                  <a:srgbClr val="FF0000"/>
                </a:solidFill>
                <a:hlinkClick r:id="rId2"/>
              </a:rPr>
              <a:t>.</a:t>
            </a:r>
            <a:r>
              <a:rPr lang="en-US" sz="2400" b="1" dirty="0" err="1" smtClean="0">
                <a:solidFill>
                  <a:srgbClr val="FF0000"/>
                </a:solidFill>
                <a:hlinkClick r:id="rId2"/>
              </a:rPr>
              <a:t>ru</a:t>
            </a:r>
            <a:endParaRPr lang="ru-RU" sz="2400" b="1" dirty="0" smtClean="0">
              <a:solidFill>
                <a:srgbClr val="FF0000"/>
              </a:solidFill>
            </a:endParaRPr>
          </a:p>
          <a:p>
            <a:pPr algn="ctr"/>
            <a:endParaRPr lang="ru-RU" sz="2400" dirty="0"/>
          </a:p>
          <a:p>
            <a:pPr algn="just"/>
            <a:endParaRPr lang="ru-RU" dirty="0">
              <a:solidFill>
                <a:srgbClr val="008000"/>
              </a:solidFill>
            </a:endParaRPr>
          </a:p>
          <a:p>
            <a:pPr algn="just"/>
            <a:r>
              <a:rPr lang="ru-RU" b="1" dirty="0">
                <a:solidFill>
                  <a:srgbClr val="008000"/>
                </a:solidFill>
              </a:rPr>
              <a:t>Расчет планируемой суммы финансового обеспечения предупредительных мер по сокращению производственного травматизма и профессиональных заболеваний в 2025 году, можно получить, направив запрос в Отделение СФР (адрес электронной почты post@89.sfr.gov.ru).</a:t>
            </a:r>
          </a:p>
          <a:p>
            <a:endParaRPr lang="ru-RU" sz="1200" dirty="0"/>
          </a:p>
        </p:txBody>
      </p:sp>
      <p:pic>
        <p:nvPicPr>
          <p:cNvPr id="3" name="Picture 2" descr="СФР информирует — Арамильский городской округ">
            <a:extLst>
              <a:ext uri="{FF2B5EF4-FFF2-40B4-BE49-F238E27FC236}">
                <a16:creationId xmlns:a16="http://schemas.microsoft.com/office/drawing/2014/main" xmlns="" id="{D24811CC-F525-428D-BD93-09603D1EED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522" y="0"/>
            <a:ext cx="1349134" cy="1268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9669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620688"/>
            <a:ext cx="7704857" cy="5632311"/>
          </a:xfrm>
          <a:prstGeom prst="rect">
            <a:avLst/>
          </a:prstGeom>
          <a:noFill/>
        </p:spPr>
        <p:txBody>
          <a:bodyPr wrap="square" rtlCol="0">
            <a:spAutoFit/>
          </a:bodyPr>
          <a:lstStyle/>
          <a:p>
            <a:pPr algn="ctr"/>
            <a:r>
              <a:rPr lang="ru-RU" b="1" dirty="0">
                <a:solidFill>
                  <a:srgbClr val="008000"/>
                </a:solidFill>
              </a:rPr>
              <a:t>Решение о финансовом обеспечении предупредительных мер или </a:t>
            </a:r>
            <a:endParaRPr lang="ru-RU" b="1" dirty="0" smtClean="0">
              <a:solidFill>
                <a:srgbClr val="008000"/>
              </a:solidFill>
            </a:endParaRPr>
          </a:p>
          <a:p>
            <a:pPr algn="ctr"/>
            <a:r>
              <a:rPr lang="ru-RU" b="1" dirty="0" smtClean="0">
                <a:solidFill>
                  <a:srgbClr val="008000"/>
                </a:solidFill>
              </a:rPr>
              <a:t>об </a:t>
            </a:r>
            <a:r>
              <a:rPr lang="ru-RU" b="1" dirty="0">
                <a:solidFill>
                  <a:srgbClr val="008000"/>
                </a:solidFill>
              </a:rPr>
              <a:t>отказе в финансовом обеспечении предупредительных мер </a:t>
            </a:r>
            <a:endParaRPr lang="ru-RU" b="1" dirty="0" smtClean="0">
              <a:solidFill>
                <a:srgbClr val="008000"/>
              </a:solidFill>
            </a:endParaRPr>
          </a:p>
          <a:p>
            <a:pPr algn="ctr"/>
            <a:r>
              <a:rPr lang="ru-RU" b="1" dirty="0" smtClean="0">
                <a:solidFill>
                  <a:srgbClr val="008000"/>
                </a:solidFill>
              </a:rPr>
              <a:t>принимается </a:t>
            </a:r>
            <a:r>
              <a:rPr lang="ru-RU" b="1" dirty="0">
                <a:solidFill>
                  <a:srgbClr val="008000"/>
                </a:solidFill>
              </a:rPr>
              <a:t>отделением СФР</a:t>
            </a:r>
            <a:r>
              <a:rPr lang="ru-RU" dirty="0" smtClean="0"/>
              <a:t>:</a:t>
            </a:r>
          </a:p>
          <a:p>
            <a:pPr algn="ctr"/>
            <a:endParaRPr lang="ru-RU" dirty="0"/>
          </a:p>
          <a:p>
            <a:pPr marL="285750" indent="-285750" algn="ctr">
              <a:buFontTx/>
              <a:buChar char="-"/>
            </a:pPr>
            <a:r>
              <a:rPr lang="ru-RU" b="1" dirty="0" smtClean="0">
                <a:solidFill>
                  <a:srgbClr val="FF0000"/>
                </a:solidFill>
              </a:rPr>
              <a:t>в </a:t>
            </a:r>
            <a:r>
              <a:rPr lang="ru-RU" b="1" dirty="0">
                <a:solidFill>
                  <a:srgbClr val="FF0000"/>
                </a:solidFill>
              </a:rPr>
              <a:t>течение 10 рабочих дней со дня получения заявления и плана финансового </a:t>
            </a:r>
            <a:r>
              <a:rPr lang="ru-RU" b="1" dirty="0" smtClean="0">
                <a:solidFill>
                  <a:srgbClr val="FF0000"/>
                </a:solidFill>
              </a:rPr>
              <a:t>обеспечения</a:t>
            </a:r>
          </a:p>
          <a:p>
            <a:pPr marL="285750" indent="-285750" algn="ctr">
              <a:buFontTx/>
              <a:buChar char="-"/>
            </a:pPr>
            <a:endParaRPr lang="ru-RU" sz="1400" b="1" dirty="0">
              <a:solidFill>
                <a:srgbClr val="008000"/>
              </a:solidFill>
            </a:endParaRPr>
          </a:p>
          <a:p>
            <a:pPr algn="ctr"/>
            <a:r>
              <a:rPr lang="ru-RU" sz="1400" b="1" dirty="0">
                <a:solidFill>
                  <a:srgbClr val="008000"/>
                </a:solidFill>
              </a:rPr>
              <a:t> </a:t>
            </a:r>
            <a:r>
              <a:rPr lang="ru-RU" sz="1400" b="1" dirty="0" smtClean="0">
                <a:solidFill>
                  <a:srgbClr val="008000"/>
                </a:solidFill>
              </a:rPr>
              <a:t>   Отделение </a:t>
            </a:r>
            <a:r>
              <a:rPr lang="ru-RU" sz="1400" b="1" dirty="0">
                <a:solidFill>
                  <a:srgbClr val="008000"/>
                </a:solidFill>
              </a:rPr>
              <a:t>СФР принимает решение об отказе в финансовом обеспечении предупредительных мер в следующих случаях</a:t>
            </a:r>
            <a:r>
              <a:rPr lang="ru-RU" sz="1400" b="1" dirty="0" smtClean="0">
                <a:solidFill>
                  <a:srgbClr val="008000"/>
                </a:solidFill>
              </a:rPr>
              <a:t>:</a:t>
            </a:r>
          </a:p>
          <a:p>
            <a:pPr algn="ctr"/>
            <a:endParaRPr lang="ru-RU" sz="1400" b="1" dirty="0">
              <a:solidFill>
                <a:srgbClr val="008000"/>
              </a:solidFill>
            </a:endParaRPr>
          </a:p>
          <a:p>
            <a:r>
              <a:rPr lang="ru-RU" sz="1400" b="1" dirty="0">
                <a:solidFill>
                  <a:srgbClr val="008000"/>
                </a:solidFill>
              </a:rPr>
              <a:t>а) если на день подачи заявления у страхователя имеются непогашенные недоимка, задолженность по пеням и штрафам, образовавшиеся по итогам отчетного периода в текущем финансовом году, недоимка, выявленная в ходе камеральной или выездной проверки, и (или) начисленные пени и штрафы по итогам камеральной или выездной проверки</a:t>
            </a:r>
            <a:r>
              <a:rPr lang="ru-RU" sz="1400" b="1" dirty="0" smtClean="0">
                <a:solidFill>
                  <a:srgbClr val="008000"/>
                </a:solidFill>
              </a:rPr>
              <a:t>;</a:t>
            </a:r>
          </a:p>
          <a:p>
            <a:endParaRPr lang="ru-RU" sz="1400" b="1" dirty="0">
              <a:solidFill>
                <a:srgbClr val="008000"/>
              </a:solidFill>
            </a:endParaRPr>
          </a:p>
          <a:p>
            <a:r>
              <a:rPr lang="ru-RU" sz="1400" b="1" dirty="0">
                <a:solidFill>
                  <a:srgbClr val="008000"/>
                </a:solidFill>
              </a:rPr>
              <a:t>б) если предусмотренные бюджетом СФР средства на финансовое обеспечение предупредительных мер на текущий финансовый год полностью распределены</a:t>
            </a:r>
            <a:r>
              <a:rPr lang="ru-RU" sz="1400" b="1" dirty="0" smtClean="0">
                <a:solidFill>
                  <a:srgbClr val="008000"/>
                </a:solidFill>
              </a:rPr>
              <a:t>.</a:t>
            </a:r>
          </a:p>
          <a:p>
            <a:endParaRPr lang="ru-RU" sz="1400" b="1" dirty="0">
              <a:solidFill>
                <a:srgbClr val="008000"/>
              </a:solidFill>
            </a:endParaRPr>
          </a:p>
          <a:p>
            <a:r>
              <a:rPr lang="ru-RU" sz="1400" b="1" dirty="0">
                <a:solidFill>
                  <a:srgbClr val="008000"/>
                </a:solidFill>
              </a:rPr>
              <a:t>Отказ в финансовом обеспечении предупредительных мер по другим основаниям не допускается.</a:t>
            </a:r>
          </a:p>
          <a:p>
            <a:endParaRPr lang="ru-RU" sz="1400" b="1" dirty="0" smtClean="0">
              <a:solidFill>
                <a:srgbClr val="008000"/>
              </a:solidFill>
            </a:endParaRPr>
          </a:p>
          <a:p>
            <a:r>
              <a:rPr lang="ru-RU" sz="1400" b="1" dirty="0" smtClean="0">
                <a:solidFill>
                  <a:srgbClr val="008000"/>
                </a:solidFill>
              </a:rPr>
              <a:t>Страхователь </a:t>
            </a:r>
            <a:r>
              <a:rPr lang="ru-RU" sz="1400" b="1" dirty="0">
                <a:solidFill>
                  <a:srgbClr val="008000"/>
                </a:solidFill>
              </a:rPr>
              <a:t>вправе повторно, </a:t>
            </a:r>
            <a:r>
              <a:rPr lang="ru-RU" sz="1400" b="1" dirty="0">
                <a:solidFill>
                  <a:srgbClr val="FF0000"/>
                </a:solidFill>
              </a:rPr>
              <a:t>но не </a:t>
            </a:r>
            <a:r>
              <a:rPr lang="ru-RU" sz="1400" b="1" dirty="0" smtClean="0">
                <a:solidFill>
                  <a:srgbClr val="FF0000"/>
                </a:solidFill>
              </a:rPr>
              <a:t>позднее 1 августа</a:t>
            </a:r>
            <a:r>
              <a:rPr lang="ru-RU" sz="1400" b="1" dirty="0" smtClean="0">
                <a:solidFill>
                  <a:srgbClr val="008000"/>
                </a:solidFill>
              </a:rPr>
              <a:t>, </a:t>
            </a:r>
            <a:r>
              <a:rPr lang="ru-RU" sz="1400" b="1" dirty="0">
                <a:solidFill>
                  <a:srgbClr val="008000"/>
                </a:solidFill>
              </a:rPr>
              <a:t>обратиться с заявлением в отделение СФР по месту своей регистрации.</a:t>
            </a:r>
          </a:p>
          <a:p>
            <a:endParaRPr lang="ru-RU" sz="1400" b="1" dirty="0">
              <a:solidFill>
                <a:srgbClr val="008000"/>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32656"/>
            <a:ext cx="1152525"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8661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3" y="836712"/>
            <a:ext cx="7848872" cy="4401205"/>
          </a:xfrm>
          <a:prstGeom prst="rect">
            <a:avLst/>
          </a:prstGeom>
          <a:noFill/>
        </p:spPr>
        <p:txBody>
          <a:bodyPr wrap="square" rtlCol="0">
            <a:spAutoFit/>
          </a:bodyPr>
          <a:lstStyle/>
          <a:p>
            <a:endParaRPr lang="ru-RU" sz="2000" b="1" i="1" dirty="0" smtClean="0">
              <a:solidFill>
                <a:srgbClr val="FF0000"/>
              </a:solidFill>
            </a:endParaRPr>
          </a:p>
          <a:p>
            <a:endParaRPr lang="ru-RU" sz="2000" b="1" i="1" dirty="0">
              <a:solidFill>
                <a:srgbClr val="FF0000"/>
              </a:solidFill>
            </a:endParaRPr>
          </a:p>
          <a:p>
            <a:pPr algn="ctr">
              <a:lnSpc>
                <a:spcPct val="150000"/>
              </a:lnSpc>
            </a:pPr>
            <a:endParaRPr lang="ru-RU" sz="2000" b="1" i="1" dirty="0" smtClean="0">
              <a:solidFill>
                <a:srgbClr val="006600"/>
              </a:solidFill>
            </a:endParaRPr>
          </a:p>
          <a:p>
            <a:pPr algn="ctr">
              <a:lnSpc>
                <a:spcPct val="150000"/>
              </a:lnSpc>
            </a:pPr>
            <a:r>
              <a:rPr lang="ru-RU" sz="2000" b="1" i="1" dirty="0" smtClean="0">
                <a:solidFill>
                  <a:srgbClr val="006600"/>
                </a:solidFill>
              </a:rPr>
              <a:t>Страхователь </a:t>
            </a:r>
            <a:r>
              <a:rPr lang="ru-RU" sz="2000" b="1" i="1" dirty="0">
                <a:solidFill>
                  <a:srgbClr val="006600"/>
                </a:solidFill>
              </a:rPr>
              <a:t>вправе самостоятельно принимать решение </a:t>
            </a:r>
            <a:r>
              <a:rPr lang="ru-RU" sz="2000" b="1" i="1" dirty="0" smtClean="0">
                <a:solidFill>
                  <a:srgbClr val="006600"/>
                </a:solidFill>
              </a:rPr>
              <a:t>о </a:t>
            </a:r>
            <a:r>
              <a:rPr lang="ru-RU" sz="2000" b="1" i="1" dirty="0">
                <a:solidFill>
                  <a:srgbClr val="006600"/>
                </a:solidFill>
              </a:rPr>
              <a:t>внесении изменений в план финансового обеспечения в пределах разрешенной суммы финансового обеспечения, </a:t>
            </a:r>
            <a:r>
              <a:rPr lang="ru-RU" sz="2000" b="1" i="1" u="sng" dirty="0">
                <a:solidFill>
                  <a:srgbClr val="006600"/>
                </a:solidFill>
              </a:rPr>
              <a:t>при этом повторное направление </a:t>
            </a:r>
            <a:r>
              <a:rPr lang="ru-RU" sz="2000" b="1" i="1" u="sng" dirty="0" smtClean="0">
                <a:solidFill>
                  <a:srgbClr val="006600"/>
                </a:solidFill>
              </a:rPr>
              <a:t>заявления </a:t>
            </a:r>
            <a:r>
              <a:rPr lang="ru-RU" sz="2000" b="1" i="1" u="sng" dirty="0">
                <a:solidFill>
                  <a:srgbClr val="006600"/>
                </a:solidFill>
              </a:rPr>
              <a:t>и плана финансового обеспечения предупредительных мер в отделение СФР </a:t>
            </a:r>
            <a:endParaRPr lang="ru-RU" sz="2000" b="1" i="1" u="sng" dirty="0" smtClean="0">
              <a:solidFill>
                <a:srgbClr val="006600"/>
              </a:solidFill>
            </a:endParaRPr>
          </a:p>
          <a:p>
            <a:pPr algn="ctr">
              <a:lnSpc>
                <a:spcPct val="150000"/>
              </a:lnSpc>
            </a:pPr>
            <a:r>
              <a:rPr lang="ru-RU" sz="2000" b="1" i="1" u="sng" dirty="0" smtClean="0">
                <a:solidFill>
                  <a:srgbClr val="006600"/>
                </a:solidFill>
              </a:rPr>
              <a:t>не требуется!</a:t>
            </a:r>
            <a:endParaRPr lang="ru-RU" sz="2000" b="1" i="1" u="sng" dirty="0">
              <a:solidFill>
                <a:srgbClr val="006600"/>
              </a:solidFill>
            </a:endParaRPr>
          </a:p>
          <a:p>
            <a:pPr algn="ctr">
              <a:lnSpc>
                <a:spcPct val="150000"/>
              </a:lnSpc>
            </a:pPr>
            <a:endParaRPr lang="ru-RU" sz="2000" dirty="0">
              <a:solidFill>
                <a:srgbClr val="006600"/>
              </a:solidFill>
            </a:endParaRPr>
          </a:p>
        </p:txBody>
      </p:sp>
      <p:pic>
        <p:nvPicPr>
          <p:cNvPr id="3" name="Picture 2" descr="СФР информирует — Арамильский городской округ">
            <a:extLst>
              <a:ext uri="{FF2B5EF4-FFF2-40B4-BE49-F238E27FC236}">
                <a16:creationId xmlns:a16="http://schemas.microsoft.com/office/drawing/2014/main" xmlns="" id="{C944247E-40E3-420C-9C46-E5D74B4732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2666"/>
            <a:ext cx="1828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10272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692696"/>
            <a:ext cx="7992888" cy="5693866"/>
          </a:xfrm>
          <a:prstGeom prst="rect">
            <a:avLst/>
          </a:prstGeom>
          <a:noFill/>
        </p:spPr>
        <p:txBody>
          <a:bodyPr wrap="square" rtlCol="0">
            <a:spAutoFit/>
          </a:bodyPr>
          <a:lstStyle/>
          <a:p>
            <a:r>
              <a:rPr lang="ru-RU" sz="1400" dirty="0" smtClean="0"/>
              <a:t>        		</a:t>
            </a:r>
          </a:p>
          <a:p>
            <a:r>
              <a:rPr lang="ru-RU" sz="1400" b="1" i="1" dirty="0">
                <a:solidFill>
                  <a:srgbClr val="0070C0"/>
                </a:solidFill>
              </a:rPr>
              <a:t>	</a:t>
            </a:r>
            <a:r>
              <a:rPr lang="ru-RU" sz="1400" b="1" i="1" dirty="0" smtClean="0">
                <a:solidFill>
                  <a:srgbClr val="0070C0"/>
                </a:solidFill>
              </a:rPr>
              <a:t>Страхователь </a:t>
            </a:r>
            <a:r>
              <a:rPr lang="ru-RU" sz="1400" b="1" i="1" dirty="0">
                <a:solidFill>
                  <a:srgbClr val="0070C0"/>
                </a:solidFill>
              </a:rPr>
              <a:t>после выполнения всех предупредительных мер </a:t>
            </a:r>
            <a:r>
              <a:rPr lang="ru-RU" sz="1400" b="1" i="1" dirty="0">
                <a:solidFill>
                  <a:srgbClr val="FF0000"/>
                </a:solidFill>
              </a:rPr>
              <a:t>или хотя бы одной предупредительной меры</a:t>
            </a:r>
            <a:r>
              <a:rPr lang="ru-RU" sz="1400" b="1" i="1" dirty="0">
                <a:solidFill>
                  <a:srgbClr val="0070C0"/>
                </a:solidFill>
              </a:rPr>
              <a:t> обращается </a:t>
            </a:r>
            <a:r>
              <a:rPr lang="ru-RU" sz="1400" b="1" i="1" dirty="0">
                <a:solidFill>
                  <a:srgbClr val="FF0000"/>
                </a:solidFill>
              </a:rPr>
              <a:t>с заявлением о возмещении произведенных расходов </a:t>
            </a:r>
            <a:r>
              <a:rPr lang="ru-RU" sz="1400" b="1" i="1" dirty="0">
                <a:solidFill>
                  <a:srgbClr val="0070C0"/>
                </a:solidFill>
              </a:rPr>
              <a:t>на оплату </a:t>
            </a:r>
            <a:r>
              <a:rPr lang="ru-RU" sz="1400" b="1" i="1" dirty="0" smtClean="0">
                <a:solidFill>
                  <a:srgbClr val="0070C0"/>
                </a:solidFill>
              </a:rPr>
              <a:t>предупредительных в </a:t>
            </a:r>
            <a:r>
              <a:rPr lang="ru-RU" sz="1400" b="1" i="1" dirty="0">
                <a:solidFill>
                  <a:srgbClr val="0070C0"/>
                </a:solidFill>
              </a:rPr>
              <a:t>отделение СФР по месту своей регистрации </a:t>
            </a:r>
            <a:r>
              <a:rPr lang="ru-RU" sz="1400" b="1" i="1" u="sng" dirty="0">
                <a:solidFill>
                  <a:srgbClr val="FF0000"/>
                </a:solidFill>
              </a:rPr>
              <a:t>в срок до 15 ноября</a:t>
            </a:r>
            <a:r>
              <a:rPr lang="ru-RU" sz="1400" b="1" i="1" dirty="0">
                <a:solidFill>
                  <a:srgbClr val="FF0000"/>
                </a:solidFill>
              </a:rPr>
              <a:t> </a:t>
            </a:r>
            <a:r>
              <a:rPr lang="ru-RU" sz="1400" b="1" i="1" dirty="0">
                <a:solidFill>
                  <a:srgbClr val="0070C0"/>
                </a:solidFill>
              </a:rPr>
              <a:t>текущего календарного года.</a:t>
            </a:r>
          </a:p>
          <a:p>
            <a:r>
              <a:rPr lang="ru-RU" sz="1400" b="1" i="1" dirty="0">
                <a:solidFill>
                  <a:srgbClr val="0070C0"/>
                </a:solidFill>
              </a:rPr>
              <a:t> </a:t>
            </a:r>
            <a:r>
              <a:rPr lang="ru-RU" sz="1400" b="1" i="1" dirty="0" smtClean="0">
                <a:solidFill>
                  <a:srgbClr val="0070C0"/>
                </a:solidFill>
              </a:rPr>
              <a:t>        Заявление </a:t>
            </a:r>
            <a:r>
              <a:rPr lang="ru-RU" sz="1400" b="1" i="1" dirty="0">
                <a:solidFill>
                  <a:srgbClr val="0070C0"/>
                </a:solidFill>
              </a:rPr>
              <a:t>о возмещении расходов с прилагаемыми к нему документами (копиями документов) представляется страхователем либо лицом, представляющим его интересы, </a:t>
            </a:r>
            <a:endParaRPr lang="ru-RU" sz="1400" b="1" i="1" dirty="0" smtClean="0">
              <a:solidFill>
                <a:srgbClr val="0070C0"/>
              </a:solidFill>
            </a:endParaRPr>
          </a:p>
          <a:p>
            <a:r>
              <a:rPr lang="ru-RU" sz="1400" b="1" i="1" dirty="0" smtClean="0">
                <a:solidFill>
                  <a:srgbClr val="0070C0"/>
                </a:solidFill>
              </a:rPr>
              <a:t>на </a:t>
            </a:r>
            <a:r>
              <a:rPr lang="ru-RU" sz="1400" b="1" i="1" dirty="0">
                <a:solidFill>
                  <a:srgbClr val="0070C0"/>
                </a:solidFill>
              </a:rPr>
              <a:t>бумажном носителе либо в форме электронного документа</a:t>
            </a:r>
            <a:r>
              <a:rPr lang="ru-RU" sz="1400" b="1" i="1" dirty="0" smtClean="0">
                <a:solidFill>
                  <a:srgbClr val="0070C0"/>
                </a:solidFill>
              </a:rPr>
              <a:t>.</a:t>
            </a:r>
          </a:p>
          <a:p>
            <a:pPr algn="ctr"/>
            <a:endParaRPr lang="ru-RU" sz="1400" b="1" i="1" u="sng" dirty="0" smtClean="0">
              <a:solidFill>
                <a:srgbClr val="C00883"/>
              </a:solidFill>
              <a:latin typeface="Times New Roman" pitchFamily="18" charset="0"/>
              <a:cs typeface="Times New Roman" pitchFamily="18" charset="0"/>
            </a:endParaRPr>
          </a:p>
          <a:p>
            <a:pPr algn="ctr"/>
            <a:r>
              <a:rPr lang="ru-RU" sz="1400" b="1" i="1" u="sng" dirty="0" smtClean="0">
                <a:solidFill>
                  <a:srgbClr val="C00883"/>
                </a:solidFill>
                <a:latin typeface="Times New Roman" pitchFamily="18" charset="0"/>
                <a:cs typeface="Times New Roman" pitchFamily="18" charset="0"/>
              </a:rPr>
              <a:t>К ЗАЯВЛЕНИЮ ПРИЛАГАЮТСЯ:</a:t>
            </a:r>
          </a:p>
          <a:p>
            <a:pPr algn="ctr"/>
            <a:endParaRPr lang="ru-RU" sz="1400" b="1" i="1" u="sng" dirty="0" smtClean="0">
              <a:solidFill>
                <a:srgbClr val="C00883"/>
              </a:solidFill>
              <a:latin typeface="Times New Roman" pitchFamily="18" charset="0"/>
              <a:cs typeface="Times New Roman" pitchFamily="18" charset="0"/>
            </a:endParaRPr>
          </a:p>
          <a:p>
            <a:pPr algn="just"/>
            <a:r>
              <a:rPr lang="ru-RU" sz="1400" b="1" dirty="0">
                <a:solidFill>
                  <a:srgbClr val="0070C0"/>
                </a:solidFill>
              </a:rPr>
              <a:t>а) отчет о произведенных расходах на финансовое обеспечение предупредительных мер в текущем календарном году;</a:t>
            </a:r>
          </a:p>
          <a:p>
            <a:pPr algn="just"/>
            <a:endParaRPr lang="ru-RU" sz="1400" b="1" dirty="0" smtClean="0">
              <a:solidFill>
                <a:srgbClr val="0070C0"/>
              </a:solidFill>
            </a:endParaRPr>
          </a:p>
          <a:p>
            <a:pPr algn="just"/>
            <a:r>
              <a:rPr lang="ru-RU" sz="1400" b="1" dirty="0" smtClean="0">
                <a:solidFill>
                  <a:srgbClr val="0070C0"/>
                </a:solidFill>
              </a:rPr>
              <a:t>б</a:t>
            </a:r>
            <a:r>
              <a:rPr lang="ru-RU" sz="1400" b="1" dirty="0">
                <a:solidFill>
                  <a:srgbClr val="0070C0"/>
                </a:solidFill>
              </a:rPr>
              <a:t>) копия (выписка из) локального нормативного акта о реализуемых страхователем мероприятиях по улучшению условий и охраны труда и (или) копия (выписка из) коллективного договора (соглашения по охране труда между работодателем и представительным органом работников</a:t>
            </a:r>
            <a:r>
              <a:rPr lang="ru-RU" sz="1400" b="1" dirty="0" smtClean="0">
                <a:solidFill>
                  <a:srgbClr val="0070C0"/>
                </a:solidFill>
              </a:rPr>
              <a:t>);</a:t>
            </a:r>
          </a:p>
          <a:p>
            <a:pPr algn="just"/>
            <a:endParaRPr lang="ru-RU" sz="1400" b="1" dirty="0">
              <a:solidFill>
                <a:srgbClr val="0070C0"/>
              </a:solidFill>
            </a:endParaRPr>
          </a:p>
          <a:p>
            <a:pPr algn="just"/>
            <a:r>
              <a:rPr lang="ru-RU" sz="1400" b="1" dirty="0">
                <a:solidFill>
                  <a:srgbClr val="0070C0"/>
                </a:solidFill>
              </a:rPr>
              <a:t>в) платежные документы, подтверждающие оплату товаров (работ, услуг), и документы, подтверждающие их приобретение (выполнение</a:t>
            </a:r>
            <a:r>
              <a:rPr lang="ru-RU" sz="1400" b="1" dirty="0" smtClean="0">
                <a:solidFill>
                  <a:srgbClr val="0070C0"/>
                </a:solidFill>
              </a:rPr>
              <a:t>).</a:t>
            </a:r>
          </a:p>
          <a:p>
            <a:pPr algn="just"/>
            <a:endParaRPr lang="ru-RU" sz="1400" b="1" dirty="0">
              <a:solidFill>
                <a:srgbClr val="0070C0"/>
              </a:solidFill>
            </a:endParaRPr>
          </a:p>
          <a:p>
            <a:pPr algn="just"/>
            <a:r>
              <a:rPr lang="ru-RU" sz="1400" b="1" dirty="0" smtClean="0">
                <a:solidFill>
                  <a:srgbClr val="FF0000"/>
                </a:solidFill>
              </a:rPr>
              <a:t>г) </a:t>
            </a:r>
            <a:r>
              <a:rPr lang="ru-RU" sz="1400" b="1" dirty="0">
                <a:solidFill>
                  <a:srgbClr val="FF0000"/>
                </a:solidFill>
              </a:rPr>
              <a:t>документы (копии </a:t>
            </a:r>
            <a:r>
              <a:rPr lang="ru-RU" sz="1400" b="1" dirty="0" smtClean="0">
                <a:solidFill>
                  <a:srgbClr val="FF0000"/>
                </a:solidFill>
              </a:rPr>
              <a:t>документов) для </a:t>
            </a:r>
            <a:r>
              <a:rPr lang="ru-RU" sz="1400" b="1" dirty="0">
                <a:solidFill>
                  <a:srgbClr val="FF0000"/>
                </a:solidFill>
              </a:rPr>
              <a:t>обоснования произведенных расходов на оплату предупредительных мер </a:t>
            </a:r>
            <a:r>
              <a:rPr lang="ru-RU" sz="1400" b="1" dirty="0" smtClean="0">
                <a:solidFill>
                  <a:srgbClr val="FF0000"/>
                </a:solidFill>
              </a:rPr>
              <a:t> </a:t>
            </a:r>
            <a:endParaRPr lang="ru-RU" sz="1400" b="1" i="1" u="sng" dirty="0" smtClean="0">
              <a:solidFill>
                <a:srgbClr val="FF0000"/>
              </a:solidFill>
              <a:latin typeface="Times New Roman" pitchFamily="18" charset="0"/>
              <a:cs typeface="Times New Roman" pitchFamily="18" charset="0"/>
            </a:endParaRPr>
          </a:p>
          <a:p>
            <a:pPr algn="ctr"/>
            <a:endParaRPr lang="ru-RU" sz="1400" b="1" i="1" u="sng" dirty="0">
              <a:solidFill>
                <a:srgbClr val="0070C0"/>
              </a:solidFill>
              <a:latin typeface="Times New Roman" pitchFamily="18" charset="0"/>
              <a:cs typeface="Times New Roman" pitchFamily="18" charset="0"/>
            </a:endParaRPr>
          </a:p>
          <a:p>
            <a:endParaRPr lang="ru-RU" sz="1400" dirty="0"/>
          </a:p>
          <a:p>
            <a:endParaRPr lang="ru-RU" sz="1400" dirty="0"/>
          </a:p>
        </p:txBody>
      </p:sp>
      <p:sp>
        <p:nvSpPr>
          <p:cNvPr id="3" name="Стрелка вниз 2"/>
          <p:cNvSpPr/>
          <p:nvPr/>
        </p:nvSpPr>
        <p:spPr>
          <a:xfrm>
            <a:off x="3059832" y="5517232"/>
            <a:ext cx="484632" cy="97840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rgbClr val="FF0000"/>
              </a:solidFill>
            </a:endParaRPr>
          </a:p>
        </p:txBody>
      </p:sp>
      <p:pic>
        <p:nvPicPr>
          <p:cNvPr id="4" name="Picture 2" descr="СФР информирует — Арамильский городской округ">
            <a:extLst>
              <a:ext uri="{FF2B5EF4-FFF2-40B4-BE49-F238E27FC236}">
                <a16:creationId xmlns:a16="http://schemas.microsoft.com/office/drawing/2014/main" xmlns="" id="{D24811CC-F525-428D-BD93-09603D1EED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522" y="131973"/>
            <a:ext cx="1152128" cy="1001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4404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1772816"/>
            <a:ext cx="7992888" cy="3200876"/>
          </a:xfrm>
          <a:prstGeom prst="rect">
            <a:avLst/>
          </a:prstGeom>
          <a:noFill/>
        </p:spPr>
        <p:txBody>
          <a:bodyPr wrap="square" rtlCol="0">
            <a:spAutoFit/>
          </a:bodyPr>
          <a:lstStyle/>
          <a:p>
            <a:pPr algn="ctr"/>
            <a:endParaRPr lang="ru-RU" sz="2000" dirty="0">
              <a:ln w="18415" cmpd="sng">
                <a:solidFill>
                  <a:srgbClr val="6600CC"/>
                </a:solidFill>
                <a:prstDash val="solid"/>
              </a:ln>
              <a:solidFill>
                <a:srgbClr val="C00883"/>
              </a:solidFill>
              <a:latin typeface="Times New Roman" pitchFamily="18" charset="0"/>
              <a:cs typeface="Times New Roman" pitchFamily="18" charset="0"/>
            </a:endParaRPr>
          </a:p>
          <a:p>
            <a:pPr algn="ctr"/>
            <a:r>
              <a:rPr lang="ru-RU" b="1" dirty="0" smtClean="0">
                <a:solidFill>
                  <a:schemeClr val="bg2">
                    <a:lumMod val="50000"/>
                  </a:schemeClr>
                </a:solidFill>
              </a:rPr>
              <a:t>В </a:t>
            </a:r>
            <a:r>
              <a:rPr lang="ru-RU" b="1" dirty="0">
                <a:solidFill>
                  <a:schemeClr val="bg2">
                    <a:lumMod val="50000"/>
                  </a:schemeClr>
                </a:solidFill>
              </a:rPr>
              <a:t>случае использования страхователем средств </a:t>
            </a:r>
            <a:r>
              <a:rPr lang="ru-RU" b="1" dirty="0" smtClean="0">
                <a:solidFill>
                  <a:schemeClr val="bg2">
                    <a:lumMod val="50000"/>
                  </a:schemeClr>
                </a:solidFill>
              </a:rPr>
              <a:t>на </a:t>
            </a:r>
            <a:endParaRPr lang="ru-RU" b="1" dirty="0">
              <a:solidFill>
                <a:schemeClr val="bg2">
                  <a:lumMod val="50000"/>
                </a:schemeClr>
              </a:solidFill>
            </a:endParaRPr>
          </a:p>
          <a:p>
            <a:pPr algn="ctr"/>
            <a:r>
              <a:rPr lang="ru-RU" b="1" dirty="0">
                <a:solidFill>
                  <a:srgbClr val="FF0000"/>
                </a:solidFill>
              </a:rPr>
              <a:t>проведение специальной оценки условий труда </a:t>
            </a:r>
            <a:r>
              <a:rPr lang="ru-RU" b="1" dirty="0">
                <a:solidFill>
                  <a:schemeClr val="bg2">
                    <a:lumMod val="50000"/>
                  </a:schemeClr>
                </a:solidFill>
              </a:rPr>
              <a:t>предоставляется</a:t>
            </a:r>
            <a:r>
              <a:rPr lang="ru-RU" dirty="0"/>
              <a:t>:</a:t>
            </a:r>
          </a:p>
          <a:p>
            <a:pPr algn="ctr"/>
            <a:endParaRPr lang="ru-RU" sz="2000" dirty="0">
              <a:ln w="18415" cmpd="sng">
                <a:solidFill>
                  <a:srgbClr val="6600CC"/>
                </a:solidFill>
                <a:prstDash val="solid"/>
              </a:ln>
              <a:solidFill>
                <a:srgbClr val="C00883"/>
              </a:solidFill>
              <a:latin typeface="Times New Roman" pitchFamily="18" charset="0"/>
              <a:cs typeface="Times New Roman" pitchFamily="18" charset="0"/>
            </a:endParaRPr>
          </a:p>
          <a:p>
            <a:pPr algn="ctr">
              <a:buClr>
                <a:srgbClr val="FF0000"/>
              </a:buClr>
              <a:buFont typeface="Wingdings" pitchFamily="2" charset="2"/>
              <a:buChar char="v"/>
            </a:pPr>
            <a:r>
              <a:rPr lang="ru-RU" b="1" dirty="0" smtClean="0">
                <a:solidFill>
                  <a:srgbClr val="0070C0"/>
                </a:solidFill>
              </a:rPr>
              <a:t> копия </a:t>
            </a:r>
            <a:r>
              <a:rPr lang="ru-RU" b="1" dirty="0">
                <a:solidFill>
                  <a:srgbClr val="0070C0"/>
                </a:solidFill>
              </a:rPr>
              <a:t>договора с организацией, проводившей специальную оценку условий труда, с указанием идентификационного номера отчета о проведении специальной оценки условий труда, количества рабочих мест, в отношении которых проведена специальная оценка условий труда, и стоимости проведения специальной оценки условий труда на указанном количестве рабочих </a:t>
            </a:r>
            <a:r>
              <a:rPr lang="ru-RU" b="1" dirty="0" smtClean="0">
                <a:solidFill>
                  <a:srgbClr val="0070C0"/>
                </a:solidFill>
              </a:rPr>
              <a:t>мест</a:t>
            </a:r>
            <a:endParaRPr lang="ru-RU" dirty="0"/>
          </a:p>
          <a:p>
            <a:pPr algn="ctr"/>
            <a:endParaRPr lang="ru-RU" b="1" dirty="0">
              <a:latin typeface="Times New Roman" pitchFamily="18" charset="0"/>
              <a:cs typeface="Times New Roman" pitchFamily="18" charset="0"/>
            </a:endParaRPr>
          </a:p>
        </p:txBody>
      </p:sp>
      <p:pic>
        <p:nvPicPr>
          <p:cNvPr id="3" name="Picture 2" descr="СФР информирует — Арамильский городской округ">
            <a:extLst>
              <a:ext uri="{FF2B5EF4-FFF2-40B4-BE49-F238E27FC236}">
                <a16:creationId xmlns:a16="http://schemas.microsoft.com/office/drawing/2014/main" xmlns="" id="{C944247E-40E3-420C-9C46-E5D74B4732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32656"/>
            <a:ext cx="1828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7141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844" y="357166"/>
            <a:ext cx="8677628" cy="6432530"/>
          </a:xfrm>
          <a:prstGeom prst="rect">
            <a:avLst/>
          </a:prstGeom>
          <a:noFill/>
        </p:spPr>
        <p:txBody>
          <a:bodyPr wrap="square" rtlCol="0">
            <a:spAutoFit/>
          </a:bodyPr>
          <a:lstStyle/>
          <a:p>
            <a:pPr algn="ctr"/>
            <a:endParaRPr lang="ru-RU" b="1" dirty="0" smtClean="0">
              <a:solidFill>
                <a:schemeClr val="bg2">
                  <a:lumMod val="50000"/>
                </a:schemeClr>
              </a:solidFill>
            </a:endParaRPr>
          </a:p>
          <a:p>
            <a:pPr algn="ctr"/>
            <a:r>
              <a:rPr lang="ru-RU" b="1" dirty="0" smtClean="0">
                <a:solidFill>
                  <a:schemeClr val="bg2">
                    <a:lumMod val="50000"/>
                  </a:schemeClr>
                </a:solidFill>
              </a:rPr>
              <a:t>В </a:t>
            </a:r>
            <a:r>
              <a:rPr lang="ru-RU" b="1" dirty="0">
                <a:solidFill>
                  <a:schemeClr val="bg2">
                    <a:lumMod val="50000"/>
                  </a:schemeClr>
                </a:solidFill>
              </a:rPr>
              <a:t>случае использования страхователем средств на </a:t>
            </a:r>
          </a:p>
          <a:p>
            <a:pPr algn="ctr"/>
            <a:r>
              <a:rPr lang="ru-RU" b="1" i="1" dirty="0">
                <a:solidFill>
                  <a:srgbClr val="FF0000"/>
                </a:solidFill>
              </a:rPr>
              <a:t>обучение по охране труда и (или) обучение безопасным методам и приемам выполнения работ повышенной опасности, в том числе горных работ, а также действиям в случае аварии или инцидента на опасном производственном объекте </a:t>
            </a:r>
            <a:r>
              <a:rPr lang="ru-RU" b="1" i="1" u="sng" dirty="0">
                <a:solidFill>
                  <a:srgbClr val="FF0000"/>
                </a:solidFill>
              </a:rPr>
              <a:t>с отрывом от работы </a:t>
            </a:r>
            <a:r>
              <a:rPr lang="ru-RU" b="1" dirty="0" smtClean="0">
                <a:solidFill>
                  <a:schemeClr val="accent6">
                    <a:lumMod val="50000"/>
                  </a:schemeClr>
                </a:solidFill>
              </a:rPr>
              <a:t>предоставляется</a:t>
            </a:r>
            <a:r>
              <a:rPr lang="ru-RU" b="1" dirty="0">
                <a:solidFill>
                  <a:schemeClr val="accent6">
                    <a:lumMod val="50000"/>
                  </a:schemeClr>
                </a:solidFill>
              </a:rPr>
              <a:t>:</a:t>
            </a:r>
          </a:p>
          <a:p>
            <a:pPr algn="ctr"/>
            <a:endParaRPr lang="ru-RU" sz="1600" dirty="0"/>
          </a:p>
          <a:p>
            <a:pPr algn="ctr">
              <a:buClr>
                <a:srgbClr val="FF0000"/>
              </a:buClr>
              <a:buFont typeface="Wingdings" pitchFamily="2" charset="2"/>
              <a:buChar char="v"/>
            </a:pPr>
            <a:r>
              <a:rPr lang="ru-RU" sz="1600" dirty="0"/>
              <a:t> </a:t>
            </a:r>
            <a:r>
              <a:rPr lang="ru-RU" sz="1600" b="1" dirty="0">
                <a:solidFill>
                  <a:srgbClr val="008000"/>
                </a:solidFill>
              </a:rPr>
              <a:t>копию локального нормативного акта страхователя о направлении работников на обучение по охране труда и (или) на обучение безопасным методам и приемам выполнения работ повышенной опасности, в том числе горных работ, а также действиям в случае аварии или инцидента на опасном производственном объекте с отрывом от работы</a:t>
            </a:r>
            <a:r>
              <a:rPr lang="ru-RU" sz="1600" b="1" dirty="0" smtClean="0">
                <a:solidFill>
                  <a:srgbClr val="008000"/>
                </a:solidFill>
              </a:rPr>
              <a:t>;</a:t>
            </a:r>
            <a:endParaRPr lang="ru-RU" sz="1600" b="1" dirty="0">
              <a:solidFill>
                <a:srgbClr val="008000"/>
              </a:solidFill>
            </a:endParaRPr>
          </a:p>
          <a:p>
            <a:pPr algn="ctr">
              <a:buClr>
                <a:srgbClr val="FF0000"/>
              </a:buClr>
              <a:buFont typeface="Wingdings" pitchFamily="2" charset="2"/>
              <a:buChar char="v"/>
            </a:pPr>
            <a:r>
              <a:rPr lang="ru-RU" sz="1600" b="1" dirty="0">
                <a:solidFill>
                  <a:srgbClr val="008000"/>
                </a:solidFill>
              </a:rPr>
              <a:t>копию договора на проведение обучения работодателей и работников по охране труда с организацией или с индивидуальным предпринимателем, оказывающими услуги в области охраны труда и аккредитованными в установленном Правительством Российской Федерации порядке &lt;11&gt;, в случае направления работников на обучение по охране труда в обучающую организацию</a:t>
            </a:r>
            <a:r>
              <a:rPr lang="ru-RU" sz="1600" b="1" dirty="0" smtClean="0">
                <a:solidFill>
                  <a:srgbClr val="008000"/>
                </a:solidFill>
              </a:rPr>
              <a:t>;</a:t>
            </a:r>
            <a:endParaRPr lang="ru-RU" sz="1600" b="1" dirty="0">
              <a:solidFill>
                <a:srgbClr val="008000"/>
              </a:solidFill>
            </a:endParaRPr>
          </a:p>
          <a:p>
            <a:pPr algn="ctr">
              <a:buClr>
                <a:srgbClr val="FF0000"/>
              </a:buClr>
              <a:buFont typeface="Wingdings" pitchFamily="2" charset="2"/>
              <a:buChar char="v"/>
            </a:pPr>
            <a:r>
              <a:rPr lang="ru-RU" sz="1600" b="1" dirty="0">
                <a:solidFill>
                  <a:srgbClr val="008000"/>
                </a:solidFill>
              </a:rPr>
              <a:t>список работников, направленных на обучение по охране труда и (или) на обучение безопасным методам и приемам выполнения работ повышенной опасности, в том числе горных работ, и действиям в случае аварии или инцидента на опасном производственном объекте с указанием категории (должности, специальности) работников, имеющих право проходить обучение за счет средств обязательного социального страхования от несчастных случаев на производстве и профессиональных заболеваний, и документы, подтверждающие принадлежность указанных в нем работников к той или иной </a:t>
            </a:r>
            <a:r>
              <a:rPr lang="ru-RU" sz="1600" b="1" dirty="0" smtClean="0">
                <a:solidFill>
                  <a:srgbClr val="008000"/>
                </a:solidFill>
              </a:rPr>
              <a:t>категории. </a:t>
            </a:r>
          </a:p>
          <a:p>
            <a:pPr algn="ctr">
              <a:buClr>
                <a:srgbClr val="FF0000"/>
              </a:buClr>
            </a:pPr>
            <a:r>
              <a:rPr lang="ru-RU" sz="1600" b="1" dirty="0" smtClean="0">
                <a:solidFill>
                  <a:srgbClr val="008000"/>
                </a:solidFill>
                <a:latin typeface="Times New Roman" pitchFamily="18" charset="0"/>
                <a:cs typeface="Times New Roman" pitchFamily="18" charset="0"/>
              </a:rPr>
              <a:t>Перечень дополнительных документов в зависимости от категории обучающихся указан в Правилах. </a:t>
            </a:r>
            <a:endParaRPr lang="ru-RU" sz="1600" b="1" dirty="0">
              <a:solidFill>
                <a:srgbClr val="008000"/>
              </a:solidFill>
              <a:latin typeface="Times New Roman" pitchFamily="18" charset="0"/>
              <a:cs typeface="Times New Roman" pitchFamily="18" charset="0"/>
            </a:endParaRPr>
          </a:p>
        </p:txBody>
      </p:sp>
      <p:pic>
        <p:nvPicPr>
          <p:cNvPr id="5" name="Picture 2" descr="СФР информирует — Арамильский городской округ">
            <a:extLst>
              <a:ext uri="{FF2B5EF4-FFF2-40B4-BE49-F238E27FC236}">
                <a16:creationId xmlns:a16="http://schemas.microsoft.com/office/drawing/2014/main" xmlns="" id="{D24811CC-F525-428D-BD93-09603D1EED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522" y="0"/>
            <a:ext cx="1152128" cy="1001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5008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143977"/>
            <a:ext cx="8606190" cy="6709529"/>
          </a:xfrm>
          <a:prstGeom prst="rect">
            <a:avLst/>
          </a:prstGeom>
          <a:noFill/>
        </p:spPr>
        <p:txBody>
          <a:bodyPr wrap="square" rtlCol="0">
            <a:spAutoFit/>
          </a:bodyPr>
          <a:lstStyle/>
          <a:p>
            <a:pPr algn="ctr"/>
            <a:endParaRPr lang="ru-RU" sz="1300" b="1" dirty="0" smtClean="0">
              <a:solidFill>
                <a:schemeClr val="bg2">
                  <a:lumMod val="50000"/>
                </a:schemeClr>
              </a:solidFill>
            </a:endParaRPr>
          </a:p>
          <a:p>
            <a:pPr algn="ctr"/>
            <a:endParaRPr lang="ru-RU" sz="1300" b="1" dirty="0" smtClean="0">
              <a:solidFill>
                <a:schemeClr val="bg2">
                  <a:lumMod val="50000"/>
                </a:schemeClr>
              </a:solidFill>
            </a:endParaRPr>
          </a:p>
          <a:p>
            <a:pPr algn="ctr"/>
            <a:endParaRPr lang="ru-RU" sz="1300" b="1" dirty="0" smtClean="0">
              <a:solidFill>
                <a:schemeClr val="bg2">
                  <a:lumMod val="50000"/>
                </a:schemeClr>
              </a:solidFill>
            </a:endParaRPr>
          </a:p>
          <a:p>
            <a:pPr algn="ctr"/>
            <a:r>
              <a:rPr lang="ru-RU" sz="1300" b="1" dirty="0" smtClean="0">
                <a:solidFill>
                  <a:schemeClr val="bg2">
                    <a:lumMod val="50000"/>
                  </a:schemeClr>
                </a:solidFill>
              </a:rPr>
              <a:t>В </a:t>
            </a:r>
            <a:r>
              <a:rPr lang="ru-RU" sz="1300" b="1" dirty="0">
                <a:solidFill>
                  <a:schemeClr val="bg2">
                    <a:lumMod val="50000"/>
                  </a:schemeClr>
                </a:solidFill>
              </a:rPr>
              <a:t>случае использования страхователем средств на </a:t>
            </a:r>
          </a:p>
          <a:p>
            <a:pPr algn="ctr"/>
            <a:r>
              <a:rPr lang="ru-RU" sz="1300" b="1" dirty="0" smtClean="0">
                <a:solidFill>
                  <a:srgbClr val="FF0000"/>
                </a:solidFill>
              </a:rPr>
              <a:t>                                    приобретение </a:t>
            </a:r>
            <a:r>
              <a:rPr lang="ru-RU" sz="1300" b="1" dirty="0">
                <a:solidFill>
                  <a:srgbClr val="FF0000"/>
                </a:solidFill>
              </a:rPr>
              <a:t>работникам средств индивидуальной защиты, изготовленных на территории государств - членов Евразийского экономического союза (далее - СИЗ), и смывающих средств на основании норм бесплатной выдачи СИЗ и смывающих средств, утвержденных локальным нормативным актом и разработанных на основании Единых типовых норм выдачи средств индивидуальной защиты и смывающих средств &lt;3&gt; (далее - Единые типовые нормы), с учетом результатов специальной оценки условий труда, результатов оценки профессиональных рисков, мнения выборного органа первичной профсоюзной организации или иного уполномоченного представительного органа работников (при его наличии) </a:t>
            </a:r>
            <a:r>
              <a:rPr lang="ru-RU" sz="1300" b="1" dirty="0" smtClean="0">
                <a:solidFill>
                  <a:schemeClr val="bg2">
                    <a:lumMod val="50000"/>
                  </a:schemeClr>
                </a:solidFill>
              </a:rPr>
              <a:t>предоставляется:</a:t>
            </a:r>
          </a:p>
          <a:p>
            <a:pPr algn="ctr"/>
            <a:endParaRPr lang="ru-RU" sz="1300" b="1" dirty="0">
              <a:solidFill>
                <a:schemeClr val="bg2">
                  <a:lumMod val="50000"/>
                </a:schemeClr>
              </a:solidFill>
            </a:endParaRPr>
          </a:p>
          <a:p>
            <a:pPr algn="ctr">
              <a:buClr>
                <a:srgbClr val="FF0000"/>
              </a:buClr>
              <a:buFont typeface="Wingdings" pitchFamily="2" charset="2"/>
              <a:buChar char="v"/>
            </a:pPr>
            <a:r>
              <a:rPr lang="ru-RU" sz="1300" b="1" dirty="0" smtClean="0"/>
              <a:t> </a:t>
            </a:r>
            <a:r>
              <a:rPr lang="ru-RU" sz="1300" b="1" dirty="0">
                <a:solidFill>
                  <a:srgbClr val="0070C0"/>
                </a:solidFill>
              </a:rPr>
              <a:t>перечень приобретенных СИЗ и (или) смывающих средств с указанием профессий (должностей) работников, норм выдачи СИЗ и (или) смывающих средств со ссылкой на соответствующие пункты Единых типовых норм (в случае приобретения СИЗ и (или) смывающих средств в соответствии с нормами бесплатной выдачи СИЗ и смывающих средств, утвержденными локальным нормативным актом и разработанными на основании Единых типовых норм, с учетом результатов специальной оценки условий труда, результатов оценки профессиональных рисков, мнения выборного органа первичной профсоюзной организации или иного представительного органа работников (при его наличии) - со ссылкой на соответствующий пункт указанного документа с приложением выписки из него), а также количества, стоимости и </a:t>
            </a:r>
            <a:r>
              <a:rPr lang="ru-RU" sz="1300" b="1" u="sng" dirty="0">
                <a:solidFill>
                  <a:srgbClr val="0070C0"/>
                </a:solidFill>
              </a:rPr>
              <a:t>номеров сертификатов (деклараций) соответствия СИЗ </a:t>
            </a:r>
            <a:r>
              <a:rPr lang="ru-RU" sz="1300" b="1" dirty="0">
                <a:solidFill>
                  <a:srgbClr val="0070C0"/>
                </a:solidFill>
              </a:rPr>
              <a:t>и (или) смывающих средств техническому регламенту Таможенного союза "О безопасности средств индивидуальной защиты" (ТР ТС </a:t>
            </a:r>
            <a:r>
              <a:rPr lang="ru-RU" sz="1300" b="1" dirty="0" smtClean="0">
                <a:solidFill>
                  <a:srgbClr val="0070C0"/>
                </a:solidFill>
              </a:rPr>
              <a:t>019/2011) </a:t>
            </a:r>
            <a:r>
              <a:rPr lang="ru-RU" sz="1300" b="1" dirty="0">
                <a:solidFill>
                  <a:srgbClr val="0070C0"/>
                </a:solidFill>
              </a:rPr>
              <a:t>(далее - технический регламент Таможенного союза "О безопасности средств индивидуальной защиты" (ТР ТС 019/2011), </a:t>
            </a:r>
            <a:r>
              <a:rPr lang="ru-RU" sz="1300" b="1" u="sng" dirty="0">
                <a:solidFill>
                  <a:srgbClr val="0070C0"/>
                </a:solidFill>
              </a:rPr>
              <a:t>действующих на день приобретения СИЗ и (или) смывающих средств</a:t>
            </a:r>
            <a:r>
              <a:rPr lang="ru-RU" sz="1300" b="1" dirty="0">
                <a:solidFill>
                  <a:srgbClr val="0070C0"/>
                </a:solidFill>
              </a:rPr>
              <a:t>;</a:t>
            </a:r>
          </a:p>
          <a:p>
            <a:pPr algn="ctr">
              <a:buClr>
                <a:srgbClr val="FF0000"/>
              </a:buClr>
              <a:buFont typeface="Wingdings" pitchFamily="2" charset="2"/>
              <a:buChar char="v"/>
            </a:pPr>
            <a:endParaRPr lang="ru-RU" sz="1300" b="1" dirty="0">
              <a:solidFill>
                <a:srgbClr val="0070C0"/>
              </a:solidFill>
            </a:endParaRPr>
          </a:p>
          <a:p>
            <a:pPr algn="ctr">
              <a:buClr>
                <a:srgbClr val="FF0000"/>
              </a:buClr>
              <a:buFont typeface="Wingdings" pitchFamily="2" charset="2"/>
              <a:buChar char="v"/>
            </a:pPr>
            <a:r>
              <a:rPr lang="ru-RU" sz="1300" b="1" dirty="0" smtClean="0">
                <a:solidFill>
                  <a:srgbClr val="0070C0"/>
                </a:solidFill>
              </a:rPr>
              <a:t> копия действующего </a:t>
            </a:r>
            <a:r>
              <a:rPr lang="ru-RU" sz="1300" b="1" dirty="0">
                <a:solidFill>
                  <a:srgbClr val="0070C0"/>
                </a:solidFill>
              </a:rPr>
              <a:t>на день приобретения СИЗ заключения о подтверждении производства промышленной продукции на территории Российской Федерации, или номер реестровой записи в реестре российской промышленной продукции, или выписку из евразийского реестра промышленных товаров государств - членов Евразийского экономического союза </a:t>
            </a:r>
            <a:r>
              <a:rPr lang="ru-RU" sz="1300" b="1" dirty="0" smtClean="0">
                <a:solidFill>
                  <a:srgbClr val="0070C0"/>
                </a:solidFill>
              </a:rPr>
              <a:t>- </a:t>
            </a:r>
            <a:r>
              <a:rPr lang="ru-RU" sz="1300" b="1" dirty="0">
                <a:solidFill>
                  <a:srgbClr val="0070C0"/>
                </a:solidFill>
              </a:rPr>
              <a:t>для СИЗ, изготовленных на территории Российской Федерации;</a:t>
            </a:r>
          </a:p>
          <a:p>
            <a:pPr algn="ctr">
              <a:buClr>
                <a:srgbClr val="FF0000"/>
              </a:buClr>
            </a:pPr>
            <a:endParaRPr lang="ru-RU" sz="1300" b="1" dirty="0">
              <a:ln>
                <a:solidFill>
                  <a:srgbClr val="C00883"/>
                </a:solidFill>
              </a:ln>
              <a:solidFill>
                <a:srgbClr val="0070C0"/>
              </a:solidFill>
              <a:latin typeface="Times New Roman" pitchFamily="18" charset="0"/>
              <a:cs typeface="Times New Roman" pitchFamily="18" charset="0"/>
            </a:endParaRPr>
          </a:p>
          <a:p>
            <a:pPr algn="ctr">
              <a:buClr>
                <a:srgbClr val="FF0000"/>
              </a:buClr>
              <a:buFont typeface="Wingdings" pitchFamily="2" charset="2"/>
              <a:buChar char="v"/>
            </a:pPr>
            <a:r>
              <a:rPr lang="ru-RU" sz="1300" b="1" dirty="0">
                <a:ln>
                  <a:solidFill>
                    <a:srgbClr val="C00883"/>
                  </a:solidFill>
                </a:ln>
                <a:solidFill>
                  <a:srgbClr val="0070C0"/>
                </a:solidFill>
                <a:latin typeface="Times New Roman" pitchFamily="18" charset="0"/>
                <a:cs typeface="Times New Roman" pitchFamily="18" charset="0"/>
              </a:rPr>
              <a:t> </a:t>
            </a:r>
            <a:r>
              <a:rPr lang="ru-RU" sz="1300" b="1" dirty="0" smtClean="0">
                <a:solidFill>
                  <a:srgbClr val="0070C0"/>
                </a:solidFill>
              </a:rPr>
              <a:t>копия</a:t>
            </a:r>
            <a:r>
              <a:rPr lang="ru-RU" sz="1400" dirty="0" smtClean="0"/>
              <a:t> </a:t>
            </a:r>
            <a:r>
              <a:rPr lang="ru-RU" sz="1300" b="1" dirty="0">
                <a:solidFill>
                  <a:srgbClr val="0070C0"/>
                </a:solidFill>
              </a:rPr>
              <a:t>действующей на день приобретения СИЗ декларации о происхождении товара или сертификата о происхождении товара, или выписку из реестра промышленных товаров государств - членов Евразийского экономического союза - для СИЗ, изготовленных на территории других государств - членов Евразийского экономического </a:t>
            </a:r>
            <a:r>
              <a:rPr lang="ru-RU" sz="1300" b="1" dirty="0" smtClean="0">
                <a:solidFill>
                  <a:srgbClr val="0070C0"/>
                </a:solidFill>
              </a:rPr>
              <a:t>союза</a:t>
            </a:r>
            <a:endParaRPr lang="ru-RU" sz="1300" b="1" dirty="0">
              <a:ln>
                <a:solidFill>
                  <a:srgbClr val="C00883"/>
                </a:solidFill>
              </a:ln>
              <a:solidFill>
                <a:srgbClr val="0070C0"/>
              </a:solidFill>
              <a:latin typeface="Times New Roman" pitchFamily="18" charset="0"/>
              <a:cs typeface="Times New Roman" pitchFamily="18" charset="0"/>
            </a:endParaRPr>
          </a:p>
        </p:txBody>
      </p:sp>
      <p:pic>
        <p:nvPicPr>
          <p:cNvPr id="3" name="Picture 2" descr="СФР информирует — Арамильский городской округ">
            <a:extLst>
              <a:ext uri="{FF2B5EF4-FFF2-40B4-BE49-F238E27FC236}">
                <a16:creationId xmlns:a16="http://schemas.microsoft.com/office/drawing/2014/main" xmlns="" id="{D24811CC-F525-428D-BD93-09603D1EED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073" y="96215"/>
            <a:ext cx="1152128" cy="1001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9171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5720" y="1857364"/>
            <a:ext cx="8696349" cy="3416320"/>
          </a:xfrm>
          <a:prstGeom prst="rect">
            <a:avLst/>
          </a:prstGeom>
          <a:noFill/>
        </p:spPr>
        <p:txBody>
          <a:bodyPr wrap="square" rtlCol="0">
            <a:spAutoFit/>
          </a:bodyPr>
          <a:lstStyle/>
          <a:p>
            <a:pPr algn="ctr"/>
            <a:r>
              <a:rPr lang="ru-RU" sz="2400" b="1" i="1" dirty="0">
                <a:solidFill>
                  <a:srgbClr val="000099"/>
                </a:solidFill>
                <a:latin typeface="Times New Roman" pitchFamily="18" charset="0"/>
                <a:cs typeface="Times New Roman" pitchFamily="18" charset="0"/>
              </a:rPr>
              <a:t>Порядок и условия финансового обеспечения предупредительных мер регламентированы «Правилами финансового обеспечения предупредительных мер по сокращению производственного травматизма и профессиональных заболеваний работников и санаторно-курортного лечения работников, занятых на работах с вредными и (или) опасными производственными факторами», утвержденными приказом Минтруда России от </a:t>
            </a:r>
            <a:r>
              <a:rPr lang="ru-RU" sz="2400" b="1" i="1" dirty="0" smtClean="0">
                <a:solidFill>
                  <a:srgbClr val="000099"/>
                </a:solidFill>
                <a:latin typeface="Times New Roman" pitchFamily="18" charset="0"/>
                <a:cs typeface="Times New Roman" pitchFamily="18" charset="0"/>
              </a:rPr>
              <a:t>11 </a:t>
            </a:r>
            <a:r>
              <a:rPr lang="ru-RU" sz="2400" b="1" i="1" dirty="0">
                <a:solidFill>
                  <a:srgbClr val="000099"/>
                </a:solidFill>
                <a:latin typeface="Times New Roman" pitchFamily="18" charset="0"/>
                <a:cs typeface="Times New Roman" pitchFamily="18" charset="0"/>
              </a:rPr>
              <a:t>июля </a:t>
            </a:r>
            <a:r>
              <a:rPr lang="ru-RU" sz="2400" b="1" i="1" dirty="0" smtClean="0">
                <a:solidFill>
                  <a:srgbClr val="000099"/>
                </a:solidFill>
                <a:latin typeface="Times New Roman" pitchFamily="18" charset="0"/>
                <a:cs typeface="Times New Roman" pitchFamily="18" charset="0"/>
              </a:rPr>
              <a:t>2024 </a:t>
            </a:r>
            <a:r>
              <a:rPr lang="ru-RU" sz="2400" b="1" i="1" dirty="0">
                <a:solidFill>
                  <a:srgbClr val="000099"/>
                </a:solidFill>
                <a:latin typeface="Times New Roman" pitchFamily="18" charset="0"/>
                <a:cs typeface="Times New Roman" pitchFamily="18" charset="0"/>
              </a:rPr>
              <a:t>года № </a:t>
            </a:r>
            <a:r>
              <a:rPr lang="ru-RU" sz="2400" b="1" i="1" dirty="0" smtClean="0">
                <a:solidFill>
                  <a:srgbClr val="000099"/>
                </a:solidFill>
                <a:latin typeface="Times New Roman" pitchFamily="18" charset="0"/>
                <a:cs typeface="Times New Roman" pitchFamily="18" charset="0"/>
              </a:rPr>
              <a:t>347 </a:t>
            </a:r>
            <a:r>
              <a:rPr lang="ru-RU" sz="2400" b="1" i="1" dirty="0">
                <a:solidFill>
                  <a:srgbClr val="000099"/>
                </a:solidFill>
                <a:latin typeface="Times New Roman" pitchFamily="18" charset="0"/>
                <a:cs typeface="Times New Roman" pitchFamily="18" charset="0"/>
              </a:rPr>
              <a:t>н.</a:t>
            </a:r>
            <a:endParaRPr lang="ru-RU" sz="3400" b="1" i="1" dirty="0">
              <a:solidFill>
                <a:srgbClr val="000099"/>
              </a:solidFill>
              <a:latin typeface="Times New Roman" pitchFamily="18" charset="0"/>
              <a:cs typeface="Times New Roman" pitchFamily="18" charset="0"/>
            </a:endParaRPr>
          </a:p>
        </p:txBody>
      </p:sp>
      <p:pic>
        <p:nvPicPr>
          <p:cNvPr id="1026" name="Picture 2" descr="СФР информирует — Арамильский городской округ">
            <a:extLst>
              <a:ext uri="{FF2B5EF4-FFF2-40B4-BE49-F238E27FC236}">
                <a16:creationId xmlns:a16="http://schemas.microsoft.com/office/drawing/2014/main" xmlns="" id="{C944247E-40E3-420C-9C46-E5D74B4732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12666"/>
            <a:ext cx="1828800" cy="1714500"/>
          </a:xfrm>
          <a:prstGeom prst="rect">
            <a:avLst/>
          </a:prstGeom>
          <a:noFill/>
          <a:extLst>
            <a:ext uri="{909E8E84-426E-40DD-AFC4-6F175D3DCCD1}">
              <a14:hiddenFill xmlns:a14="http://schemas.microsoft.com/office/drawing/2010/main">
                <a:solidFill>
                  <a:srgbClr val="FFFFFF"/>
                </a:solidFill>
              </a14:hiddenFill>
            </a:ext>
          </a:extLst>
        </p:spPr>
      </p:pic>
      <p:sp>
        <p:nvSpPr>
          <p:cNvPr id="9" name="Прямоугольник 8">
            <a:extLst>
              <a:ext uri="{FF2B5EF4-FFF2-40B4-BE49-F238E27FC236}">
                <a16:creationId xmlns:a16="http://schemas.microsoft.com/office/drawing/2014/main" xmlns="" id="{F6C8432C-302C-40FF-9B40-FD1A2696129E}"/>
              </a:ext>
            </a:extLst>
          </p:cNvPr>
          <p:cNvSpPr/>
          <p:nvPr/>
        </p:nvSpPr>
        <p:spPr>
          <a:xfrm>
            <a:off x="1763688" y="428605"/>
            <a:ext cx="7488831" cy="492443"/>
          </a:xfrm>
          <a:prstGeom prst="rect">
            <a:avLst/>
          </a:prstGeom>
        </p:spPr>
        <p:txBody>
          <a:bodyPr wrap="square">
            <a:spAutoFit/>
          </a:bodyPr>
          <a:lstStyle/>
          <a:p>
            <a:pPr algn="ctr"/>
            <a:r>
              <a:rPr lang="ru-RU" sz="1300" b="1" dirty="0">
                <a:solidFill>
                  <a:srgbClr val="0000FF"/>
                </a:solidFill>
                <a:latin typeface="Times New Roman" pitchFamily="18" charset="0"/>
                <a:cs typeface="Times New Roman" pitchFamily="18" charset="0"/>
              </a:rPr>
              <a:t>ОТДЕЛЕНИЕ  ФОНДА  ПЕНСИОННОГО И  СОЦИАЛЬНОГО СТРАХОВАНИЯ  </a:t>
            </a:r>
          </a:p>
          <a:p>
            <a:pPr algn="ctr"/>
            <a:r>
              <a:rPr lang="ru-RU" sz="1300" b="1" dirty="0">
                <a:solidFill>
                  <a:srgbClr val="0000FF"/>
                </a:solidFill>
                <a:latin typeface="Times New Roman" pitchFamily="18" charset="0"/>
                <a:cs typeface="Times New Roman" pitchFamily="18" charset="0"/>
              </a:rPr>
              <a:t>РОССИЙСКОЙ ФЕДЕРАЦИИ  ПО  ЯМАЛО-НЕНЕЦКОМУ АВТОНОМНОМУ ОКРУГУ</a:t>
            </a:r>
            <a:endParaRPr lang="ru-RU" sz="1300" b="1" dirty="0">
              <a:solidFill>
                <a:srgbClr val="0000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357166"/>
            <a:ext cx="8606190" cy="5724644"/>
          </a:xfrm>
          <a:prstGeom prst="rect">
            <a:avLst/>
          </a:prstGeom>
          <a:noFill/>
        </p:spPr>
        <p:txBody>
          <a:bodyPr wrap="square" rtlCol="0">
            <a:spAutoFit/>
          </a:bodyPr>
          <a:lstStyle/>
          <a:p>
            <a:pPr algn="ctr"/>
            <a:endParaRPr lang="ru-RU" b="1" dirty="0" smtClean="0">
              <a:solidFill>
                <a:schemeClr val="bg2">
                  <a:lumMod val="50000"/>
                </a:schemeClr>
              </a:solidFill>
            </a:endParaRPr>
          </a:p>
          <a:p>
            <a:pPr algn="ctr"/>
            <a:endParaRPr lang="ru-RU" sz="1300" b="1" dirty="0" smtClean="0">
              <a:solidFill>
                <a:schemeClr val="bg2">
                  <a:lumMod val="50000"/>
                </a:schemeClr>
              </a:solidFill>
            </a:endParaRPr>
          </a:p>
          <a:p>
            <a:pPr algn="ctr"/>
            <a:r>
              <a:rPr lang="ru-RU" sz="1300" b="1" dirty="0" smtClean="0">
                <a:solidFill>
                  <a:schemeClr val="bg2">
                    <a:lumMod val="50000"/>
                  </a:schemeClr>
                </a:solidFill>
              </a:rPr>
              <a:t>В </a:t>
            </a:r>
            <a:r>
              <a:rPr lang="ru-RU" sz="1300" b="1" dirty="0">
                <a:solidFill>
                  <a:schemeClr val="bg2">
                    <a:lumMod val="50000"/>
                  </a:schemeClr>
                </a:solidFill>
              </a:rPr>
              <a:t>случае использования страхователем средств на </a:t>
            </a:r>
          </a:p>
          <a:p>
            <a:pPr algn="ctr"/>
            <a:r>
              <a:rPr lang="ru-RU" sz="1300" b="1" i="1" dirty="0">
                <a:solidFill>
                  <a:srgbClr val="FF0000"/>
                </a:solidFill>
                <a:cs typeface="Times New Roman" pitchFamily="18" charset="0"/>
              </a:rPr>
              <a:t>санаторно-курортное лечение работников, занятых на работах с вредными и (или) опасными производственными факторами (исключая размещение в номерах высшей категории</a:t>
            </a:r>
            <a:r>
              <a:rPr lang="ru-RU" sz="1300" b="1" i="1" dirty="0" smtClean="0">
                <a:solidFill>
                  <a:srgbClr val="FF0000"/>
                </a:solidFill>
                <a:cs typeface="Times New Roman" pitchFamily="18" charset="0"/>
              </a:rPr>
              <a:t>) </a:t>
            </a:r>
            <a:r>
              <a:rPr lang="ru-RU" sz="1300" b="1" dirty="0" smtClean="0">
                <a:solidFill>
                  <a:schemeClr val="accent6">
                    <a:lumMod val="50000"/>
                  </a:schemeClr>
                </a:solidFill>
              </a:rPr>
              <a:t>предоставляется</a:t>
            </a:r>
            <a:r>
              <a:rPr lang="ru-RU" sz="1300" b="1" dirty="0">
                <a:solidFill>
                  <a:schemeClr val="accent6">
                    <a:lumMod val="50000"/>
                  </a:schemeClr>
                </a:solidFill>
              </a:rPr>
              <a:t>:</a:t>
            </a:r>
          </a:p>
          <a:p>
            <a:pPr algn="ctr"/>
            <a:endParaRPr lang="ru-RU" sz="1300" dirty="0"/>
          </a:p>
          <a:p>
            <a:pPr algn="ctr"/>
            <a:endParaRPr lang="ru-RU" sz="1300" dirty="0"/>
          </a:p>
          <a:p>
            <a:pPr>
              <a:buClr>
                <a:srgbClr val="FF0000"/>
              </a:buClr>
              <a:buFont typeface="Wingdings" pitchFamily="2" charset="2"/>
              <a:buChar char="v"/>
            </a:pPr>
            <a:r>
              <a:rPr lang="ru-RU" sz="1300" dirty="0" smtClean="0"/>
              <a:t> </a:t>
            </a:r>
            <a:r>
              <a:rPr lang="ru-RU" sz="1300" b="1" dirty="0">
                <a:solidFill>
                  <a:srgbClr val="008000"/>
                </a:solidFill>
              </a:rPr>
              <a:t>заключительный акт по итогам проведения обязательных периодических медицинских осмотров (обследований) работников (далее - заключительный акт</a:t>
            </a:r>
            <a:r>
              <a:rPr lang="ru-RU" sz="1300" b="1" dirty="0" smtClean="0">
                <a:solidFill>
                  <a:srgbClr val="008000"/>
                </a:solidFill>
              </a:rPr>
              <a:t>);</a:t>
            </a:r>
            <a:endParaRPr lang="ru-RU" sz="1300" b="1" dirty="0">
              <a:solidFill>
                <a:srgbClr val="008000"/>
              </a:solidFill>
            </a:endParaRPr>
          </a:p>
          <a:p>
            <a:pPr>
              <a:buClr>
                <a:srgbClr val="FF0000"/>
              </a:buClr>
            </a:pPr>
            <a:endParaRPr lang="ru-RU" sz="1300" b="1" dirty="0" smtClean="0">
              <a:solidFill>
                <a:srgbClr val="008000"/>
              </a:solidFill>
            </a:endParaRPr>
          </a:p>
          <a:p>
            <a:pPr>
              <a:buClr>
                <a:srgbClr val="FF0000"/>
              </a:buClr>
              <a:buFont typeface="Wingdings" pitchFamily="2" charset="2"/>
              <a:buChar char="v"/>
            </a:pPr>
            <a:r>
              <a:rPr lang="ru-RU" sz="1300" b="1" dirty="0" smtClean="0">
                <a:solidFill>
                  <a:srgbClr val="008000"/>
                </a:solidFill>
              </a:rPr>
              <a:t> списки </a:t>
            </a:r>
            <a:r>
              <a:rPr lang="ru-RU" sz="1300" dirty="0" smtClean="0"/>
              <a:t> </a:t>
            </a:r>
            <a:r>
              <a:rPr lang="ru-RU" sz="1300" b="1" dirty="0" smtClean="0">
                <a:solidFill>
                  <a:srgbClr val="008000"/>
                </a:solidFill>
              </a:rPr>
              <a:t>работников</a:t>
            </a:r>
            <a:r>
              <a:rPr lang="ru-RU" sz="1300" b="1" dirty="0">
                <a:solidFill>
                  <a:srgbClr val="008000"/>
                </a:solidFill>
              </a:rPr>
              <a:t>, направленных на санаторно-курортное лечение, с указанием рекомендаций, содержащихся в заключительном акте;</a:t>
            </a:r>
          </a:p>
          <a:p>
            <a:pPr>
              <a:buClr>
                <a:srgbClr val="FF0000"/>
              </a:buClr>
            </a:pPr>
            <a:endParaRPr lang="ru-RU" sz="1300" b="1" dirty="0">
              <a:solidFill>
                <a:srgbClr val="008000"/>
              </a:solidFill>
            </a:endParaRPr>
          </a:p>
          <a:p>
            <a:pPr>
              <a:buClr>
                <a:srgbClr val="FF0000"/>
              </a:buClr>
              <a:buFont typeface="Wingdings" pitchFamily="2" charset="2"/>
              <a:buChar char="v"/>
            </a:pPr>
            <a:r>
              <a:rPr lang="ru-RU" sz="1300" b="1" dirty="0">
                <a:solidFill>
                  <a:srgbClr val="008000"/>
                </a:solidFill>
              </a:rPr>
              <a:t> копии </a:t>
            </a:r>
            <a:r>
              <a:rPr lang="ru-RU" sz="1300" b="1" dirty="0" smtClean="0">
                <a:solidFill>
                  <a:srgbClr val="008000"/>
                </a:solidFill>
              </a:rPr>
              <a:t>договоров </a:t>
            </a:r>
            <a:r>
              <a:rPr lang="ru-RU" sz="1300" b="1" dirty="0">
                <a:solidFill>
                  <a:srgbClr val="008000"/>
                </a:solidFill>
              </a:rPr>
              <a:t>с организацией, осуществляющей санаторно-курортное лечение работников, и (или) счетов на приобретение путевок (в случае если организация, осуществляющая санаторно-курортное лечение работников, является структурным подразделением страхователя, - копию положения о данном структурном подразделении страхователя и копию локального нормативного акта страхователя об организации санаторно-курортного лечения работников). В случае привлечения сторонней организации (агента) к организации проведения санаторно-курортного лечения работников дополнительно предоставляется копия договора, заключенного страхователем с такой организацией (агентом), с указанием размера агентского вознаграждения, иной платы за посреднические услуги и (или) наценки, устанавливаемой агентом</a:t>
            </a:r>
            <a:r>
              <a:rPr lang="ru-RU" sz="1300" b="1" dirty="0" smtClean="0">
                <a:solidFill>
                  <a:srgbClr val="008000"/>
                </a:solidFill>
              </a:rPr>
              <a:t>;</a:t>
            </a:r>
            <a:endParaRPr lang="ru-RU" sz="1300" b="1" dirty="0">
              <a:solidFill>
                <a:srgbClr val="008000"/>
              </a:solidFill>
            </a:endParaRPr>
          </a:p>
          <a:p>
            <a:pPr>
              <a:buClr>
                <a:srgbClr val="FF0000"/>
              </a:buClr>
            </a:pPr>
            <a:endParaRPr lang="ru-RU" sz="1300" b="1" dirty="0">
              <a:solidFill>
                <a:srgbClr val="008000"/>
              </a:solidFill>
            </a:endParaRPr>
          </a:p>
          <a:p>
            <a:pPr>
              <a:buClr>
                <a:srgbClr val="FF0000"/>
              </a:buClr>
              <a:buFont typeface="Wingdings" pitchFamily="2" charset="2"/>
              <a:buChar char="v"/>
            </a:pPr>
            <a:r>
              <a:rPr lang="ru-RU" sz="1300" b="1" dirty="0">
                <a:solidFill>
                  <a:srgbClr val="008000"/>
                </a:solidFill>
              </a:rPr>
              <a:t> калькуляцию стоимости путевки</a:t>
            </a:r>
          </a:p>
          <a:p>
            <a:pPr algn="ctr">
              <a:buClr>
                <a:srgbClr val="FF0000"/>
              </a:buClr>
            </a:pPr>
            <a:endParaRPr lang="ru-RU" sz="1300" b="1" dirty="0">
              <a:solidFill>
                <a:srgbClr val="008000"/>
              </a:solidFill>
            </a:endParaRPr>
          </a:p>
          <a:p>
            <a:endParaRPr lang="ru-RU" sz="1300" dirty="0"/>
          </a:p>
          <a:p>
            <a:endParaRPr lang="ru-RU" dirty="0"/>
          </a:p>
          <a:p>
            <a:pPr algn="ctr"/>
            <a:endParaRPr lang="ru-RU" b="1" dirty="0">
              <a:latin typeface="Times New Roman" pitchFamily="18" charset="0"/>
              <a:cs typeface="Times New Roman" pitchFamily="18" charset="0"/>
            </a:endParaRPr>
          </a:p>
        </p:txBody>
      </p:sp>
      <p:pic>
        <p:nvPicPr>
          <p:cNvPr id="3" name="Picture 2" descr="СФР информирует — Арамильский городской округ">
            <a:extLst>
              <a:ext uri="{FF2B5EF4-FFF2-40B4-BE49-F238E27FC236}">
                <a16:creationId xmlns:a16="http://schemas.microsoft.com/office/drawing/2014/main" xmlns="" id="{D24811CC-F525-428D-BD93-09603D1EED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522" y="131973"/>
            <a:ext cx="1152128" cy="1001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2579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357166"/>
            <a:ext cx="8606190" cy="6771084"/>
          </a:xfrm>
          <a:prstGeom prst="rect">
            <a:avLst/>
          </a:prstGeom>
          <a:noFill/>
        </p:spPr>
        <p:txBody>
          <a:bodyPr wrap="square" rtlCol="0">
            <a:spAutoFit/>
          </a:bodyPr>
          <a:lstStyle/>
          <a:p>
            <a:pPr algn="ctr"/>
            <a:r>
              <a:rPr lang="ru-RU" b="1" dirty="0" smtClean="0">
                <a:solidFill>
                  <a:schemeClr val="bg2">
                    <a:lumMod val="50000"/>
                  </a:schemeClr>
                </a:solidFill>
              </a:rPr>
              <a:t>	</a:t>
            </a:r>
          </a:p>
          <a:p>
            <a:pPr algn="ctr"/>
            <a:endParaRPr lang="ru-RU" b="1" dirty="0">
              <a:solidFill>
                <a:schemeClr val="bg2">
                  <a:lumMod val="50000"/>
                </a:schemeClr>
              </a:solidFill>
            </a:endParaRPr>
          </a:p>
          <a:p>
            <a:pPr algn="ctr"/>
            <a:r>
              <a:rPr lang="ru-RU" b="1" dirty="0" smtClean="0">
                <a:solidFill>
                  <a:schemeClr val="bg2">
                    <a:lumMod val="50000"/>
                  </a:schemeClr>
                </a:solidFill>
              </a:rPr>
              <a:t>		В </a:t>
            </a:r>
            <a:r>
              <a:rPr lang="ru-RU" b="1" dirty="0">
                <a:solidFill>
                  <a:schemeClr val="bg2">
                    <a:lumMod val="50000"/>
                  </a:schemeClr>
                </a:solidFill>
              </a:rPr>
              <a:t>случае использования страхователем средств на </a:t>
            </a:r>
            <a:r>
              <a:rPr lang="ru-RU" b="1" i="1" dirty="0">
                <a:solidFill>
                  <a:srgbClr val="FF0000"/>
                </a:solidFill>
              </a:rPr>
              <a:t>проведение обязательных периодических медицинских осмотров (обследований) работников</a:t>
            </a:r>
            <a:endParaRPr lang="ru-RU" b="1" dirty="0">
              <a:solidFill>
                <a:srgbClr val="FF0000"/>
              </a:solidFill>
            </a:endParaRPr>
          </a:p>
          <a:p>
            <a:pPr algn="ctr"/>
            <a:r>
              <a:rPr lang="ru-RU" b="1" i="1" dirty="0" smtClean="0">
                <a:solidFill>
                  <a:srgbClr val="FF0000"/>
                </a:solidFill>
                <a:cs typeface="Times New Roman" pitchFamily="18" charset="0"/>
              </a:rPr>
              <a:t> </a:t>
            </a:r>
            <a:r>
              <a:rPr lang="ru-RU" b="1" dirty="0" smtClean="0">
                <a:solidFill>
                  <a:schemeClr val="accent6">
                    <a:lumMod val="50000"/>
                  </a:schemeClr>
                </a:solidFill>
              </a:rPr>
              <a:t>предоставляется</a:t>
            </a:r>
            <a:r>
              <a:rPr lang="ru-RU" b="1" dirty="0">
                <a:solidFill>
                  <a:schemeClr val="accent6">
                    <a:lumMod val="50000"/>
                  </a:schemeClr>
                </a:solidFill>
              </a:rPr>
              <a:t>:</a:t>
            </a:r>
          </a:p>
          <a:p>
            <a:pPr algn="ctr"/>
            <a:endParaRPr lang="ru-RU" b="1" dirty="0"/>
          </a:p>
          <a:p>
            <a:pPr algn="ctr">
              <a:buClr>
                <a:srgbClr val="FF0000"/>
              </a:buClr>
              <a:buFont typeface="Wingdings" pitchFamily="2" charset="2"/>
              <a:buChar char="v"/>
            </a:pPr>
            <a:r>
              <a:rPr lang="ru-RU" b="1" dirty="0"/>
              <a:t> </a:t>
            </a:r>
            <a:r>
              <a:rPr lang="ru-RU" b="1" dirty="0">
                <a:solidFill>
                  <a:srgbClr val="008000"/>
                </a:solidFill>
              </a:rPr>
              <a:t>копию </a:t>
            </a:r>
            <a:r>
              <a:rPr lang="ru-RU" b="1" dirty="0" smtClean="0">
                <a:solidFill>
                  <a:srgbClr val="008000"/>
                </a:solidFill>
              </a:rPr>
              <a:t>утвержденного </a:t>
            </a:r>
            <a:r>
              <a:rPr lang="ru-RU" b="1" dirty="0">
                <a:solidFill>
                  <a:srgbClr val="008000"/>
                </a:solidFill>
              </a:rPr>
              <a:t>списка работников, прошедших обязательные периодические медицинские осмотры (обследования) в текущем календарном году </a:t>
            </a:r>
          </a:p>
          <a:p>
            <a:pPr algn="ctr">
              <a:buClr>
                <a:srgbClr val="FF0000"/>
              </a:buClr>
            </a:pPr>
            <a:endParaRPr lang="ru-RU" b="1" dirty="0">
              <a:solidFill>
                <a:srgbClr val="008000"/>
              </a:solidFill>
            </a:endParaRPr>
          </a:p>
          <a:p>
            <a:pPr lvl="1" algn="ctr">
              <a:buClr>
                <a:srgbClr val="FF0000"/>
              </a:buClr>
              <a:buFont typeface="Wingdings" pitchFamily="2" charset="2"/>
              <a:buChar char="v"/>
            </a:pPr>
            <a:r>
              <a:rPr lang="ru-RU" b="1" dirty="0">
                <a:solidFill>
                  <a:srgbClr val="008000"/>
                </a:solidFill>
              </a:rPr>
              <a:t> копию </a:t>
            </a:r>
            <a:r>
              <a:rPr lang="ru-RU" b="1" dirty="0" smtClean="0">
                <a:solidFill>
                  <a:srgbClr val="008000"/>
                </a:solidFill>
              </a:rPr>
              <a:t> договора </a:t>
            </a:r>
            <a:r>
              <a:rPr lang="ru-RU" b="1" dirty="0">
                <a:solidFill>
                  <a:srgbClr val="008000"/>
                </a:solidFill>
              </a:rPr>
              <a:t>с медицинской организацией на проведение обязательных периодических медицинских осмотров (обследований) работников (в случае если медицинская организация является структурным подразделением страхователя, - копию положения о данном структурном подразделении страхователя и копию локального нормативного акта страхователя об организации проведения обязательных периодических медицинских осмотров (обследований) работников)</a:t>
            </a:r>
            <a:endParaRPr lang="ru-RU" sz="2000" b="1" dirty="0">
              <a:ln w="10541" cmpd="sng">
                <a:solidFill>
                  <a:srgbClr val="C00883"/>
                </a:solidFill>
                <a:prstDash val="solid"/>
              </a:ln>
              <a:solidFill>
                <a:srgbClr val="008000"/>
              </a:solidFill>
              <a:latin typeface="Times New Roman" pitchFamily="18" charset="0"/>
              <a:cs typeface="Times New Roman" pitchFamily="18" charset="0"/>
            </a:endParaRPr>
          </a:p>
          <a:p>
            <a:pPr algn="ctr">
              <a:buClr>
                <a:srgbClr val="FF0000"/>
              </a:buClr>
            </a:pPr>
            <a:endParaRPr lang="ru-RU" sz="2000" b="1" dirty="0">
              <a:ln w="10541" cmpd="sng">
                <a:solidFill>
                  <a:srgbClr val="C00883"/>
                </a:solidFill>
                <a:prstDash val="solid"/>
              </a:ln>
              <a:solidFill>
                <a:srgbClr val="008000"/>
              </a:solidFill>
              <a:latin typeface="Times New Roman" pitchFamily="18" charset="0"/>
              <a:cs typeface="Times New Roman" pitchFamily="18" charset="0"/>
            </a:endParaRPr>
          </a:p>
          <a:p>
            <a:pPr algn="ctr">
              <a:buClr>
                <a:srgbClr val="FF0000"/>
              </a:buClr>
              <a:buFont typeface="Wingdings" pitchFamily="2" charset="2"/>
              <a:buChar char="v"/>
            </a:pPr>
            <a:r>
              <a:rPr lang="ru-RU" b="1" dirty="0">
                <a:solidFill>
                  <a:srgbClr val="008000"/>
                </a:solidFill>
              </a:rPr>
              <a:t> расчет стоимости услуг по проведению обязательных периодических медицинских осмотров (обследований) работников (при отсутствии данного расчета в договоре с медицинской организацией на проведение обязательных периодических медицинских осмотров (обследований) </a:t>
            </a:r>
            <a:r>
              <a:rPr lang="ru-RU" b="1" dirty="0" smtClean="0">
                <a:solidFill>
                  <a:srgbClr val="008000"/>
                </a:solidFill>
              </a:rPr>
              <a:t>работников </a:t>
            </a:r>
            <a:endParaRPr lang="ru-RU" b="1" dirty="0">
              <a:solidFill>
                <a:srgbClr val="008000"/>
              </a:solidFill>
            </a:endParaRPr>
          </a:p>
          <a:p>
            <a:endParaRPr lang="ru-RU" b="1" dirty="0">
              <a:latin typeface="Times New Roman" pitchFamily="18" charset="0"/>
              <a:cs typeface="Times New Roman" pitchFamily="18" charset="0"/>
            </a:endParaRPr>
          </a:p>
          <a:p>
            <a:pPr algn="ctr"/>
            <a:endParaRPr lang="ru-RU" b="1" dirty="0">
              <a:latin typeface="Times New Roman" pitchFamily="18" charset="0"/>
              <a:cs typeface="Times New Roman" pitchFamily="18" charset="0"/>
            </a:endParaRPr>
          </a:p>
        </p:txBody>
      </p:sp>
      <p:pic>
        <p:nvPicPr>
          <p:cNvPr id="3" name="Picture 2" descr="СФР информирует — Арамильский городской округ">
            <a:extLst>
              <a:ext uri="{FF2B5EF4-FFF2-40B4-BE49-F238E27FC236}">
                <a16:creationId xmlns:a16="http://schemas.microsoft.com/office/drawing/2014/main" xmlns="" id="{D24811CC-F525-428D-BD93-09603D1EED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522" y="131973"/>
            <a:ext cx="1152128" cy="1001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9437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8905" y="260648"/>
            <a:ext cx="8606190" cy="6001643"/>
          </a:xfrm>
          <a:prstGeom prst="rect">
            <a:avLst/>
          </a:prstGeom>
          <a:noFill/>
        </p:spPr>
        <p:txBody>
          <a:bodyPr wrap="square" rtlCol="0">
            <a:spAutoFit/>
          </a:bodyPr>
          <a:lstStyle/>
          <a:p>
            <a:pPr algn="ctr"/>
            <a:r>
              <a:rPr lang="ru-RU" sz="1600" b="1" dirty="0" smtClean="0">
                <a:solidFill>
                  <a:schemeClr val="bg2">
                    <a:lumMod val="50000"/>
                  </a:schemeClr>
                </a:solidFill>
              </a:rPr>
              <a:t>			</a:t>
            </a:r>
          </a:p>
          <a:p>
            <a:pPr algn="ctr"/>
            <a:endParaRPr lang="ru-RU" sz="1600" b="1" dirty="0">
              <a:solidFill>
                <a:schemeClr val="bg2">
                  <a:lumMod val="50000"/>
                </a:schemeClr>
              </a:solidFill>
            </a:endParaRPr>
          </a:p>
          <a:p>
            <a:pPr algn="ctr"/>
            <a:endParaRPr lang="ru-RU" sz="1600" b="1" dirty="0" smtClean="0">
              <a:solidFill>
                <a:schemeClr val="bg2">
                  <a:lumMod val="50000"/>
                </a:schemeClr>
              </a:solidFill>
            </a:endParaRPr>
          </a:p>
          <a:p>
            <a:pPr algn="ctr"/>
            <a:r>
              <a:rPr lang="ru-RU" sz="1600" b="1" dirty="0" smtClean="0">
                <a:solidFill>
                  <a:schemeClr val="bg2">
                    <a:lumMod val="50000"/>
                  </a:schemeClr>
                </a:solidFill>
              </a:rPr>
              <a:t>		В </a:t>
            </a:r>
            <a:r>
              <a:rPr lang="ru-RU" sz="1600" b="1" dirty="0">
                <a:solidFill>
                  <a:schemeClr val="bg2">
                    <a:lumMod val="50000"/>
                  </a:schemeClr>
                </a:solidFill>
              </a:rPr>
              <a:t>случае использования страхователем средств на </a:t>
            </a:r>
            <a:r>
              <a:rPr lang="ru-RU" sz="1600" b="1" dirty="0">
                <a:solidFill>
                  <a:srgbClr val="FF0000"/>
                </a:solidFill>
              </a:rPr>
              <a:t>приобретение страхователями, работники которых проходят обязательные </a:t>
            </a:r>
            <a:r>
              <a:rPr lang="ru-RU" sz="1600" b="1" dirty="0" err="1">
                <a:solidFill>
                  <a:srgbClr val="FF0000"/>
                </a:solidFill>
              </a:rPr>
              <a:t>предсменные</a:t>
            </a:r>
            <a:r>
              <a:rPr lang="ru-RU" sz="1600" b="1" dirty="0">
                <a:solidFill>
                  <a:srgbClr val="FF0000"/>
                </a:solidFill>
              </a:rPr>
              <a:t> (</a:t>
            </a:r>
            <a:r>
              <a:rPr lang="ru-RU" sz="1600" b="1" dirty="0" err="1">
                <a:solidFill>
                  <a:srgbClr val="FF0000"/>
                </a:solidFill>
              </a:rPr>
              <a:t>послесменные</a:t>
            </a:r>
            <a:r>
              <a:rPr lang="ru-RU" sz="1600" b="1" dirty="0">
                <a:solidFill>
                  <a:srgbClr val="FF0000"/>
                </a:solidFill>
              </a:rPr>
              <a:t>) и (или) </a:t>
            </a:r>
            <a:r>
              <a:rPr lang="ru-RU" sz="1600" b="1" dirty="0" err="1">
                <a:solidFill>
                  <a:srgbClr val="FF0000"/>
                </a:solidFill>
              </a:rPr>
              <a:t>предрейсовые</a:t>
            </a:r>
            <a:r>
              <a:rPr lang="ru-RU" sz="1600" b="1" dirty="0">
                <a:solidFill>
                  <a:srgbClr val="FF0000"/>
                </a:solidFill>
              </a:rPr>
              <a:t> (</a:t>
            </a:r>
            <a:r>
              <a:rPr lang="ru-RU" sz="1600" b="1" dirty="0" err="1">
                <a:solidFill>
                  <a:srgbClr val="FF0000"/>
                </a:solidFill>
              </a:rPr>
              <a:t>послерейсовые</a:t>
            </a:r>
            <a:r>
              <a:rPr lang="ru-RU" sz="1600" b="1" dirty="0">
                <a:solidFill>
                  <a:srgbClr val="FF0000"/>
                </a:solidFill>
              </a:rPr>
              <a:t>) медицинские осмотры, медицинских изделий для количественного определения алкоголя в выдыхаемом воздухе, а также для определения наличия </a:t>
            </a:r>
            <a:r>
              <a:rPr lang="ru-RU" sz="1600" b="1" dirty="0" err="1">
                <a:solidFill>
                  <a:srgbClr val="FF0000"/>
                </a:solidFill>
              </a:rPr>
              <a:t>психоактивных</a:t>
            </a:r>
            <a:r>
              <a:rPr lang="ru-RU" sz="1600" b="1" dirty="0">
                <a:solidFill>
                  <a:srgbClr val="FF0000"/>
                </a:solidFill>
              </a:rPr>
              <a:t> веществ в моче, прошедших процедуру государственной регистрации медицинских изделий и внесенных в государственный реестр медицинских изделий и организаций (индивидуальных предпринимателей), осуществляющих производство и изготовление медицинских изделий </a:t>
            </a:r>
          </a:p>
          <a:p>
            <a:pPr algn="ctr"/>
            <a:r>
              <a:rPr lang="ru-RU" sz="1600" b="1" i="1" dirty="0">
                <a:solidFill>
                  <a:srgbClr val="FF0000"/>
                </a:solidFill>
                <a:cs typeface="Times New Roman" pitchFamily="18" charset="0"/>
              </a:rPr>
              <a:t> </a:t>
            </a:r>
            <a:r>
              <a:rPr lang="ru-RU" sz="1600" b="1" dirty="0">
                <a:solidFill>
                  <a:schemeClr val="accent6">
                    <a:lumMod val="50000"/>
                  </a:schemeClr>
                </a:solidFill>
              </a:rPr>
              <a:t>предоставляется:</a:t>
            </a:r>
          </a:p>
          <a:p>
            <a:pPr algn="ctr"/>
            <a:endParaRPr lang="ru-RU" sz="1600" dirty="0"/>
          </a:p>
          <a:p>
            <a:pPr algn="ctr">
              <a:buClr>
                <a:srgbClr val="FF0000"/>
              </a:buClr>
              <a:buFont typeface="Wingdings" pitchFamily="2" charset="2"/>
              <a:buChar char="v"/>
            </a:pPr>
            <a:r>
              <a:rPr lang="ru-RU" sz="1600" dirty="0"/>
              <a:t> </a:t>
            </a:r>
            <a:r>
              <a:rPr lang="ru-RU" sz="1600" b="1" dirty="0">
                <a:solidFill>
                  <a:srgbClr val="006600"/>
                </a:solidFill>
              </a:rPr>
              <a:t>копию локального нормативного акта о проведении </a:t>
            </a:r>
            <a:r>
              <a:rPr lang="ru-RU" sz="1600" b="1" dirty="0" err="1">
                <a:solidFill>
                  <a:srgbClr val="006600"/>
                </a:solidFill>
              </a:rPr>
              <a:t>предсменных</a:t>
            </a:r>
            <a:r>
              <a:rPr lang="ru-RU" sz="1600" b="1" dirty="0">
                <a:solidFill>
                  <a:srgbClr val="006600"/>
                </a:solidFill>
              </a:rPr>
              <a:t> (</a:t>
            </a:r>
            <a:r>
              <a:rPr lang="ru-RU" sz="1600" b="1" dirty="0" err="1">
                <a:solidFill>
                  <a:srgbClr val="006600"/>
                </a:solidFill>
              </a:rPr>
              <a:t>послесменных</a:t>
            </a:r>
            <a:r>
              <a:rPr lang="ru-RU" sz="1600" b="1" dirty="0">
                <a:solidFill>
                  <a:srgbClr val="006600"/>
                </a:solidFill>
              </a:rPr>
              <a:t>) и (или) предрейсовых (послерейсовых) медицинских осмотров работников;</a:t>
            </a:r>
          </a:p>
          <a:p>
            <a:pPr algn="ctr">
              <a:buClr>
                <a:srgbClr val="FF0000"/>
              </a:buClr>
            </a:pPr>
            <a:endParaRPr lang="ru-RU" sz="1600" b="1" dirty="0">
              <a:solidFill>
                <a:srgbClr val="006600"/>
              </a:solidFill>
            </a:endParaRPr>
          </a:p>
          <a:p>
            <a:pPr algn="ctr">
              <a:buClr>
                <a:srgbClr val="FF0000"/>
              </a:buClr>
              <a:buFont typeface="Wingdings" pitchFamily="2" charset="2"/>
              <a:buChar char="v"/>
            </a:pPr>
            <a:r>
              <a:rPr lang="ru-RU" sz="1600" b="1" dirty="0">
                <a:solidFill>
                  <a:srgbClr val="006600"/>
                </a:solidFill>
              </a:rPr>
              <a:t> копию договора страхователя с организацией, оказывающей услуги по проведению предрейсовых (послерейсовых) и (или) </a:t>
            </a:r>
            <a:r>
              <a:rPr lang="ru-RU" sz="1600" b="1" dirty="0" err="1">
                <a:solidFill>
                  <a:srgbClr val="006600"/>
                </a:solidFill>
              </a:rPr>
              <a:t>предсменных</a:t>
            </a:r>
            <a:r>
              <a:rPr lang="ru-RU" sz="1600" b="1" dirty="0">
                <a:solidFill>
                  <a:srgbClr val="006600"/>
                </a:solidFill>
              </a:rPr>
              <a:t> (</a:t>
            </a:r>
            <a:r>
              <a:rPr lang="ru-RU" sz="1600" b="1" dirty="0" err="1">
                <a:solidFill>
                  <a:srgbClr val="006600"/>
                </a:solidFill>
              </a:rPr>
              <a:t>послесменных</a:t>
            </a:r>
            <a:r>
              <a:rPr lang="ru-RU" sz="1600" b="1" dirty="0">
                <a:solidFill>
                  <a:srgbClr val="006600"/>
                </a:solidFill>
              </a:rPr>
              <a:t>) медицинских осмотров работников</a:t>
            </a:r>
          </a:p>
          <a:p>
            <a:pPr algn="ctr">
              <a:buClr>
                <a:srgbClr val="FF0000"/>
              </a:buClr>
            </a:pPr>
            <a:endParaRPr lang="ru-RU" sz="1600" b="1" dirty="0">
              <a:solidFill>
                <a:srgbClr val="006600"/>
              </a:solidFill>
            </a:endParaRPr>
          </a:p>
          <a:p>
            <a:pPr algn="ctr">
              <a:buClr>
                <a:srgbClr val="FF0000"/>
              </a:buClr>
              <a:buFont typeface="Wingdings" pitchFamily="2" charset="2"/>
              <a:buChar char="v"/>
            </a:pPr>
            <a:r>
              <a:rPr lang="ru-RU" sz="1600" b="1" dirty="0">
                <a:solidFill>
                  <a:srgbClr val="006600"/>
                </a:solidFill>
              </a:rPr>
              <a:t> перечень приобретаемых медицинских изделий для количественного определения алкоголя в выдыхаемом воздухе, а также определения наличия психоактивных веществ в моче, с указанием их количества и </a:t>
            </a:r>
            <a:r>
              <a:rPr lang="ru-RU" sz="1600" b="1" dirty="0" smtClean="0">
                <a:solidFill>
                  <a:srgbClr val="006600"/>
                </a:solidFill>
              </a:rPr>
              <a:t>стоимости, номера регистрационного удостоверения </a:t>
            </a:r>
            <a:r>
              <a:rPr lang="ru-RU" sz="1600" b="1" dirty="0">
                <a:solidFill>
                  <a:srgbClr val="006600"/>
                </a:solidFill>
              </a:rPr>
              <a:t>на приобретаемые медицинские </a:t>
            </a:r>
            <a:r>
              <a:rPr lang="ru-RU" sz="1600" b="1" dirty="0" smtClean="0">
                <a:solidFill>
                  <a:srgbClr val="006600"/>
                </a:solidFill>
              </a:rPr>
              <a:t>изделия</a:t>
            </a:r>
            <a:endParaRPr lang="ru-RU" sz="1600" b="1" dirty="0">
              <a:latin typeface="Times New Roman" pitchFamily="18" charset="0"/>
              <a:cs typeface="Times New Roman" pitchFamily="18" charset="0"/>
            </a:endParaRPr>
          </a:p>
        </p:txBody>
      </p:sp>
      <p:pic>
        <p:nvPicPr>
          <p:cNvPr id="3" name="Picture 2" descr="СФР информирует — Арамильский городской округ">
            <a:extLst>
              <a:ext uri="{FF2B5EF4-FFF2-40B4-BE49-F238E27FC236}">
                <a16:creationId xmlns:a16="http://schemas.microsoft.com/office/drawing/2014/main" xmlns="" id="{D24811CC-F525-428D-BD93-09603D1EED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522" y="131973"/>
            <a:ext cx="1152128" cy="1001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66235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357166"/>
            <a:ext cx="8606190" cy="5724644"/>
          </a:xfrm>
          <a:prstGeom prst="rect">
            <a:avLst/>
          </a:prstGeom>
          <a:noFill/>
        </p:spPr>
        <p:txBody>
          <a:bodyPr wrap="square" rtlCol="0">
            <a:spAutoFit/>
          </a:bodyPr>
          <a:lstStyle/>
          <a:p>
            <a:pPr algn="ctr"/>
            <a:endParaRPr lang="ru-RU" sz="2000" b="1" dirty="0" smtClean="0">
              <a:ln>
                <a:solidFill>
                  <a:srgbClr val="6600CC"/>
                </a:solidFill>
              </a:ln>
              <a:solidFill>
                <a:srgbClr val="6600CC"/>
              </a:solidFill>
              <a:latin typeface="Times New Roman" pitchFamily="18" charset="0"/>
              <a:cs typeface="Times New Roman" pitchFamily="18" charset="0"/>
            </a:endParaRPr>
          </a:p>
          <a:p>
            <a:pPr algn="ctr"/>
            <a:endParaRPr lang="ru-RU" sz="2000" b="1" dirty="0">
              <a:ln>
                <a:solidFill>
                  <a:srgbClr val="6600CC"/>
                </a:solidFill>
              </a:ln>
              <a:solidFill>
                <a:srgbClr val="6600CC"/>
              </a:solidFill>
              <a:latin typeface="Times New Roman" pitchFamily="18" charset="0"/>
              <a:cs typeface="Times New Roman" pitchFamily="18" charset="0"/>
            </a:endParaRPr>
          </a:p>
          <a:p>
            <a:pPr algn="ctr"/>
            <a:endParaRPr lang="ru-RU" sz="2000" b="1" dirty="0">
              <a:ln>
                <a:solidFill>
                  <a:srgbClr val="6600CC"/>
                </a:solidFill>
              </a:ln>
              <a:solidFill>
                <a:srgbClr val="6600CC"/>
              </a:solidFill>
              <a:latin typeface="Times New Roman" pitchFamily="18" charset="0"/>
              <a:cs typeface="Times New Roman" pitchFamily="18" charset="0"/>
            </a:endParaRPr>
          </a:p>
          <a:p>
            <a:pPr algn="ctr"/>
            <a:r>
              <a:rPr lang="ru-RU" b="1" dirty="0">
                <a:solidFill>
                  <a:schemeClr val="bg2">
                    <a:lumMod val="50000"/>
                  </a:schemeClr>
                </a:solidFill>
              </a:rPr>
              <a:t>В случае использования страхователем средств на </a:t>
            </a:r>
            <a:r>
              <a:rPr lang="ru-RU" b="1" dirty="0" smtClean="0">
                <a:solidFill>
                  <a:srgbClr val="FF0000"/>
                </a:solidFill>
              </a:rPr>
              <a:t>приобретение </a:t>
            </a:r>
            <a:r>
              <a:rPr lang="ru-RU" b="1" dirty="0">
                <a:solidFill>
                  <a:srgbClr val="FF0000"/>
                </a:solidFill>
              </a:rPr>
              <a:t>страхователями, осуществляющими пассажирские и грузовые перевозки, приборов контроля за режимом труда и отдыха водителей (</a:t>
            </a:r>
            <a:r>
              <a:rPr lang="ru-RU" b="1" dirty="0" err="1">
                <a:solidFill>
                  <a:srgbClr val="FF0000"/>
                </a:solidFill>
              </a:rPr>
              <a:t>тахографов</a:t>
            </a:r>
            <a:r>
              <a:rPr lang="ru-RU" b="1" dirty="0">
                <a:solidFill>
                  <a:srgbClr val="FF0000"/>
                </a:solidFill>
              </a:rPr>
              <a:t>) </a:t>
            </a:r>
            <a:r>
              <a:rPr lang="ru-RU" b="1" dirty="0">
                <a:solidFill>
                  <a:schemeClr val="accent6">
                    <a:lumMod val="50000"/>
                  </a:schemeClr>
                </a:solidFill>
              </a:rPr>
              <a:t>предоставляются:</a:t>
            </a:r>
          </a:p>
          <a:p>
            <a:pPr algn="ctr">
              <a:buClr>
                <a:srgbClr val="FF0000"/>
              </a:buClr>
            </a:pPr>
            <a:endParaRPr lang="ru-RU" b="1" dirty="0">
              <a:solidFill>
                <a:srgbClr val="006600"/>
              </a:solidFill>
            </a:endParaRPr>
          </a:p>
          <a:p>
            <a:pPr algn="ctr">
              <a:buClr>
                <a:srgbClr val="FF0000"/>
              </a:buClr>
            </a:pPr>
            <a:endParaRPr lang="ru-RU" b="1" dirty="0">
              <a:solidFill>
                <a:srgbClr val="006600"/>
              </a:solidFill>
            </a:endParaRPr>
          </a:p>
          <a:p>
            <a:pPr algn="ctr">
              <a:buClr>
                <a:srgbClr val="FF0000"/>
              </a:buClr>
              <a:buFont typeface="Wingdings" pitchFamily="2" charset="2"/>
              <a:buChar char="v"/>
            </a:pPr>
            <a:r>
              <a:rPr lang="ru-RU" b="1" dirty="0">
                <a:solidFill>
                  <a:srgbClr val="006600"/>
                </a:solidFill>
              </a:rPr>
              <a:t> перечень транспортных средств (далее - ТС), </a:t>
            </a:r>
            <a:r>
              <a:rPr lang="ru-RU" b="1" dirty="0" smtClean="0">
                <a:solidFill>
                  <a:srgbClr val="006600"/>
                </a:solidFill>
              </a:rPr>
              <a:t>оснащенных </a:t>
            </a:r>
            <a:r>
              <a:rPr lang="ru-RU" b="1" dirty="0">
                <a:solidFill>
                  <a:srgbClr val="006600"/>
                </a:solidFill>
              </a:rPr>
              <a:t>тахографами, с указанием их государственного регистрационного номера, даты выпуска, сведений о прохождении ТС последнего технического осмотра</a:t>
            </a:r>
          </a:p>
          <a:p>
            <a:pPr algn="ctr">
              <a:buClr>
                <a:srgbClr val="FF0000"/>
              </a:buClr>
            </a:pPr>
            <a:endParaRPr lang="ru-RU" b="1" dirty="0">
              <a:solidFill>
                <a:srgbClr val="006600"/>
              </a:solidFill>
            </a:endParaRPr>
          </a:p>
          <a:p>
            <a:pPr algn="ctr">
              <a:buClr>
                <a:srgbClr val="FF0000"/>
              </a:buClr>
            </a:pPr>
            <a:endParaRPr lang="ru-RU" b="1" dirty="0">
              <a:solidFill>
                <a:srgbClr val="006600"/>
              </a:solidFill>
            </a:endParaRPr>
          </a:p>
          <a:p>
            <a:pPr algn="ctr">
              <a:buClr>
                <a:srgbClr val="FF0000"/>
              </a:buClr>
              <a:buFont typeface="Wingdings" pitchFamily="2" charset="2"/>
              <a:buChar char="v"/>
            </a:pPr>
            <a:r>
              <a:rPr lang="ru-RU" b="1" dirty="0">
                <a:solidFill>
                  <a:srgbClr val="006600"/>
                </a:solidFill>
              </a:rPr>
              <a:t>копию свидетельства о регистрации ТС в органах Государственной инспекции безопасности дорожного движения;</a:t>
            </a:r>
          </a:p>
          <a:p>
            <a:pPr algn="ctr">
              <a:buClr>
                <a:srgbClr val="FF0000"/>
              </a:buClr>
            </a:pPr>
            <a:endParaRPr lang="ru-RU" b="1" dirty="0">
              <a:solidFill>
                <a:srgbClr val="006600"/>
              </a:solidFill>
            </a:endParaRPr>
          </a:p>
          <a:p>
            <a:pPr algn="ctr">
              <a:buClr>
                <a:srgbClr val="FF0000"/>
              </a:buClr>
            </a:pPr>
            <a:endParaRPr lang="ru-RU" b="1" dirty="0">
              <a:solidFill>
                <a:srgbClr val="006600"/>
              </a:solidFill>
            </a:endParaRPr>
          </a:p>
          <a:p>
            <a:pPr algn="ctr">
              <a:buClr>
                <a:srgbClr val="FF0000"/>
              </a:buClr>
            </a:pPr>
            <a:endParaRPr lang="ru-RU" dirty="0"/>
          </a:p>
          <a:p>
            <a:endParaRPr lang="ru-RU" dirty="0"/>
          </a:p>
          <a:p>
            <a:pPr algn="ctr"/>
            <a:endParaRPr lang="ru-RU" b="1" dirty="0">
              <a:latin typeface="Times New Roman" pitchFamily="18" charset="0"/>
              <a:cs typeface="Times New Roman" pitchFamily="18" charset="0"/>
            </a:endParaRPr>
          </a:p>
        </p:txBody>
      </p:sp>
      <p:pic>
        <p:nvPicPr>
          <p:cNvPr id="3" name="Picture 2" descr="СФР информирует — Арамильский городской округ">
            <a:extLst>
              <a:ext uri="{FF2B5EF4-FFF2-40B4-BE49-F238E27FC236}">
                <a16:creationId xmlns:a16="http://schemas.microsoft.com/office/drawing/2014/main" xmlns="" id="{D24811CC-F525-428D-BD93-09603D1EED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522" y="131973"/>
            <a:ext cx="1152128" cy="1001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0186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357166"/>
            <a:ext cx="8786874" cy="8125301"/>
          </a:xfrm>
          <a:prstGeom prst="rect">
            <a:avLst/>
          </a:prstGeom>
          <a:noFill/>
        </p:spPr>
        <p:txBody>
          <a:bodyPr wrap="square" rtlCol="0">
            <a:spAutoFit/>
          </a:bodyPr>
          <a:lstStyle/>
          <a:p>
            <a:pPr algn="ctr"/>
            <a:endParaRPr lang="ru-RU" b="1" dirty="0" smtClean="0">
              <a:solidFill>
                <a:schemeClr val="bg2">
                  <a:lumMod val="50000"/>
                </a:schemeClr>
              </a:solidFill>
            </a:endParaRPr>
          </a:p>
          <a:p>
            <a:pPr algn="ctr"/>
            <a:endParaRPr lang="ru-RU" b="1" dirty="0">
              <a:solidFill>
                <a:schemeClr val="bg2">
                  <a:lumMod val="50000"/>
                </a:schemeClr>
              </a:solidFill>
            </a:endParaRPr>
          </a:p>
          <a:p>
            <a:pPr algn="ctr"/>
            <a:r>
              <a:rPr lang="ru-RU" b="1" dirty="0" smtClean="0">
                <a:solidFill>
                  <a:schemeClr val="bg2">
                    <a:lumMod val="50000"/>
                  </a:schemeClr>
                </a:solidFill>
              </a:rPr>
              <a:t>		В </a:t>
            </a:r>
            <a:r>
              <a:rPr lang="ru-RU" b="1" dirty="0">
                <a:solidFill>
                  <a:schemeClr val="bg2">
                    <a:lumMod val="50000"/>
                  </a:schemeClr>
                </a:solidFill>
              </a:rPr>
              <a:t>случае использования страхователем средств на </a:t>
            </a:r>
            <a:r>
              <a:rPr lang="ru-RU" b="1" dirty="0" smtClean="0">
                <a:solidFill>
                  <a:srgbClr val="FF0000"/>
                </a:solidFill>
              </a:rPr>
              <a:t>обеспечение </a:t>
            </a:r>
            <a:r>
              <a:rPr lang="ru-RU" b="1" dirty="0">
                <a:solidFill>
                  <a:srgbClr val="FF0000"/>
                </a:solidFill>
              </a:rPr>
              <a:t>бесплатной выдачей молока или других равноценных пищевых продуктов работников, занятых на рабочих местах с вредными условиями труда </a:t>
            </a:r>
            <a:r>
              <a:rPr lang="ru-RU" b="1" dirty="0">
                <a:solidFill>
                  <a:schemeClr val="accent6">
                    <a:lumMod val="50000"/>
                  </a:schemeClr>
                </a:solidFill>
              </a:rPr>
              <a:t>предоставляются:</a:t>
            </a:r>
          </a:p>
          <a:p>
            <a:pPr algn="ctr"/>
            <a:endParaRPr lang="ru-RU" sz="1600" b="1" dirty="0">
              <a:solidFill>
                <a:srgbClr val="006600"/>
              </a:solidFill>
            </a:endParaRPr>
          </a:p>
          <a:p>
            <a:pPr algn="ctr">
              <a:buClr>
                <a:srgbClr val="FF0000"/>
              </a:buClr>
              <a:buFont typeface="Wingdings" pitchFamily="2" charset="2"/>
              <a:buChar char="v"/>
            </a:pPr>
            <a:r>
              <a:rPr lang="ru-RU" sz="1600" b="1" dirty="0">
                <a:solidFill>
                  <a:srgbClr val="006600"/>
                </a:solidFill>
              </a:rPr>
              <a:t> </a:t>
            </a:r>
            <a:r>
              <a:rPr lang="ru-RU" b="1" dirty="0">
                <a:solidFill>
                  <a:srgbClr val="008000"/>
                </a:solidFill>
              </a:rPr>
              <a:t>перечень работников, которым </a:t>
            </a:r>
            <a:r>
              <a:rPr lang="ru-RU" b="1" dirty="0" smtClean="0">
                <a:solidFill>
                  <a:srgbClr val="008000"/>
                </a:solidFill>
              </a:rPr>
              <a:t>выдано </a:t>
            </a:r>
            <a:r>
              <a:rPr lang="ru-RU" b="1" dirty="0">
                <a:solidFill>
                  <a:srgbClr val="008000"/>
                </a:solidFill>
              </a:rPr>
              <a:t>молоко или другие равноценные пищевые продукты с указанием их профессий (должностей), количества дней фактической занятости на работах с вредными условиями труда, оснований для выдачи молока или других равноценных пищевых продуктов вредных производственных факторов на рабочем месте, предусмотренных Перечнем вредных производственных </a:t>
            </a:r>
            <a:r>
              <a:rPr lang="ru-RU" b="1" dirty="0" smtClean="0">
                <a:solidFill>
                  <a:srgbClr val="008000"/>
                </a:solidFill>
              </a:rPr>
              <a:t>факторов.</a:t>
            </a:r>
            <a:endParaRPr lang="ru-RU" sz="1600" b="1" dirty="0">
              <a:solidFill>
                <a:srgbClr val="008000"/>
              </a:solidFill>
            </a:endParaRPr>
          </a:p>
          <a:p>
            <a:pPr algn="ctr">
              <a:buClr>
                <a:srgbClr val="FF0000"/>
              </a:buClr>
            </a:pPr>
            <a:endParaRPr lang="ru-RU" sz="1600" b="1" dirty="0">
              <a:solidFill>
                <a:srgbClr val="006600"/>
              </a:solidFill>
            </a:endParaRPr>
          </a:p>
          <a:p>
            <a:pPr algn="ctr">
              <a:buClr>
                <a:srgbClr val="FF0000"/>
              </a:buClr>
              <a:buFont typeface="Wingdings" pitchFamily="2" charset="2"/>
              <a:buChar char="v"/>
            </a:pPr>
            <a:r>
              <a:rPr lang="ru-RU" sz="1600" b="1" dirty="0">
                <a:solidFill>
                  <a:srgbClr val="006600"/>
                </a:solidFill>
              </a:rPr>
              <a:t> </a:t>
            </a:r>
            <a:r>
              <a:rPr lang="ru-RU" b="1" dirty="0">
                <a:solidFill>
                  <a:srgbClr val="006600"/>
                </a:solidFill>
              </a:rPr>
              <a:t>сведения об идентификационном номере отчета о проведении специальной оценки условий труда, содержащего сводную ведомость результатов проведения специальной оценки условий труда (</a:t>
            </a:r>
            <a:r>
              <a:rPr lang="ru-RU" b="1" u="sng" dirty="0">
                <a:solidFill>
                  <a:srgbClr val="006600"/>
                </a:solidFill>
                <a:hlinkClick r:id="rId3">
                  <a:extLst>
                    <a:ext uri="{A12FA001-AC4F-418D-AE19-62706E023703}">
                      <ahyp:hlinkClr xmlns:ahyp="http://schemas.microsoft.com/office/drawing/2018/hyperlinkcolor" xmlns="" val="tx"/>
                    </a:ext>
                  </a:extLst>
                </a:hlinkClick>
              </a:rPr>
              <a:t>таблицы 1</a:t>
            </a:r>
            <a:r>
              <a:rPr lang="ru-RU" b="1" dirty="0">
                <a:solidFill>
                  <a:srgbClr val="006600"/>
                </a:solidFill>
              </a:rPr>
              <a:t>, </a:t>
            </a:r>
            <a:r>
              <a:rPr lang="ru-RU" b="1" u="sng" dirty="0">
                <a:solidFill>
                  <a:srgbClr val="006600"/>
                </a:solidFill>
                <a:hlinkClick r:id="rId4">
                  <a:extLst>
                    <a:ext uri="{A12FA001-AC4F-418D-AE19-62706E023703}">
                      <ahyp:hlinkClr xmlns:ahyp="http://schemas.microsoft.com/office/drawing/2018/hyperlinkcolor" xmlns="" val="tx"/>
                    </a:ext>
                  </a:extLst>
                </a:hlinkClick>
              </a:rPr>
              <a:t>2</a:t>
            </a:r>
            <a:r>
              <a:rPr lang="ru-RU" b="1" dirty="0">
                <a:solidFill>
                  <a:srgbClr val="006600"/>
                </a:solidFill>
              </a:rPr>
              <a:t>)</a:t>
            </a:r>
            <a:r>
              <a:rPr lang="ru-RU" sz="1600" b="1" dirty="0">
                <a:solidFill>
                  <a:srgbClr val="006600"/>
                </a:solidFill>
              </a:rPr>
              <a:t>;</a:t>
            </a:r>
          </a:p>
          <a:p>
            <a:pPr algn="ctr">
              <a:buClr>
                <a:srgbClr val="FF0000"/>
              </a:buClr>
            </a:pPr>
            <a:endParaRPr lang="ru-RU" sz="1600" b="1" dirty="0">
              <a:solidFill>
                <a:srgbClr val="006600"/>
              </a:solidFill>
            </a:endParaRPr>
          </a:p>
          <a:p>
            <a:pPr algn="ctr">
              <a:buClr>
                <a:srgbClr val="FF0000"/>
              </a:buClr>
              <a:buFont typeface="Wingdings" pitchFamily="2" charset="2"/>
              <a:buChar char="v"/>
            </a:pPr>
            <a:r>
              <a:rPr lang="ru-RU" sz="1600" b="1" dirty="0">
                <a:solidFill>
                  <a:srgbClr val="006600"/>
                </a:solidFill>
              </a:rPr>
              <a:t> </a:t>
            </a:r>
            <a:r>
              <a:rPr lang="ru-RU" b="1" dirty="0">
                <a:solidFill>
                  <a:srgbClr val="006600"/>
                </a:solidFill>
              </a:rPr>
              <a:t>копии договоров страхователя на закупку молока или других равноценных пищевых продуктов</a:t>
            </a:r>
            <a:r>
              <a:rPr lang="ru-RU" sz="1600" b="1" dirty="0">
                <a:solidFill>
                  <a:srgbClr val="006600"/>
                </a:solidFill>
              </a:rPr>
              <a:t>;</a:t>
            </a:r>
          </a:p>
          <a:p>
            <a:pPr algn="ctr">
              <a:buClr>
                <a:srgbClr val="FF0000"/>
              </a:buClr>
            </a:pPr>
            <a:endParaRPr lang="ru-RU" sz="1600" b="1" dirty="0">
              <a:solidFill>
                <a:srgbClr val="006600"/>
              </a:solidFill>
            </a:endParaRPr>
          </a:p>
          <a:p>
            <a:pPr algn="ctr">
              <a:buClr>
                <a:srgbClr val="FF0000"/>
              </a:buClr>
              <a:buFont typeface="Wingdings" pitchFamily="2" charset="2"/>
              <a:buChar char="v"/>
            </a:pPr>
            <a:r>
              <a:rPr lang="ru-RU" sz="1600" b="1" dirty="0">
                <a:solidFill>
                  <a:srgbClr val="006600"/>
                </a:solidFill>
              </a:rPr>
              <a:t> </a:t>
            </a:r>
            <a:r>
              <a:rPr lang="ru-RU" b="1" dirty="0">
                <a:solidFill>
                  <a:srgbClr val="006600"/>
                </a:solidFill>
              </a:rPr>
              <a:t>расчет стоимости молока или других равноценных пищевых продуктов</a:t>
            </a:r>
            <a:endParaRPr lang="ru-RU" sz="1600" b="1" dirty="0">
              <a:solidFill>
                <a:srgbClr val="006600"/>
              </a:solidFill>
            </a:endParaRPr>
          </a:p>
          <a:p>
            <a:pPr algn="ctr">
              <a:buClr>
                <a:srgbClr val="FF0000"/>
              </a:buClr>
            </a:pPr>
            <a:endParaRPr lang="ru-RU" sz="1600" b="1" dirty="0">
              <a:solidFill>
                <a:srgbClr val="006600"/>
              </a:solidFill>
            </a:endParaRPr>
          </a:p>
          <a:p>
            <a:endParaRPr lang="ru-RU" sz="1600" b="1" dirty="0">
              <a:solidFill>
                <a:srgbClr val="006600"/>
              </a:solidFill>
            </a:endParaRPr>
          </a:p>
          <a:p>
            <a:endParaRPr lang="ru-RU" sz="1600" b="1" dirty="0">
              <a:solidFill>
                <a:srgbClr val="006600"/>
              </a:solidFill>
            </a:endParaRPr>
          </a:p>
          <a:p>
            <a:endParaRPr lang="ru-RU" sz="1600" b="1" dirty="0">
              <a:solidFill>
                <a:srgbClr val="006600"/>
              </a:solidFill>
            </a:endParaRPr>
          </a:p>
          <a:p>
            <a:endParaRPr lang="ru-RU" dirty="0"/>
          </a:p>
          <a:p>
            <a:endParaRPr lang="ru-RU" dirty="0"/>
          </a:p>
          <a:p>
            <a:pPr algn="ctr"/>
            <a:endParaRPr lang="ru-RU" b="1" dirty="0">
              <a:latin typeface="Times New Roman" pitchFamily="18" charset="0"/>
              <a:cs typeface="Times New Roman" pitchFamily="18" charset="0"/>
            </a:endParaRPr>
          </a:p>
        </p:txBody>
      </p:sp>
      <p:pic>
        <p:nvPicPr>
          <p:cNvPr id="3" name="Picture 2" descr="СФР информирует — Арамильский городской округ">
            <a:extLst>
              <a:ext uri="{FF2B5EF4-FFF2-40B4-BE49-F238E27FC236}">
                <a16:creationId xmlns:a16="http://schemas.microsoft.com/office/drawing/2014/main" xmlns="" id="{D24811CC-F525-428D-BD93-09603D1EED1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6522" y="131973"/>
            <a:ext cx="1152128" cy="1001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68608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357166"/>
            <a:ext cx="8606190" cy="5940088"/>
          </a:xfrm>
          <a:prstGeom prst="rect">
            <a:avLst/>
          </a:prstGeom>
          <a:noFill/>
        </p:spPr>
        <p:txBody>
          <a:bodyPr wrap="square" rtlCol="0">
            <a:spAutoFit/>
          </a:bodyPr>
          <a:lstStyle/>
          <a:p>
            <a:pPr algn="ctr"/>
            <a:endParaRPr lang="ru-RU" sz="2000" b="1" dirty="0">
              <a:ln>
                <a:solidFill>
                  <a:srgbClr val="6600CC"/>
                </a:solidFill>
              </a:ln>
              <a:solidFill>
                <a:srgbClr val="6600CC"/>
              </a:solidFill>
              <a:latin typeface="Times New Roman" pitchFamily="18" charset="0"/>
              <a:cs typeface="Times New Roman" pitchFamily="18" charset="0"/>
            </a:endParaRPr>
          </a:p>
          <a:p>
            <a:pPr algn="ctr"/>
            <a:endParaRPr lang="ru-RU" b="1" dirty="0" smtClean="0">
              <a:solidFill>
                <a:schemeClr val="bg2">
                  <a:lumMod val="50000"/>
                </a:schemeClr>
              </a:solidFill>
            </a:endParaRPr>
          </a:p>
          <a:p>
            <a:pPr algn="ctr"/>
            <a:r>
              <a:rPr lang="ru-RU" b="1" dirty="0">
                <a:solidFill>
                  <a:schemeClr val="bg2">
                    <a:lumMod val="50000"/>
                  </a:schemeClr>
                </a:solidFill>
              </a:rPr>
              <a:t>	</a:t>
            </a:r>
            <a:endParaRPr lang="ru-RU" b="1" dirty="0" smtClean="0">
              <a:solidFill>
                <a:schemeClr val="bg2">
                  <a:lumMod val="50000"/>
                </a:schemeClr>
              </a:solidFill>
            </a:endParaRPr>
          </a:p>
          <a:p>
            <a:pPr algn="ctr"/>
            <a:r>
              <a:rPr lang="ru-RU" b="1" dirty="0">
                <a:solidFill>
                  <a:schemeClr val="bg2">
                    <a:lumMod val="50000"/>
                  </a:schemeClr>
                </a:solidFill>
              </a:rPr>
              <a:t>	</a:t>
            </a:r>
            <a:r>
              <a:rPr lang="ru-RU" b="1" dirty="0" smtClean="0">
                <a:solidFill>
                  <a:schemeClr val="bg2">
                    <a:lumMod val="50000"/>
                  </a:schemeClr>
                </a:solidFill>
              </a:rPr>
              <a:t>В </a:t>
            </a:r>
            <a:r>
              <a:rPr lang="ru-RU" b="1" dirty="0">
                <a:solidFill>
                  <a:schemeClr val="bg2">
                    <a:lumMod val="50000"/>
                  </a:schemeClr>
                </a:solidFill>
              </a:rPr>
              <a:t>случае использования страхователем средств на </a:t>
            </a:r>
            <a:r>
              <a:rPr lang="ru-RU" b="1" dirty="0" smtClean="0">
                <a:solidFill>
                  <a:srgbClr val="FF0000"/>
                </a:solidFill>
              </a:rPr>
              <a:t>приобретение </a:t>
            </a:r>
            <a:r>
              <a:rPr lang="ru-RU" b="1" dirty="0">
                <a:solidFill>
                  <a:srgbClr val="FF0000"/>
                </a:solidFill>
              </a:rPr>
              <a:t>страхователями аптечек для оказания </a:t>
            </a:r>
            <a:r>
              <a:rPr lang="ru-RU" b="1" dirty="0" smtClean="0">
                <a:solidFill>
                  <a:srgbClr val="FF0000"/>
                </a:solidFill>
              </a:rPr>
              <a:t>работниками первой помощи пострадавшим </a:t>
            </a:r>
            <a:r>
              <a:rPr lang="ru-RU" b="1" dirty="0" smtClean="0">
                <a:solidFill>
                  <a:schemeClr val="accent6">
                    <a:lumMod val="50000"/>
                  </a:schemeClr>
                </a:solidFill>
              </a:rPr>
              <a:t>предоставляются</a:t>
            </a:r>
            <a:r>
              <a:rPr lang="ru-RU" b="1" dirty="0">
                <a:solidFill>
                  <a:schemeClr val="accent6">
                    <a:lumMod val="50000"/>
                  </a:schemeClr>
                </a:solidFill>
              </a:rPr>
              <a:t>:</a:t>
            </a:r>
          </a:p>
          <a:p>
            <a:pPr algn="ctr"/>
            <a:endParaRPr lang="ru-RU" dirty="0"/>
          </a:p>
          <a:p>
            <a:pPr algn="ctr"/>
            <a:endParaRPr lang="ru-RU" dirty="0"/>
          </a:p>
          <a:p>
            <a:pPr algn="ctr">
              <a:buClr>
                <a:srgbClr val="FF0000"/>
              </a:buClr>
              <a:buFont typeface="Wingdings" pitchFamily="2" charset="2"/>
              <a:buChar char="v"/>
            </a:pPr>
            <a:r>
              <a:rPr lang="ru-RU" dirty="0" smtClean="0"/>
              <a:t>   </a:t>
            </a:r>
            <a:r>
              <a:rPr lang="ru-RU" b="1" dirty="0">
                <a:solidFill>
                  <a:srgbClr val="008000"/>
                </a:solidFill>
              </a:rPr>
              <a:t>перечень приобретаемых медицинских изделий  с указанием количества и стоимости </a:t>
            </a:r>
            <a:r>
              <a:rPr lang="ru-RU" b="1" dirty="0" smtClean="0">
                <a:solidFill>
                  <a:srgbClr val="008000"/>
                </a:solidFill>
              </a:rPr>
              <a:t>приобретенных </a:t>
            </a:r>
            <a:r>
              <a:rPr lang="ru-RU" b="1" dirty="0">
                <a:solidFill>
                  <a:srgbClr val="008000"/>
                </a:solidFill>
              </a:rPr>
              <a:t>медицинских изделий, а также с указанием </a:t>
            </a:r>
            <a:r>
              <a:rPr lang="ru-RU" b="1" strike="sngStrike" dirty="0" smtClean="0">
                <a:solidFill>
                  <a:srgbClr val="008000"/>
                </a:solidFill>
              </a:rPr>
              <a:t>санитарных </a:t>
            </a:r>
            <a:r>
              <a:rPr lang="ru-RU" b="1" dirty="0" smtClean="0">
                <a:solidFill>
                  <a:srgbClr val="008000"/>
                </a:solidFill>
              </a:rPr>
              <a:t>постов</a:t>
            </a:r>
            <a:r>
              <a:rPr lang="ru-RU" b="1" dirty="0">
                <a:solidFill>
                  <a:srgbClr val="008000"/>
                </a:solidFill>
              </a:rPr>
              <a:t>, подлежащих комплектацией аптечками.</a:t>
            </a:r>
          </a:p>
          <a:p>
            <a:endParaRPr lang="ru-RU" b="1" dirty="0">
              <a:solidFill>
                <a:srgbClr val="008000"/>
              </a:solidFill>
            </a:endParaRPr>
          </a:p>
          <a:p>
            <a:pPr algn="ctr"/>
            <a:r>
              <a:rPr lang="ru-RU" b="1" dirty="0">
                <a:solidFill>
                  <a:srgbClr val="008000"/>
                </a:solidFill>
              </a:rPr>
              <a:t>Требования к комплектации изделиями медицинского назначения аптечек для оказания первой помощи работникам утверждены Приказом Минздрава России от </a:t>
            </a:r>
            <a:r>
              <a:rPr lang="ru-RU" b="1" dirty="0" smtClean="0">
                <a:solidFill>
                  <a:srgbClr val="008000"/>
                </a:solidFill>
              </a:rPr>
              <a:t>24.05.2024 </a:t>
            </a:r>
            <a:r>
              <a:rPr lang="ru-RU" b="1" dirty="0">
                <a:solidFill>
                  <a:srgbClr val="008000"/>
                </a:solidFill>
              </a:rPr>
              <a:t>№ </a:t>
            </a:r>
            <a:r>
              <a:rPr lang="ru-RU" b="1" dirty="0" smtClean="0">
                <a:solidFill>
                  <a:srgbClr val="008000"/>
                </a:solidFill>
              </a:rPr>
              <a:t>262н </a:t>
            </a:r>
            <a:r>
              <a:rPr lang="ru-RU" b="1" dirty="0">
                <a:solidFill>
                  <a:srgbClr val="008000"/>
                </a:solidFill>
              </a:rPr>
              <a:t>«Об утверждении требований к комплектации </a:t>
            </a:r>
            <a:r>
              <a:rPr lang="ru-RU" b="1" dirty="0" smtClean="0">
                <a:solidFill>
                  <a:srgbClr val="008000"/>
                </a:solidFill>
              </a:rPr>
              <a:t>аптечки для </a:t>
            </a:r>
            <a:r>
              <a:rPr lang="ru-RU" b="1" dirty="0">
                <a:solidFill>
                  <a:srgbClr val="008000"/>
                </a:solidFill>
              </a:rPr>
              <a:t>оказания </a:t>
            </a:r>
            <a:r>
              <a:rPr lang="ru-RU" b="1" dirty="0" smtClean="0">
                <a:solidFill>
                  <a:srgbClr val="008000"/>
                </a:solidFill>
              </a:rPr>
              <a:t>работниками первой </a:t>
            </a:r>
            <a:r>
              <a:rPr lang="ru-RU" b="1" dirty="0">
                <a:solidFill>
                  <a:srgbClr val="008000"/>
                </a:solidFill>
              </a:rPr>
              <a:t>помощи </a:t>
            </a:r>
            <a:r>
              <a:rPr lang="ru-RU" b="1" dirty="0" smtClean="0">
                <a:solidFill>
                  <a:srgbClr val="008000"/>
                </a:solidFill>
              </a:rPr>
              <a:t>пострадавшим м применением медицинских изделий»</a:t>
            </a:r>
            <a:endParaRPr lang="ru-RU" b="1" dirty="0">
              <a:solidFill>
                <a:srgbClr val="008000"/>
              </a:solidFill>
            </a:endParaRPr>
          </a:p>
          <a:p>
            <a:pPr algn="ctr"/>
            <a:endParaRPr lang="ru-RU" b="1" dirty="0">
              <a:solidFill>
                <a:srgbClr val="008000"/>
              </a:solidFill>
            </a:endParaRPr>
          </a:p>
          <a:p>
            <a:pPr algn="ctr"/>
            <a:endParaRPr lang="ru-RU" dirty="0"/>
          </a:p>
          <a:p>
            <a:endParaRPr lang="ru-RU" dirty="0"/>
          </a:p>
          <a:p>
            <a:pPr algn="ctr"/>
            <a:endParaRPr lang="ru-RU" b="1" dirty="0">
              <a:latin typeface="Times New Roman" pitchFamily="18" charset="0"/>
              <a:cs typeface="Times New Roman" pitchFamily="18" charset="0"/>
            </a:endParaRPr>
          </a:p>
        </p:txBody>
      </p:sp>
      <p:pic>
        <p:nvPicPr>
          <p:cNvPr id="3" name="Picture 2" descr="СФР информирует — Арамильский городской округ">
            <a:extLst>
              <a:ext uri="{FF2B5EF4-FFF2-40B4-BE49-F238E27FC236}">
                <a16:creationId xmlns:a16="http://schemas.microsoft.com/office/drawing/2014/main" xmlns="" id="{D24811CC-F525-428D-BD93-09603D1EED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522" y="131973"/>
            <a:ext cx="1152128" cy="1001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01218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357166"/>
            <a:ext cx="8786874" cy="7017306"/>
          </a:xfrm>
          <a:prstGeom prst="rect">
            <a:avLst/>
          </a:prstGeom>
          <a:noFill/>
        </p:spPr>
        <p:txBody>
          <a:bodyPr wrap="square" rtlCol="0">
            <a:spAutoFit/>
          </a:bodyPr>
          <a:lstStyle/>
          <a:p>
            <a:pPr algn="ctr"/>
            <a:r>
              <a:rPr lang="ru-RU" sz="1600" b="1" dirty="0" smtClean="0">
                <a:solidFill>
                  <a:schemeClr val="bg2">
                    <a:lumMod val="50000"/>
                  </a:schemeClr>
                </a:solidFill>
              </a:rPr>
              <a:t>			В </a:t>
            </a:r>
            <a:r>
              <a:rPr lang="ru-RU" sz="1600" b="1" dirty="0">
                <a:solidFill>
                  <a:schemeClr val="bg2">
                    <a:lumMod val="50000"/>
                  </a:schemeClr>
                </a:solidFill>
              </a:rPr>
              <a:t>случае использования страхователем средств на </a:t>
            </a:r>
            <a:r>
              <a:rPr lang="ru-RU" sz="1600" b="1" dirty="0" smtClean="0">
                <a:solidFill>
                  <a:srgbClr val="FF0000"/>
                </a:solidFill>
              </a:rPr>
              <a:t>санаторно-			курортное </a:t>
            </a:r>
            <a:r>
              <a:rPr lang="ru-RU" sz="1600" b="1" dirty="0">
                <a:solidFill>
                  <a:srgbClr val="FF0000"/>
                </a:solidFill>
              </a:rPr>
              <a:t>лечение работников не ранее </a:t>
            </a:r>
            <a:r>
              <a:rPr lang="ru-RU" sz="1600" b="1" u="sng" dirty="0">
                <a:solidFill>
                  <a:srgbClr val="FF0000"/>
                </a:solidFill>
              </a:rPr>
              <a:t>чем за пять лет до достижения </a:t>
            </a:r>
            <a:r>
              <a:rPr lang="ru-RU" sz="1600" b="1" dirty="0" smtClean="0">
                <a:solidFill>
                  <a:srgbClr val="FF0000"/>
                </a:solidFill>
              </a:rPr>
              <a:t>		ими возраста</a:t>
            </a:r>
            <a:r>
              <a:rPr lang="ru-RU" sz="1600" b="1" dirty="0">
                <a:solidFill>
                  <a:srgbClr val="FF0000"/>
                </a:solidFill>
              </a:rPr>
              <a:t>, дающего право на назначение страховой пенсии по старости </a:t>
            </a:r>
            <a:r>
              <a:rPr lang="ru-RU" sz="1600" b="1" dirty="0" smtClean="0">
                <a:solidFill>
                  <a:srgbClr val="FF0000"/>
                </a:solidFill>
              </a:rPr>
              <a:t>		в </a:t>
            </a:r>
            <a:r>
              <a:rPr lang="ru-RU" sz="1600" b="1" dirty="0">
                <a:solidFill>
                  <a:srgbClr val="FF0000"/>
                </a:solidFill>
              </a:rPr>
              <a:t>соответствии с пенсионным законодательством </a:t>
            </a:r>
            <a:r>
              <a:rPr lang="ru-RU" sz="1600" b="1" dirty="0" smtClean="0">
                <a:solidFill>
                  <a:srgbClr val="FF0000"/>
                </a:solidFill>
              </a:rPr>
              <a:t>РФ </a:t>
            </a:r>
            <a:r>
              <a:rPr lang="ru-RU" sz="1600" b="1" dirty="0" smtClean="0">
                <a:solidFill>
                  <a:schemeClr val="accent6">
                    <a:lumMod val="50000"/>
                  </a:schemeClr>
                </a:solidFill>
              </a:rPr>
              <a:t>предоставляются</a:t>
            </a:r>
            <a:r>
              <a:rPr lang="ru-RU" sz="1600" b="1" dirty="0">
                <a:solidFill>
                  <a:schemeClr val="accent6">
                    <a:lumMod val="50000"/>
                  </a:schemeClr>
                </a:solidFill>
              </a:rPr>
              <a:t>:</a:t>
            </a:r>
          </a:p>
          <a:p>
            <a:pPr algn="ctr"/>
            <a:endParaRPr lang="ru-RU" sz="1600" b="1" dirty="0">
              <a:solidFill>
                <a:srgbClr val="006600"/>
              </a:solidFill>
            </a:endParaRPr>
          </a:p>
          <a:p>
            <a:pPr>
              <a:buClr>
                <a:srgbClr val="FF0000"/>
              </a:buClr>
              <a:buFont typeface="Wingdings" pitchFamily="2" charset="2"/>
              <a:buChar char="v"/>
            </a:pPr>
            <a:r>
              <a:rPr lang="ru-RU" sz="1600" dirty="0" smtClean="0"/>
              <a:t> </a:t>
            </a:r>
            <a:r>
              <a:rPr lang="ru-RU" sz="1600" b="1" dirty="0">
                <a:solidFill>
                  <a:srgbClr val="008000"/>
                </a:solidFill>
              </a:rPr>
              <a:t>заключительный акт по итогам проведения обязательных периодических медицинских осмотров (обследований) работников (далее - заключительный акт);</a:t>
            </a:r>
          </a:p>
          <a:p>
            <a:pPr>
              <a:buClr>
                <a:srgbClr val="FF0000"/>
              </a:buClr>
            </a:pPr>
            <a:endParaRPr lang="ru-RU" sz="1600" b="1" dirty="0">
              <a:solidFill>
                <a:srgbClr val="008000"/>
              </a:solidFill>
            </a:endParaRPr>
          </a:p>
          <a:p>
            <a:pPr>
              <a:buClr>
                <a:srgbClr val="FF0000"/>
              </a:buClr>
              <a:buFont typeface="Wingdings" pitchFamily="2" charset="2"/>
              <a:buChar char="v"/>
            </a:pPr>
            <a:r>
              <a:rPr lang="ru-RU" sz="1600" b="1" dirty="0">
                <a:solidFill>
                  <a:srgbClr val="008000"/>
                </a:solidFill>
              </a:rPr>
              <a:t> списки </a:t>
            </a:r>
            <a:r>
              <a:rPr lang="ru-RU" sz="1600" dirty="0"/>
              <a:t> </a:t>
            </a:r>
            <a:r>
              <a:rPr lang="ru-RU" sz="1600" b="1" dirty="0">
                <a:solidFill>
                  <a:srgbClr val="008000"/>
                </a:solidFill>
              </a:rPr>
              <a:t>работников, направленных на санаторно-курортное лечение, с указанием рекомендаций, содержащихся в заключительном акте;</a:t>
            </a:r>
          </a:p>
          <a:p>
            <a:pPr>
              <a:buClr>
                <a:srgbClr val="FF0000"/>
              </a:buClr>
            </a:pPr>
            <a:endParaRPr lang="ru-RU" sz="1600" b="1" dirty="0">
              <a:solidFill>
                <a:srgbClr val="008000"/>
              </a:solidFill>
            </a:endParaRPr>
          </a:p>
          <a:p>
            <a:pPr>
              <a:buClr>
                <a:srgbClr val="FF0000"/>
              </a:buClr>
              <a:buFont typeface="Wingdings" pitchFamily="2" charset="2"/>
              <a:buChar char="v"/>
            </a:pPr>
            <a:r>
              <a:rPr lang="ru-RU" sz="1600" b="1" dirty="0">
                <a:solidFill>
                  <a:srgbClr val="008000"/>
                </a:solidFill>
              </a:rPr>
              <a:t> копии договоров с организацией, осуществляющей санаторно-курортное лечение работников, и (или) счетов на приобретение </a:t>
            </a:r>
            <a:r>
              <a:rPr lang="ru-RU" sz="1600" b="1" dirty="0" smtClean="0">
                <a:solidFill>
                  <a:srgbClr val="008000"/>
                </a:solidFill>
              </a:rPr>
              <a:t>путевок. </a:t>
            </a:r>
            <a:r>
              <a:rPr lang="ru-RU" sz="1600" b="1" dirty="0">
                <a:solidFill>
                  <a:srgbClr val="008000"/>
                </a:solidFill>
              </a:rPr>
              <a:t>В случае привлечения сторонней организации (агента) к организации проведения санаторно-курортного лечения работников дополнительно предоставляется копия договора, заключенного страхователем с такой организацией (агентом), с указанием размера агентского вознаграждения, иной платы за посреднические услуги и (или) наценки, устанавливаемой агентом;</a:t>
            </a:r>
          </a:p>
          <a:p>
            <a:pPr>
              <a:buClr>
                <a:srgbClr val="FF0000"/>
              </a:buClr>
            </a:pPr>
            <a:endParaRPr lang="ru-RU" sz="1600" b="1" dirty="0">
              <a:solidFill>
                <a:srgbClr val="008000"/>
              </a:solidFill>
            </a:endParaRPr>
          </a:p>
          <a:p>
            <a:pPr>
              <a:buClr>
                <a:srgbClr val="FF0000"/>
              </a:buClr>
              <a:buFont typeface="Wingdings" pitchFamily="2" charset="2"/>
              <a:buChar char="v"/>
            </a:pPr>
            <a:r>
              <a:rPr lang="ru-RU" sz="1600" b="1" dirty="0">
                <a:solidFill>
                  <a:srgbClr val="008000"/>
                </a:solidFill>
              </a:rPr>
              <a:t> калькуляцию стоимости путевки</a:t>
            </a:r>
          </a:p>
          <a:p>
            <a:pPr algn="ctr">
              <a:buClr>
                <a:srgbClr val="FF0000"/>
              </a:buClr>
            </a:pPr>
            <a:endParaRPr lang="ru-RU" sz="1600" b="1" dirty="0">
              <a:solidFill>
                <a:srgbClr val="006600"/>
              </a:solidFill>
            </a:endParaRPr>
          </a:p>
          <a:p>
            <a:pPr algn="ctr">
              <a:buClr>
                <a:srgbClr val="FF0000"/>
              </a:buClr>
              <a:buFont typeface="Wingdings" pitchFamily="2" charset="2"/>
              <a:buChar char="v"/>
            </a:pPr>
            <a:r>
              <a:rPr lang="ru-RU" sz="1600" b="1" dirty="0">
                <a:solidFill>
                  <a:srgbClr val="006600"/>
                </a:solidFill>
              </a:rPr>
              <a:t>копию справки для получения путевки на санаторно-курортное лечение (форма N 070/у), при отсутствии заключительного акта;</a:t>
            </a:r>
          </a:p>
          <a:p>
            <a:pPr algn="ctr">
              <a:buClr>
                <a:srgbClr val="FF0000"/>
              </a:buClr>
              <a:buFont typeface="Wingdings" pitchFamily="2" charset="2"/>
              <a:buChar char="v"/>
            </a:pPr>
            <a:endParaRPr lang="ru-RU" sz="1600" b="1" dirty="0">
              <a:solidFill>
                <a:srgbClr val="006600"/>
              </a:solidFill>
            </a:endParaRPr>
          </a:p>
          <a:p>
            <a:pPr algn="ctr">
              <a:buClr>
                <a:srgbClr val="FF0000"/>
              </a:buClr>
              <a:buFont typeface="Wingdings" pitchFamily="2" charset="2"/>
              <a:buChar char="v"/>
            </a:pPr>
            <a:r>
              <a:rPr lang="ru-RU" sz="1600" b="1" dirty="0">
                <a:solidFill>
                  <a:srgbClr val="006600"/>
                </a:solidFill>
              </a:rPr>
              <a:t>список работников, </a:t>
            </a:r>
            <a:r>
              <a:rPr lang="ru-RU" sz="1600" b="1" dirty="0" smtClean="0">
                <a:solidFill>
                  <a:srgbClr val="006600"/>
                </a:solidFill>
              </a:rPr>
              <a:t>направленных </a:t>
            </a:r>
            <a:r>
              <a:rPr lang="ru-RU" sz="1600" b="1" dirty="0">
                <a:solidFill>
                  <a:srgbClr val="006600"/>
                </a:solidFill>
              </a:rPr>
              <a:t>на санаторно-курортное лечение, с указанием сведений о страховом номере индивидуального лицевого счета (СНИЛС) и рекомендаций, содержащихся в справке по </a:t>
            </a:r>
            <a:r>
              <a:rPr lang="ru-RU" sz="1600" b="1" dirty="0">
                <a:solidFill>
                  <a:srgbClr val="006600"/>
                </a:solidFill>
                <a:hlinkClick r:id="rId3">
                  <a:extLst>
                    <a:ext uri="{A12FA001-AC4F-418D-AE19-62706E023703}">
                      <ahyp:hlinkClr xmlns:ahyp="http://schemas.microsoft.com/office/drawing/2018/hyperlinkcolor" xmlns="" val="tx"/>
                    </a:ext>
                  </a:extLst>
                </a:hlinkClick>
              </a:rPr>
              <a:t>форме N 070/у</a:t>
            </a:r>
            <a:r>
              <a:rPr lang="ru-RU" sz="1600" b="1" dirty="0">
                <a:solidFill>
                  <a:srgbClr val="006600"/>
                </a:solidFill>
              </a:rPr>
              <a:t>, </a:t>
            </a:r>
            <a:r>
              <a:rPr lang="ru-RU" sz="1600" b="1" u="sng" dirty="0">
                <a:solidFill>
                  <a:srgbClr val="006600"/>
                </a:solidFill>
              </a:rPr>
              <a:t>при отсутствии заключительного </a:t>
            </a:r>
            <a:r>
              <a:rPr lang="ru-RU" sz="1600" b="1" u="sng" dirty="0" smtClean="0">
                <a:solidFill>
                  <a:srgbClr val="006600"/>
                </a:solidFill>
              </a:rPr>
              <a:t>акта</a:t>
            </a:r>
            <a:endParaRPr lang="ru-RU" u="sng" dirty="0"/>
          </a:p>
          <a:p>
            <a:pPr algn="ctr"/>
            <a:endParaRPr lang="ru-RU" b="1" dirty="0">
              <a:latin typeface="Times New Roman" pitchFamily="18" charset="0"/>
              <a:cs typeface="Times New Roman" pitchFamily="18" charset="0"/>
            </a:endParaRPr>
          </a:p>
        </p:txBody>
      </p:sp>
      <p:pic>
        <p:nvPicPr>
          <p:cNvPr id="6" name="Picture 2" descr="СФР информирует — Арамильский городской округ">
            <a:extLst>
              <a:ext uri="{FF2B5EF4-FFF2-40B4-BE49-F238E27FC236}">
                <a16:creationId xmlns:a16="http://schemas.microsoft.com/office/drawing/2014/main" xmlns="" id="{D24811CC-F525-428D-BD93-09603D1EED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6522" y="131973"/>
            <a:ext cx="1152128" cy="1001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85160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548680"/>
            <a:ext cx="8568952" cy="7571303"/>
          </a:xfrm>
          <a:prstGeom prst="rect">
            <a:avLst/>
          </a:prstGeom>
        </p:spPr>
        <p:txBody>
          <a:bodyPr wrap="square">
            <a:spAutoFit/>
          </a:bodyPr>
          <a:lstStyle/>
          <a:p>
            <a:pPr algn="ctr"/>
            <a:r>
              <a:rPr lang="ru-RU" b="1" dirty="0" smtClean="0">
                <a:solidFill>
                  <a:schemeClr val="bg2">
                    <a:lumMod val="50000"/>
                  </a:schemeClr>
                </a:solidFill>
              </a:rPr>
              <a:t>		В </a:t>
            </a:r>
            <a:r>
              <a:rPr lang="ru-RU" b="1" dirty="0">
                <a:solidFill>
                  <a:schemeClr val="bg2">
                    <a:lumMod val="50000"/>
                  </a:schemeClr>
                </a:solidFill>
              </a:rPr>
              <a:t>случае использования страхователем средств на </a:t>
            </a:r>
            <a:endParaRPr lang="ru-RU" b="1" dirty="0" smtClean="0">
              <a:solidFill>
                <a:schemeClr val="bg2">
                  <a:lumMod val="50000"/>
                </a:schemeClr>
              </a:solidFill>
            </a:endParaRPr>
          </a:p>
          <a:p>
            <a:pPr algn="ctr"/>
            <a:r>
              <a:rPr lang="ru-RU" b="1" i="1" dirty="0" smtClean="0">
                <a:solidFill>
                  <a:srgbClr val="FF0000"/>
                </a:solidFill>
              </a:rPr>
              <a:t>проведение </a:t>
            </a:r>
            <a:r>
              <a:rPr lang="ru-RU" b="1" i="1" dirty="0">
                <a:solidFill>
                  <a:srgbClr val="FF0000"/>
                </a:solidFill>
              </a:rPr>
              <a:t>оценки профессиональных рисков</a:t>
            </a:r>
            <a:r>
              <a:rPr lang="ru-RU" b="1" dirty="0" smtClean="0">
                <a:solidFill>
                  <a:srgbClr val="FF0000"/>
                </a:solidFill>
              </a:rPr>
              <a:t> </a:t>
            </a:r>
            <a:r>
              <a:rPr lang="ru-RU" b="1" dirty="0">
                <a:solidFill>
                  <a:schemeClr val="accent6">
                    <a:lumMod val="50000"/>
                  </a:schemeClr>
                </a:solidFill>
              </a:rPr>
              <a:t>предоставляются</a:t>
            </a:r>
            <a:r>
              <a:rPr lang="ru-RU" b="1" dirty="0" smtClean="0">
                <a:solidFill>
                  <a:schemeClr val="accent6">
                    <a:lumMod val="50000"/>
                  </a:schemeClr>
                </a:solidFill>
              </a:rPr>
              <a:t>:</a:t>
            </a:r>
          </a:p>
          <a:p>
            <a:pPr algn="ctr">
              <a:buClr>
                <a:srgbClr val="FF0000"/>
              </a:buClr>
            </a:pPr>
            <a:endParaRPr lang="ru-RU" b="1" dirty="0">
              <a:solidFill>
                <a:srgbClr val="006600"/>
              </a:solidFill>
            </a:endParaRPr>
          </a:p>
          <a:p>
            <a:pPr algn="ctr">
              <a:buClr>
                <a:srgbClr val="FF0000"/>
              </a:buClr>
            </a:pPr>
            <a:endParaRPr lang="ru-RU" b="1" dirty="0">
              <a:solidFill>
                <a:srgbClr val="006600"/>
              </a:solidFill>
            </a:endParaRPr>
          </a:p>
          <a:p>
            <a:pPr algn="ctr">
              <a:buClr>
                <a:srgbClr val="FF0000"/>
              </a:buClr>
              <a:buFont typeface="Wingdings" pitchFamily="2" charset="2"/>
              <a:buChar char="v"/>
            </a:pPr>
            <a:r>
              <a:rPr lang="ru-RU" b="1" dirty="0">
                <a:solidFill>
                  <a:srgbClr val="006600"/>
                </a:solidFill>
              </a:rPr>
              <a:t> </a:t>
            </a:r>
            <a:r>
              <a:rPr lang="ru-RU" b="1" dirty="0">
                <a:solidFill>
                  <a:srgbClr val="008000"/>
                </a:solidFill>
              </a:rPr>
              <a:t>копию договора с организацией, проводившей оценку профессиональных рисков, с указанием количества рабочих мест, в отношении которых проведена оценка профессиональных рисков, и стоимости проведения оценки профессиональных рисков на указанном количестве рабочих мес</a:t>
            </a:r>
            <a:r>
              <a:rPr lang="ru-RU" dirty="0"/>
              <a:t>т</a:t>
            </a:r>
            <a:endParaRPr lang="ru-RU" b="1" dirty="0">
              <a:solidFill>
                <a:srgbClr val="006600"/>
              </a:solidFill>
            </a:endParaRPr>
          </a:p>
          <a:p>
            <a:pPr algn="ctr">
              <a:buClr>
                <a:srgbClr val="FF0000"/>
              </a:buClr>
            </a:pPr>
            <a:endParaRPr lang="ru-RU" b="1" dirty="0">
              <a:solidFill>
                <a:srgbClr val="006600"/>
              </a:solidFill>
            </a:endParaRPr>
          </a:p>
          <a:p>
            <a:pPr algn="ctr">
              <a:buClr>
                <a:srgbClr val="FF0000"/>
              </a:buClr>
            </a:pPr>
            <a:endParaRPr lang="ru-RU" b="1" dirty="0">
              <a:solidFill>
                <a:srgbClr val="006600"/>
              </a:solidFill>
            </a:endParaRPr>
          </a:p>
          <a:p>
            <a:pPr algn="ctr">
              <a:buClr>
                <a:srgbClr val="FF0000"/>
              </a:buClr>
              <a:buFont typeface="Wingdings" pitchFamily="2" charset="2"/>
              <a:buChar char="v"/>
            </a:pPr>
            <a:r>
              <a:rPr lang="ru-RU" b="1" dirty="0">
                <a:solidFill>
                  <a:srgbClr val="008000"/>
                </a:solidFill>
              </a:rPr>
              <a:t>сведения об индивидуальных номерах рабочих мест, в отношении которых проведена оценка профессиональных рисков, с указанием идентификационного номера отчета о проведении специальной оценки условий труда, содержащего сводную ведомость результатов проведения специальной оценки условий труда (таблицы 1, 2), или выписку из реестра деклараций соответствия условий труда государственным нормативным требованиям охраны труда для </a:t>
            </a:r>
            <a:r>
              <a:rPr lang="ru-RU" b="1" dirty="0" err="1">
                <a:solidFill>
                  <a:srgbClr val="008000"/>
                </a:solidFill>
              </a:rPr>
              <a:t>микропредприятий</a:t>
            </a:r>
            <a:endParaRPr lang="ru-RU" b="1" dirty="0">
              <a:solidFill>
                <a:srgbClr val="008000"/>
              </a:solidFill>
            </a:endParaRPr>
          </a:p>
          <a:p>
            <a:r>
              <a:rPr lang="ru-RU" dirty="0" smtClean="0"/>
              <a:t>  </a:t>
            </a:r>
            <a:endParaRPr lang="ru-RU" b="1" dirty="0">
              <a:solidFill>
                <a:schemeClr val="accent6">
                  <a:lumMod val="50000"/>
                </a:schemeClr>
              </a:solidFill>
            </a:endParaRPr>
          </a:p>
          <a:p>
            <a:pPr algn="ctr"/>
            <a:endParaRPr lang="ru-RU" b="1" dirty="0" smtClean="0">
              <a:solidFill>
                <a:schemeClr val="accent6">
                  <a:lumMod val="50000"/>
                </a:schemeClr>
              </a:solidFill>
            </a:endParaRPr>
          </a:p>
          <a:p>
            <a:pPr algn="ctr"/>
            <a:endParaRPr lang="ru-RU" b="1" dirty="0">
              <a:solidFill>
                <a:schemeClr val="accent6">
                  <a:lumMod val="50000"/>
                </a:schemeClr>
              </a:solidFill>
            </a:endParaRPr>
          </a:p>
          <a:p>
            <a:pPr algn="ctr"/>
            <a:endParaRPr lang="ru-RU" b="1" dirty="0" smtClean="0">
              <a:solidFill>
                <a:schemeClr val="accent6">
                  <a:lumMod val="50000"/>
                </a:schemeClr>
              </a:solidFill>
            </a:endParaRPr>
          </a:p>
          <a:p>
            <a:pPr algn="ctr"/>
            <a:endParaRPr lang="ru-RU" b="1" dirty="0">
              <a:solidFill>
                <a:schemeClr val="accent6">
                  <a:lumMod val="50000"/>
                </a:schemeClr>
              </a:solidFill>
            </a:endParaRPr>
          </a:p>
          <a:p>
            <a:pPr algn="ctr"/>
            <a:endParaRPr lang="ru-RU" b="1" dirty="0" smtClean="0">
              <a:solidFill>
                <a:schemeClr val="accent6">
                  <a:lumMod val="50000"/>
                </a:schemeClr>
              </a:solidFill>
            </a:endParaRPr>
          </a:p>
          <a:p>
            <a:pPr algn="ctr"/>
            <a:endParaRPr lang="ru-RU" b="1" dirty="0">
              <a:solidFill>
                <a:schemeClr val="accent6">
                  <a:lumMod val="50000"/>
                </a:schemeClr>
              </a:solidFill>
            </a:endParaRPr>
          </a:p>
          <a:p>
            <a:pPr algn="ctr"/>
            <a:endParaRPr lang="ru-RU" b="1" dirty="0" smtClean="0">
              <a:solidFill>
                <a:schemeClr val="accent6">
                  <a:lumMod val="50000"/>
                </a:schemeClr>
              </a:solidFill>
            </a:endParaRPr>
          </a:p>
          <a:p>
            <a:pPr algn="ctr"/>
            <a:endParaRPr lang="ru-RU" b="1" dirty="0">
              <a:solidFill>
                <a:schemeClr val="accent6">
                  <a:lumMod val="50000"/>
                </a:schemeClr>
              </a:solidFill>
            </a:endParaRPr>
          </a:p>
          <a:p>
            <a:pPr algn="ctr"/>
            <a:endParaRPr lang="ru-RU" b="1" dirty="0">
              <a:solidFill>
                <a:schemeClr val="accent6">
                  <a:lumMod val="50000"/>
                </a:schemeClr>
              </a:solidFill>
            </a:endParaRPr>
          </a:p>
        </p:txBody>
      </p:sp>
      <p:pic>
        <p:nvPicPr>
          <p:cNvPr id="3" name="Picture 2" descr="СФР информирует — Арамильский городской округ">
            <a:extLst>
              <a:ext uri="{FF2B5EF4-FFF2-40B4-BE49-F238E27FC236}">
                <a16:creationId xmlns:a16="http://schemas.microsoft.com/office/drawing/2014/main" xmlns="" id="{D24811CC-F525-428D-BD93-09603D1EED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522" y="131973"/>
            <a:ext cx="1152128" cy="1001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08638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52272" y="764704"/>
            <a:ext cx="3113225" cy="369332"/>
          </a:xfrm>
          <a:prstGeom prst="rect">
            <a:avLst/>
          </a:prstGeom>
          <a:noFill/>
        </p:spPr>
        <p:txBody>
          <a:bodyPr wrap="none" rtlCol="0">
            <a:spAutoFit/>
          </a:bodyPr>
          <a:lstStyle/>
          <a:p>
            <a:pPr algn="ctr"/>
            <a:r>
              <a:rPr lang="ru-RU" b="1" cap="all" dirty="0">
                <a:ln>
                  <a:solidFill>
                    <a:srgbClr val="FF0000"/>
                  </a:solidFill>
                </a:ln>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ОБРАТИТЬ ВНИМАНИЕ!!!</a:t>
            </a:r>
          </a:p>
        </p:txBody>
      </p:sp>
      <p:sp>
        <p:nvSpPr>
          <p:cNvPr id="4" name="TextBox 3"/>
          <p:cNvSpPr txBox="1"/>
          <p:nvPr/>
        </p:nvSpPr>
        <p:spPr>
          <a:xfrm>
            <a:off x="683568" y="1556792"/>
            <a:ext cx="7632848" cy="5047536"/>
          </a:xfrm>
          <a:prstGeom prst="rect">
            <a:avLst/>
          </a:prstGeom>
          <a:noFill/>
        </p:spPr>
        <p:txBody>
          <a:bodyPr wrap="square" rtlCol="0">
            <a:spAutoFit/>
          </a:bodyPr>
          <a:lstStyle/>
          <a:p>
            <a:pPr algn="ctr"/>
            <a:r>
              <a:rPr lang="ru-RU" sz="1400" b="1" dirty="0">
                <a:solidFill>
                  <a:srgbClr val="0070C0"/>
                </a:solidFill>
              </a:rPr>
              <a:t>Финансовое обеспечение предупредительных </a:t>
            </a:r>
            <a:r>
              <a:rPr lang="ru-RU" sz="1400" b="1" dirty="0" smtClean="0">
                <a:solidFill>
                  <a:srgbClr val="0070C0"/>
                </a:solidFill>
              </a:rPr>
              <a:t>мер, </a:t>
            </a:r>
            <a:r>
              <a:rPr lang="ru-RU" sz="1400" b="1" dirty="0">
                <a:solidFill>
                  <a:srgbClr val="0070C0"/>
                </a:solidFill>
              </a:rPr>
              <a:t>осуществляется страхователем за счет собственных средств с последующим возмещением произведенных им расходов за счет средств бюджета Фонда пенсионного и социального страхования Российской Федерации в пределах суммы, согласованной отделением СФР на эти </a:t>
            </a:r>
            <a:r>
              <a:rPr lang="ru-RU" sz="1400" b="1" dirty="0" smtClean="0">
                <a:solidFill>
                  <a:srgbClr val="0070C0"/>
                </a:solidFill>
              </a:rPr>
              <a:t>цели.</a:t>
            </a:r>
          </a:p>
          <a:p>
            <a:pPr algn="ctr"/>
            <a:endParaRPr lang="ru-RU" sz="1400" b="1" dirty="0">
              <a:solidFill>
                <a:srgbClr val="0070C0"/>
              </a:solidFill>
            </a:endParaRPr>
          </a:p>
          <a:p>
            <a:pPr algn="ctr"/>
            <a:r>
              <a:rPr lang="ru-RU" sz="1400" b="1" dirty="0">
                <a:solidFill>
                  <a:srgbClr val="0070C0"/>
                </a:solidFill>
              </a:rPr>
              <a:t>Страхователь вправе самостоятельно принимать решение о внесении изменений в план финансового обеспечения в пределах разрешенной суммы финансового обеспечения, при этом повторное направление заявления и плана финансового обеспечения предупредительных мер в отделение СФР не </a:t>
            </a:r>
            <a:r>
              <a:rPr lang="ru-RU" sz="1400" b="1" dirty="0" smtClean="0">
                <a:solidFill>
                  <a:srgbClr val="0070C0"/>
                </a:solidFill>
              </a:rPr>
              <a:t>требуется.</a:t>
            </a:r>
          </a:p>
          <a:p>
            <a:pPr algn="ctr"/>
            <a:endParaRPr lang="ru-RU" sz="1400" b="1" dirty="0">
              <a:solidFill>
                <a:srgbClr val="0070C0"/>
              </a:solidFill>
            </a:endParaRPr>
          </a:p>
          <a:p>
            <a:pPr algn="ctr"/>
            <a:r>
              <a:rPr lang="ru-RU" sz="1400" b="1" dirty="0">
                <a:solidFill>
                  <a:srgbClr val="0070C0"/>
                </a:solidFill>
              </a:rPr>
              <a:t>Страхователь после выполнения всех предупредительных мер или хотя бы одной предупредительной меры обращается с заявлением о возмещении произведенных расходов на оплату предупредительных мер (далее - заявление о возмещении расходов) в отделение СФР по месту своей регистрации в срок </a:t>
            </a:r>
            <a:r>
              <a:rPr lang="ru-RU" sz="1400" b="1" dirty="0">
                <a:solidFill>
                  <a:srgbClr val="FF0000"/>
                </a:solidFill>
              </a:rPr>
              <a:t>до 15 ноября текущего </a:t>
            </a:r>
            <a:r>
              <a:rPr lang="ru-RU" sz="1400" b="1" dirty="0">
                <a:solidFill>
                  <a:srgbClr val="0070C0"/>
                </a:solidFill>
              </a:rPr>
              <a:t>календарного года.</a:t>
            </a:r>
          </a:p>
          <a:p>
            <a:pPr algn="ctr"/>
            <a:endParaRPr lang="ru-RU" sz="1400" b="1" dirty="0" smtClean="0">
              <a:solidFill>
                <a:srgbClr val="0070C0"/>
              </a:solidFill>
            </a:endParaRPr>
          </a:p>
          <a:p>
            <a:pPr algn="ctr"/>
            <a:r>
              <a:rPr lang="ru-RU" sz="1400" b="1" dirty="0">
                <a:solidFill>
                  <a:srgbClr val="0070C0"/>
                </a:solidFill>
              </a:rPr>
              <a:t>Заявление о возмещении расходов с прилагаемыми к нему документами (копиями документов) представляется страхователем либо лицом, представляющим его интересы, на бумажном носителе либо в форме электронного документа</a:t>
            </a:r>
            <a:r>
              <a:rPr lang="ru-RU" sz="1400" b="1" dirty="0" smtClean="0">
                <a:solidFill>
                  <a:srgbClr val="0070C0"/>
                </a:solidFill>
              </a:rPr>
              <a:t>.</a:t>
            </a:r>
          </a:p>
          <a:p>
            <a:pPr algn="ctr"/>
            <a:endParaRPr lang="ru-RU" sz="1400" b="1" dirty="0" smtClean="0">
              <a:solidFill>
                <a:srgbClr val="0070C0"/>
              </a:solidFill>
            </a:endParaRPr>
          </a:p>
          <a:p>
            <a:pPr algn="ctr"/>
            <a:r>
              <a:rPr lang="ru-RU" sz="1400" b="1" dirty="0" smtClean="0">
                <a:solidFill>
                  <a:srgbClr val="0070C0"/>
                </a:solidFill>
              </a:rPr>
              <a:t>Копии </a:t>
            </a:r>
            <a:r>
              <a:rPr lang="ru-RU" sz="1400" b="1" dirty="0">
                <a:solidFill>
                  <a:srgbClr val="0070C0"/>
                </a:solidFill>
              </a:rPr>
              <a:t>документов, прилагаемых к заявлению о возмещении расходов, должны быть заверены печатью страхователя (при наличии печати).</a:t>
            </a:r>
          </a:p>
          <a:p>
            <a:pPr algn="ctr"/>
            <a:endParaRPr lang="ru-RU" sz="1400" dirty="0"/>
          </a:p>
          <a:p>
            <a:endParaRPr lang="ru-RU" sz="1400" dirty="0"/>
          </a:p>
        </p:txBody>
      </p:sp>
      <p:pic>
        <p:nvPicPr>
          <p:cNvPr id="5" name="Picture 2" descr="СФР информирует — Арамильский городской округ">
            <a:extLst>
              <a:ext uri="{FF2B5EF4-FFF2-40B4-BE49-F238E27FC236}">
                <a16:creationId xmlns:a16="http://schemas.microsoft.com/office/drawing/2014/main" xmlns="" id="{D24811CC-F525-428D-BD93-09603D1EED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522" y="131973"/>
            <a:ext cx="1152128" cy="1001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84993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52272" y="764704"/>
            <a:ext cx="3113225" cy="369332"/>
          </a:xfrm>
          <a:prstGeom prst="rect">
            <a:avLst/>
          </a:prstGeom>
          <a:noFill/>
        </p:spPr>
        <p:txBody>
          <a:bodyPr wrap="none" rtlCol="0">
            <a:spAutoFit/>
          </a:bodyPr>
          <a:lstStyle/>
          <a:p>
            <a:pPr algn="ctr"/>
            <a:r>
              <a:rPr lang="ru-RU" b="1" cap="all" dirty="0">
                <a:ln>
                  <a:solidFill>
                    <a:srgbClr val="FF0000"/>
                  </a:solidFill>
                </a:ln>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ОБРАТИТЬ ВНИМАНИЕ!!!</a:t>
            </a:r>
          </a:p>
        </p:txBody>
      </p:sp>
      <p:sp>
        <p:nvSpPr>
          <p:cNvPr id="4" name="TextBox 3"/>
          <p:cNvSpPr txBox="1"/>
          <p:nvPr/>
        </p:nvSpPr>
        <p:spPr>
          <a:xfrm>
            <a:off x="683568" y="1556792"/>
            <a:ext cx="7632848" cy="4401205"/>
          </a:xfrm>
          <a:prstGeom prst="rect">
            <a:avLst/>
          </a:prstGeom>
          <a:noFill/>
        </p:spPr>
        <p:txBody>
          <a:bodyPr wrap="square" rtlCol="0">
            <a:spAutoFit/>
          </a:bodyPr>
          <a:lstStyle/>
          <a:p>
            <a:pPr algn="ctr"/>
            <a:r>
              <a:rPr lang="ru-RU" sz="1400" b="1" dirty="0" smtClean="0">
                <a:solidFill>
                  <a:srgbClr val="0070C0"/>
                </a:solidFill>
              </a:rPr>
              <a:t> </a:t>
            </a:r>
            <a:r>
              <a:rPr lang="ru-RU" sz="1400" b="1" dirty="0">
                <a:solidFill>
                  <a:srgbClr val="008000"/>
                </a:solidFill>
              </a:rPr>
              <a:t>Решение о возмещении расходов и перечислении средств на расчетный счет страхователя или об отказе в возмещении расходов принимается отделением СФР в течение </a:t>
            </a:r>
            <a:r>
              <a:rPr lang="ru-RU" sz="1400" b="1" dirty="0">
                <a:solidFill>
                  <a:srgbClr val="FF0000"/>
                </a:solidFill>
              </a:rPr>
              <a:t>15 рабочих дней </a:t>
            </a:r>
            <a:r>
              <a:rPr lang="ru-RU" sz="1400" b="1" dirty="0">
                <a:solidFill>
                  <a:srgbClr val="008000"/>
                </a:solidFill>
              </a:rPr>
              <a:t>со дня получения заявления о возмещении расходов и полного комплекта </a:t>
            </a:r>
            <a:r>
              <a:rPr lang="ru-RU" sz="1400" b="1" dirty="0" smtClean="0">
                <a:solidFill>
                  <a:srgbClr val="008000"/>
                </a:solidFill>
              </a:rPr>
              <a:t>документов.</a:t>
            </a:r>
          </a:p>
          <a:p>
            <a:pPr algn="ctr"/>
            <a:endParaRPr lang="ru-RU" sz="1400" b="1" dirty="0" smtClean="0">
              <a:solidFill>
                <a:srgbClr val="008000"/>
              </a:solidFill>
            </a:endParaRPr>
          </a:p>
          <a:p>
            <a:pPr algn="ctr"/>
            <a:r>
              <a:rPr lang="ru-RU" sz="1400" b="1" dirty="0" smtClean="0">
                <a:solidFill>
                  <a:srgbClr val="008000"/>
                </a:solidFill>
              </a:rPr>
              <a:t>В </a:t>
            </a:r>
            <a:r>
              <a:rPr lang="ru-RU" sz="1400" b="1" dirty="0">
                <a:solidFill>
                  <a:srgbClr val="008000"/>
                </a:solidFill>
              </a:rPr>
              <a:t>случае если оплата расходов страхователя на предупредительные меры согласно договорам на приобретение (выполнение) товаров (работ, услуг) должна быть произведена в текущем финансовом году, но позже срока подачи заявления о возмещении </a:t>
            </a:r>
            <a:r>
              <a:rPr lang="ru-RU" sz="1400" b="1" dirty="0" smtClean="0">
                <a:solidFill>
                  <a:srgbClr val="008000"/>
                </a:solidFill>
              </a:rPr>
              <a:t>расходов  (15 ноября), </a:t>
            </a:r>
            <a:r>
              <a:rPr lang="ru-RU" sz="1400" b="1" dirty="0">
                <a:solidFill>
                  <a:srgbClr val="008000"/>
                </a:solidFill>
              </a:rPr>
              <a:t>решение о возмещении расходов принимается после предоставления страхователем платежных документов и документов, подтверждающих расходы, </a:t>
            </a:r>
            <a:r>
              <a:rPr lang="ru-RU" sz="1400" b="1" dirty="0">
                <a:solidFill>
                  <a:srgbClr val="FF0000"/>
                </a:solidFill>
              </a:rPr>
              <a:t>но не позднее 15 декабря </a:t>
            </a:r>
            <a:r>
              <a:rPr lang="ru-RU" sz="1400" b="1" dirty="0">
                <a:solidFill>
                  <a:srgbClr val="008000"/>
                </a:solidFill>
              </a:rPr>
              <a:t>текущего календарного </a:t>
            </a:r>
            <a:r>
              <a:rPr lang="ru-RU" sz="1400" b="1" dirty="0" smtClean="0">
                <a:solidFill>
                  <a:srgbClr val="008000"/>
                </a:solidFill>
              </a:rPr>
              <a:t>года</a:t>
            </a:r>
          </a:p>
          <a:p>
            <a:pPr algn="ctr"/>
            <a:endParaRPr lang="ru-RU" sz="1400" b="1" dirty="0" smtClean="0">
              <a:solidFill>
                <a:srgbClr val="008000"/>
              </a:solidFill>
            </a:endParaRPr>
          </a:p>
          <a:p>
            <a:pPr algn="ctr"/>
            <a:endParaRPr lang="ru-RU" sz="1400" b="1" dirty="0">
              <a:solidFill>
                <a:srgbClr val="008000"/>
              </a:solidFill>
            </a:endParaRPr>
          </a:p>
          <a:p>
            <a:pPr algn="ctr"/>
            <a:r>
              <a:rPr lang="ru-RU" sz="1400" b="1" dirty="0" smtClean="0">
                <a:solidFill>
                  <a:srgbClr val="008000"/>
                </a:solidFill>
              </a:rPr>
              <a:t>	</a:t>
            </a:r>
            <a:r>
              <a:rPr lang="ru-RU" sz="1400" b="1" dirty="0" smtClean="0">
                <a:solidFill>
                  <a:srgbClr val="FF0000"/>
                </a:solidFill>
              </a:rPr>
              <a:t>Отделение </a:t>
            </a:r>
            <a:r>
              <a:rPr lang="ru-RU" sz="1400" b="1" dirty="0">
                <a:solidFill>
                  <a:srgbClr val="FF0000"/>
                </a:solidFill>
              </a:rPr>
              <a:t>СФР принимает решение об отказе в возмещении расходов предупредительных мер в следующих случаях</a:t>
            </a:r>
            <a:r>
              <a:rPr lang="ru-RU" sz="1400" b="1" dirty="0" smtClean="0">
                <a:solidFill>
                  <a:srgbClr val="FF0000"/>
                </a:solidFill>
              </a:rPr>
              <a:t>:</a:t>
            </a:r>
          </a:p>
          <a:p>
            <a:pPr algn="ctr"/>
            <a:endParaRPr lang="ru-RU" sz="1400" b="1" dirty="0">
              <a:solidFill>
                <a:srgbClr val="FF0000"/>
              </a:solidFill>
            </a:endParaRPr>
          </a:p>
          <a:p>
            <a:pPr algn="ctr"/>
            <a:r>
              <a:rPr lang="ru-RU" sz="1400" b="1" dirty="0">
                <a:solidFill>
                  <a:srgbClr val="008000"/>
                </a:solidFill>
              </a:rPr>
              <a:t>а) представленные страхователем документы, </a:t>
            </a:r>
            <a:r>
              <a:rPr lang="ru-RU" sz="1400" b="1" dirty="0" smtClean="0">
                <a:solidFill>
                  <a:srgbClr val="008000"/>
                </a:solidFill>
              </a:rPr>
              <a:t> содержат </a:t>
            </a:r>
            <a:r>
              <a:rPr lang="ru-RU" sz="1400" b="1" dirty="0">
                <a:solidFill>
                  <a:srgbClr val="008000"/>
                </a:solidFill>
              </a:rPr>
              <a:t>недостоверную информацию</a:t>
            </a:r>
            <a:r>
              <a:rPr lang="ru-RU" sz="1400" b="1" dirty="0" smtClean="0">
                <a:solidFill>
                  <a:srgbClr val="008000"/>
                </a:solidFill>
              </a:rPr>
              <a:t>;</a:t>
            </a:r>
          </a:p>
          <a:p>
            <a:pPr algn="ctr"/>
            <a:endParaRPr lang="ru-RU" sz="1400" b="1" dirty="0">
              <a:solidFill>
                <a:srgbClr val="008000"/>
              </a:solidFill>
            </a:endParaRPr>
          </a:p>
          <a:p>
            <a:pPr algn="ctr"/>
            <a:r>
              <a:rPr lang="ru-RU" sz="1400" b="1" dirty="0">
                <a:solidFill>
                  <a:srgbClr val="008000"/>
                </a:solidFill>
              </a:rPr>
              <a:t>б) </a:t>
            </a:r>
            <a:r>
              <a:rPr lang="ru-RU" sz="1400" b="1" dirty="0" smtClean="0">
                <a:solidFill>
                  <a:srgbClr val="008000"/>
                </a:solidFill>
              </a:rPr>
              <a:t>документы представлены </a:t>
            </a:r>
            <a:r>
              <a:rPr lang="ru-RU" sz="1400" b="1" dirty="0">
                <a:solidFill>
                  <a:srgbClr val="008000"/>
                </a:solidFill>
              </a:rPr>
              <a:t>страхователем не в полном объеме.</a:t>
            </a:r>
          </a:p>
          <a:p>
            <a:pPr algn="ctr"/>
            <a:endParaRPr lang="ru-RU" sz="1400" b="1" dirty="0"/>
          </a:p>
          <a:p>
            <a:endParaRPr lang="ru-RU" sz="1400" b="1" dirty="0"/>
          </a:p>
        </p:txBody>
      </p:sp>
      <p:pic>
        <p:nvPicPr>
          <p:cNvPr id="5" name="Picture 2" descr="СФР информирует — Арамильский городской округ">
            <a:extLst>
              <a:ext uri="{FF2B5EF4-FFF2-40B4-BE49-F238E27FC236}">
                <a16:creationId xmlns:a16="http://schemas.microsoft.com/office/drawing/2014/main" xmlns="" id="{D24811CC-F525-428D-BD93-09603D1EED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522" y="131973"/>
            <a:ext cx="1152128" cy="1001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9623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5720" y="1857364"/>
            <a:ext cx="8696349" cy="2554545"/>
          </a:xfrm>
          <a:prstGeom prst="rect">
            <a:avLst/>
          </a:prstGeom>
          <a:noFill/>
        </p:spPr>
        <p:txBody>
          <a:bodyPr wrap="square" rtlCol="0">
            <a:spAutoFit/>
          </a:bodyPr>
          <a:lstStyle/>
          <a:p>
            <a:pPr algn="ctr"/>
            <a:r>
              <a:rPr lang="ru-RU" sz="2000" b="1" dirty="0">
                <a:solidFill>
                  <a:srgbClr val="FF0000"/>
                </a:solidFill>
                <a:latin typeface="Times New Roman" pitchFamily="18" charset="0"/>
                <a:cs typeface="Times New Roman" pitchFamily="18" charset="0"/>
              </a:rPr>
              <a:t>Административный регламент предоставления Фондом социального страхования Российской Федерации государственной услуги по принятию решения о финансовом обеспечении предупредительных мер по сокращению производственного травматизма и профессиональных заболеваний работников и санаторно-курортного лечения работников, занятых на работах с вредными и (или) опасными производственными факторами, утвержден  приказом Фонда социального страхования РФ </a:t>
            </a:r>
          </a:p>
          <a:p>
            <a:pPr algn="ctr"/>
            <a:r>
              <a:rPr lang="ru-RU" sz="2000" b="1" dirty="0">
                <a:solidFill>
                  <a:srgbClr val="FF0000"/>
                </a:solidFill>
                <a:latin typeface="Times New Roman" pitchFamily="18" charset="0"/>
                <a:cs typeface="Times New Roman" pitchFamily="18" charset="0"/>
              </a:rPr>
              <a:t>от 7 мая 2019 г. № 237</a:t>
            </a:r>
          </a:p>
        </p:txBody>
      </p:sp>
      <p:pic>
        <p:nvPicPr>
          <p:cNvPr id="12" name="Рисунок 11" descr="haber_unlem.jpg"/>
          <p:cNvPicPr>
            <a:picLocks noChangeAspect="1"/>
          </p:cNvPicPr>
          <p:nvPr/>
        </p:nvPicPr>
        <p:blipFill>
          <a:blip r:embed="rId2"/>
          <a:stretch>
            <a:fillRect/>
          </a:stretch>
        </p:blipFill>
        <p:spPr>
          <a:xfrm rot="769303">
            <a:off x="7610108" y="5229376"/>
            <a:ext cx="1385445" cy="1493516"/>
          </a:xfrm>
          <a:prstGeom prst="rect">
            <a:avLst/>
          </a:prstGeom>
          <a:effectLst>
            <a:softEdge rad="127000"/>
          </a:effectLst>
        </p:spPr>
      </p:pic>
      <p:pic>
        <p:nvPicPr>
          <p:cNvPr id="6" name="Picture 2" descr="СФР информирует — Арамильский городской округ">
            <a:extLst>
              <a:ext uri="{FF2B5EF4-FFF2-40B4-BE49-F238E27FC236}">
                <a16:creationId xmlns:a16="http://schemas.microsoft.com/office/drawing/2014/main" xmlns="" id="{0FA748F7-807F-43C8-AC55-F760195318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27384"/>
            <a:ext cx="1828800" cy="1714500"/>
          </a:xfrm>
          <a:prstGeom prst="rect">
            <a:avLst/>
          </a:prstGeom>
          <a:noFill/>
          <a:extLst>
            <a:ext uri="{909E8E84-426E-40DD-AFC4-6F175D3DCCD1}">
              <a14:hiddenFill xmlns:a14="http://schemas.microsoft.com/office/drawing/2010/main">
                <a:solidFill>
                  <a:srgbClr val="FFFFFF"/>
                </a:solidFill>
              </a14:hiddenFill>
            </a:ext>
          </a:extLst>
        </p:spPr>
      </p:pic>
      <p:sp>
        <p:nvSpPr>
          <p:cNvPr id="9" name="Прямоугольник 8">
            <a:extLst>
              <a:ext uri="{FF2B5EF4-FFF2-40B4-BE49-F238E27FC236}">
                <a16:creationId xmlns:a16="http://schemas.microsoft.com/office/drawing/2014/main" xmlns="" id="{2706E8E3-4481-408F-9064-8FCFC98633D6}"/>
              </a:ext>
            </a:extLst>
          </p:cNvPr>
          <p:cNvSpPr/>
          <p:nvPr/>
        </p:nvSpPr>
        <p:spPr>
          <a:xfrm>
            <a:off x="1763688" y="428605"/>
            <a:ext cx="7488831" cy="492443"/>
          </a:xfrm>
          <a:prstGeom prst="rect">
            <a:avLst/>
          </a:prstGeom>
        </p:spPr>
        <p:txBody>
          <a:bodyPr wrap="square">
            <a:spAutoFit/>
          </a:bodyPr>
          <a:lstStyle/>
          <a:p>
            <a:pPr algn="ctr"/>
            <a:r>
              <a:rPr lang="ru-RU" sz="1300" b="1" dirty="0">
                <a:solidFill>
                  <a:srgbClr val="0000FF"/>
                </a:solidFill>
                <a:latin typeface="Times New Roman" pitchFamily="18" charset="0"/>
                <a:cs typeface="Times New Roman" pitchFamily="18" charset="0"/>
              </a:rPr>
              <a:t>ОТДЕЛЕНИЕ  ФОНДА  ПЕНСИОННОГО И  СОЦИАЛЬНОГО СТРАХОВАНИЯ  </a:t>
            </a:r>
          </a:p>
          <a:p>
            <a:pPr algn="ctr"/>
            <a:r>
              <a:rPr lang="ru-RU" sz="1300" b="1" dirty="0">
                <a:solidFill>
                  <a:srgbClr val="0000FF"/>
                </a:solidFill>
                <a:latin typeface="Times New Roman" pitchFamily="18" charset="0"/>
                <a:cs typeface="Times New Roman" pitchFamily="18" charset="0"/>
              </a:rPr>
              <a:t>РОССИЙСКОЙ ФЕДЕРАЦИИ  ПО  ЯМАЛО-НЕНЕЦКОМУ АВТОНОМНОМУ ОКРУГУ</a:t>
            </a:r>
            <a:endParaRPr lang="ru-RU" sz="1300" b="1" dirty="0">
              <a:solidFill>
                <a:srgbClr val="0000FF"/>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357166"/>
            <a:ext cx="8606190" cy="2523768"/>
          </a:xfrm>
          <a:prstGeom prst="rect">
            <a:avLst/>
          </a:prstGeom>
          <a:no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ru-RU" sz="2400" b="1" cap="all" dirty="0">
              <a:ln>
                <a:solidFill>
                  <a:srgbClr val="FF0000"/>
                </a:solidFill>
              </a:ln>
              <a:solidFill>
                <a:srgbClr val="FF0000"/>
              </a:solidFill>
              <a:effectLst>
                <a:outerShdw blurRad="19685" dist="12700" dir="5400000" algn="tl" rotWithShape="0">
                  <a:schemeClr val="accent1">
                    <a:satMod val="130000"/>
                    <a:alpha val="60000"/>
                  </a:schemeClr>
                </a:outerShdw>
              </a:effectLst>
              <a:latin typeface="Times New Roman" pitchFamily="18" charset="0"/>
              <a:cs typeface="Times New Roman" pitchFamily="18" charset="0"/>
            </a:endParaRPr>
          </a:p>
          <a:p>
            <a:pPr algn="ctr"/>
            <a:endParaRPr lang="ru-RU" sz="2400" b="1" cap="all" dirty="0">
              <a:ln>
                <a:solidFill>
                  <a:srgbClr val="FF0000"/>
                </a:solidFill>
              </a:ln>
              <a:solidFill>
                <a:srgbClr val="FF0000"/>
              </a:solidFill>
              <a:effectLst>
                <a:outerShdw blurRad="19685" dist="12700" dir="5400000" algn="tl" rotWithShape="0">
                  <a:schemeClr val="accent1">
                    <a:satMod val="130000"/>
                    <a:alpha val="60000"/>
                  </a:schemeClr>
                </a:outerShdw>
              </a:effectLst>
              <a:latin typeface="Times New Roman" pitchFamily="18" charset="0"/>
              <a:cs typeface="Times New Roman" pitchFamily="18" charset="0"/>
            </a:endParaRPr>
          </a:p>
          <a:p>
            <a:pPr algn="ctr"/>
            <a:endParaRPr lang="ru-RU" sz="2000" b="1" dirty="0">
              <a:ln w="10541" cmpd="sng">
                <a:solidFill>
                  <a:srgbClr val="6600CC"/>
                </a:solidFill>
                <a:prstDash val="solid"/>
              </a:ln>
              <a:solidFill>
                <a:srgbClr val="6600CC"/>
              </a:solidFill>
              <a:latin typeface="Times New Roman" pitchFamily="18" charset="0"/>
              <a:cs typeface="Times New Roman" pitchFamily="18" charset="0"/>
            </a:endParaRPr>
          </a:p>
          <a:p>
            <a:endParaRPr lang="ru-RU"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endParaRPr lang="ru-RU"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endParaRPr lang="ru-RU"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endParaRPr lang="ru-RU"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lgn="ctr"/>
            <a:endParaRPr lang="ru-RU"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endParaRPr>
          </a:p>
        </p:txBody>
      </p:sp>
      <p:sp>
        <p:nvSpPr>
          <p:cNvPr id="3" name="TextBox 2"/>
          <p:cNvSpPr txBox="1"/>
          <p:nvPr/>
        </p:nvSpPr>
        <p:spPr>
          <a:xfrm>
            <a:off x="1000100" y="142852"/>
            <a:ext cx="7215238" cy="461665"/>
          </a:xfrm>
          <a:prstGeom prst="rect">
            <a:avLst/>
          </a:prstGeom>
          <a:noFill/>
        </p:spPr>
        <p:txBody>
          <a:bodyPr wrap="square" rtlCol="0">
            <a:spAutoFit/>
            <a:scene3d>
              <a:camera prst="perspectiveFront"/>
              <a:lightRig rig="contrasting" dir="t">
                <a:rot lat="0" lon="0" rev="4500000"/>
              </a:lightRig>
            </a:scene3d>
            <a:sp3d contourW="6350" prstMaterial="metal">
              <a:bevelT w="127000" h="31750" prst="relaxedInset"/>
              <a:contourClr>
                <a:schemeClr val="accent1">
                  <a:shade val="75000"/>
                </a:schemeClr>
              </a:contourClr>
            </a:sp3d>
          </a:bodyPr>
          <a:lstStyle/>
          <a:p>
            <a:pPr algn="ctr"/>
            <a:r>
              <a:rPr lang="ru-RU" sz="2400" b="1" cap="all" dirty="0">
                <a:ln w="0">
                  <a:solidFill>
                    <a:srgbClr val="FF0000"/>
                  </a:solidFill>
                </a:ln>
                <a:solidFill>
                  <a:srgbClr val="FF0000"/>
                </a:solidFill>
                <a:effectLst/>
              </a:rPr>
              <a:t>В помощь страхователю!!!</a:t>
            </a:r>
          </a:p>
        </p:txBody>
      </p:sp>
      <p:sp>
        <p:nvSpPr>
          <p:cNvPr id="5" name="TextBox 4"/>
          <p:cNvSpPr txBox="1"/>
          <p:nvPr/>
        </p:nvSpPr>
        <p:spPr>
          <a:xfrm>
            <a:off x="142844" y="785794"/>
            <a:ext cx="8572560" cy="6319302"/>
          </a:xfrm>
          <a:prstGeom prst="rect">
            <a:avLst/>
          </a:prstGeom>
          <a:noFill/>
        </p:spPr>
        <p:txBody>
          <a:bodyPr wrap="square" rtlCol="0">
            <a:spAutoFit/>
          </a:bodyPr>
          <a:lstStyle/>
          <a:p>
            <a:pPr algn="ctr"/>
            <a:r>
              <a:rPr lang="en-US" sz="2800" b="1" dirty="0">
                <a:ln>
                  <a:solidFill>
                    <a:srgbClr val="0066FF"/>
                  </a:solidFill>
                </a:ln>
                <a:solidFill>
                  <a:srgbClr val="0066FF"/>
                </a:solidFill>
                <a:latin typeface="Times New Roman" pitchFamily="18" charset="0"/>
                <a:cs typeface="Times New Roman" pitchFamily="18" charset="0"/>
              </a:rPr>
              <a:t>old.fsa.gov.ru</a:t>
            </a:r>
            <a:r>
              <a:rPr lang="en-US" dirty="0"/>
              <a:t> </a:t>
            </a:r>
            <a:endParaRPr lang="ru-RU" dirty="0"/>
          </a:p>
          <a:p>
            <a:pPr algn="ctr"/>
            <a:r>
              <a:rPr lang="ru-RU" b="1" dirty="0">
                <a:ln>
                  <a:solidFill>
                    <a:srgbClr val="006600"/>
                  </a:solidFill>
                </a:ln>
                <a:solidFill>
                  <a:srgbClr val="008000"/>
                </a:solidFill>
                <a:latin typeface="Times New Roman" pitchFamily="18" charset="0"/>
                <a:cs typeface="Times New Roman" pitchFamily="18" charset="0"/>
              </a:rPr>
              <a:t>копии сертификатов (деклараций) соответствия СИЗ техническому регламенту Таможенного союза "О безопасности средств индивидуальной защиты" </a:t>
            </a:r>
          </a:p>
          <a:p>
            <a:pPr algn="ctr"/>
            <a:r>
              <a:rPr lang="ru-RU" b="1" dirty="0">
                <a:ln>
                  <a:solidFill>
                    <a:srgbClr val="006600"/>
                  </a:solidFill>
                </a:ln>
                <a:solidFill>
                  <a:srgbClr val="008000"/>
                </a:solidFill>
                <a:latin typeface="Times New Roman" pitchFamily="18" charset="0"/>
                <a:cs typeface="Times New Roman" pitchFamily="18" charset="0"/>
              </a:rPr>
              <a:t>(ТР ТС 019/2011)</a:t>
            </a:r>
          </a:p>
          <a:p>
            <a:endParaRPr lang="ru-RU" b="1" dirty="0">
              <a:ln>
                <a:solidFill>
                  <a:srgbClr val="C00883"/>
                </a:solidFill>
              </a:ln>
              <a:solidFill>
                <a:srgbClr val="C00883"/>
              </a:solidFill>
              <a:latin typeface="Times New Roman" pitchFamily="18" charset="0"/>
              <a:cs typeface="Times New Roman" pitchFamily="18" charset="0"/>
            </a:endParaRPr>
          </a:p>
          <a:p>
            <a:pPr algn="ctr"/>
            <a:r>
              <a:rPr lang="en-US" sz="2400" b="1" dirty="0">
                <a:ln>
                  <a:solidFill>
                    <a:srgbClr val="0066FF"/>
                  </a:solidFill>
                </a:ln>
                <a:solidFill>
                  <a:srgbClr val="0066FF"/>
                </a:solidFill>
                <a:latin typeface="Times New Roman" pitchFamily="18" charset="0"/>
                <a:cs typeface="Times New Roman" pitchFamily="18" charset="0"/>
              </a:rPr>
              <a:t>minpromtorg.gov.ru </a:t>
            </a:r>
            <a:r>
              <a:rPr lang="en-US" b="1" dirty="0">
                <a:ln>
                  <a:solidFill>
                    <a:srgbClr val="C00883"/>
                  </a:solidFill>
                </a:ln>
                <a:solidFill>
                  <a:srgbClr val="C00883"/>
                </a:solidFill>
                <a:latin typeface="Times New Roman" pitchFamily="18" charset="0"/>
                <a:cs typeface="Times New Roman" pitchFamily="18" charset="0"/>
              </a:rPr>
              <a:t> </a:t>
            </a:r>
            <a:endParaRPr lang="ru-RU" b="1" dirty="0">
              <a:ln>
                <a:solidFill>
                  <a:srgbClr val="006600"/>
                </a:solidFill>
              </a:ln>
              <a:solidFill>
                <a:srgbClr val="008000"/>
              </a:solidFill>
              <a:latin typeface="Times New Roman" pitchFamily="18" charset="0"/>
              <a:cs typeface="Times New Roman" pitchFamily="18" charset="0"/>
            </a:endParaRPr>
          </a:p>
          <a:p>
            <a:pPr algn="ctr"/>
            <a:r>
              <a:rPr lang="ru-RU" b="1" dirty="0">
                <a:ln>
                  <a:solidFill>
                    <a:srgbClr val="006600"/>
                  </a:solidFill>
                </a:ln>
                <a:solidFill>
                  <a:srgbClr val="008000"/>
                </a:solidFill>
                <a:latin typeface="Times New Roman" pitchFamily="18" charset="0"/>
                <a:cs typeface="Times New Roman" pitchFamily="18" charset="0"/>
              </a:rPr>
              <a:t>копия заключения о подтверждении производства промышленной продукции на территории Российской Федерации, выданного Министерством промышленности и торговли Российской Федерации в отношении специальной одежды, специальной обуви или других средств индивидуальной защиты - для СИЗ, изготовленных на территории Российской Федерации; </a:t>
            </a:r>
            <a:endParaRPr lang="en-US" b="1" dirty="0">
              <a:ln>
                <a:solidFill>
                  <a:srgbClr val="006600"/>
                </a:solidFill>
              </a:ln>
              <a:solidFill>
                <a:srgbClr val="008000"/>
              </a:solidFill>
              <a:latin typeface="Times New Roman" pitchFamily="18" charset="0"/>
              <a:cs typeface="Times New Roman" pitchFamily="18" charset="0"/>
            </a:endParaRPr>
          </a:p>
          <a:p>
            <a:endParaRPr lang="en-US" b="1" dirty="0">
              <a:ln>
                <a:solidFill>
                  <a:srgbClr val="C00883"/>
                </a:solidFill>
              </a:ln>
              <a:solidFill>
                <a:srgbClr val="C00883"/>
              </a:solidFill>
              <a:latin typeface="Times New Roman" pitchFamily="18" charset="0"/>
              <a:cs typeface="Times New Roman" pitchFamily="18" charset="0"/>
            </a:endParaRPr>
          </a:p>
          <a:p>
            <a:pPr algn="ctr"/>
            <a:r>
              <a:rPr lang="en-US" sz="2400" b="1" dirty="0">
                <a:ln>
                  <a:solidFill>
                    <a:srgbClr val="0066FF"/>
                  </a:solidFill>
                </a:ln>
                <a:solidFill>
                  <a:srgbClr val="0066FF"/>
                </a:solidFill>
                <a:latin typeface="Times New Roman" pitchFamily="18" charset="0"/>
                <a:cs typeface="Times New Roman" pitchFamily="18" charset="0"/>
              </a:rPr>
              <a:t>akot.rosmintrud.ru </a:t>
            </a:r>
            <a:r>
              <a:rPr lang="en-US" b="1" dirty="0">
                <a:ln>
                  <a:solidFill>
                    <a:srgbClr val="008000"/>
                  </a:solidFill>
                </a:ln>
                <a:solidFill>
                  <a:srgbClr val="006600"/>
                </a:solidFill>
                <a:latin typeface="Times New Roman" pitchFamily="18" charset="0"/>
                <a:cs typeface="Times New Roman" pitchFamily="18" charset="0"/>
              </a:rPr>
              <a:t>  </a:t>
            </a:r>
            <a:endParaRPr lang="ru-RU" b="1" dirty="0">
              <a:ln>
                <a:solidFill>
                  <a:srgbClr val="008000"/>
                </a:solidFill>
              </a:ln>
              <a:solidFill>
                <a:srgbClr val="006600"/>
              </a:solidFill>
              <a:latin typeface="Times New Roman" pitchFamily="18" charset="0"/>
              <a:cs typeface="Times New Roman" pitchFamily="18" charset="0"/>
            </a:endParaRPr>
          </a:p>
          <a:p>
            <a:pPr algn="ctr"/>
            <a:r>
              <a:rPr lang="ru-RU" b="1" dirty="0">
                <a:ln>
                  <a:solidFill>
                    <a:srgbClr val="FF0000"/>
                  </a:solidFill>
                </a:ln>
                <a:solidFill>
                  <a:srgbClr val="FF0000"/>
                </a:solidFill>
                <a:latin typeface="Times New Roman" pitchFamily="18" charset="0"/>
                <a:cs typeface="Times New Roman" pitchFamily="18" charset="0"/>
              </a:rPr>
              <a:t>1.</a:t>
            </a:r>
            <a:r>
              <a:rPr lang="ru-RU" b="1" dirty="0">
                <a:ln>
                  <a:solidFill>
                    <a:srgbClr val="006600"/>
                  </a:solidFill>
                </a:ln>
                <a:solidFill>
                  <a:srgbClr val="FF0000"/>
                </a:solidFill>
                <a:latin typeface="Times New Roman" pitchFamily="18" charset="0"/>
                <a:cs typeface="Times New Roman" pitchFamily="18" charset="0"/>
              </a:rPr>
              <a:t> </a:t>
            </a:r>
            <a:r>
              <a:rPr lang="ru-RU" b="1" dirty="0">
                <a:ln>
                  <a:solidFill>
                    <a:srgbClr val="006600"/>
                  </a:solidFill>
                </a:ln>
                <a:solidFill>
                  <a:srgbClr val="006600"/>
                </a:solidFill>
                <a:latin typeface="Times New Roman" pitchFamily="18" charset="0"/>
                <a:cs typeface="Times New Roman" pitchFamily="18" charset="0"/>
              </a:rPr>
              <a:t>сведения о включении организации, проводящей специальную оценку условий труда, в реестр организаций, проводящих специальную оценку условий труда (реестр организаций, оказывающих услуги в области охраны труда)</a:t>
            </a:r>
            <a:endParaRPr lang="en-US" b="1" dirty="0">
              <a:ln>
                <a:solidFill>
                  <a:srgbClr val="006600"/>
                </a:solidFill>
              </a:ln>
              <a:solidFill>
                <a:srgbClr val="006600"/>
              </a:solidFill>
              <a:latin typeface="Times New Roman" pitchFamily="18" charset="0"/>
              <a:cs typeface="Times New Roman" pitchFamily="18" charset="0"/>
            </a:endParaRPr>
          </a:p>
          <a:p>
            <a:pPr algn="ctr"/>
            <a:endParaRPr lang="en-US" b="1" dirty="0">
              <a:ln>
                <a:solidFill>
                  <a:srgbClr val="C00883"/>
                </a:solidFill>
              </a:ln>
              <a:solidFill>
                <a:srgbClr val="C00883"/>
              </a:solidFill>
              <a:latin typeface="Times New Roman" pitchFamily="18" charset="0"/>
              <a:cs typeface="Times New Roman" pitchFamily="18" charset="0"/>
            </a:endParaRPr>
          </a:p>
          <a:p>
            <a:pPr algn="ctr"/>
            <a:r>
              <a:rPr lang="ru-RU" b="1" dirty="0">
                <a:ln>
                  <a:solidFill>
                    <a:srgbClr val="FF0000"/>
                  </a:solidFill>
                </a:ln>
                <a:solidFill>
                  <a:srgbClr val="FF0000"/>
                </a:solidFill>
                <a:latin typeface="Times New Roman" pitchFamily="18" charset="0"/>
                <a:cs typeface="Times New Roman" pitchFamily="18" charset="0"/>
              </a:rPr>
              <a:t>2. </a:t>
            </a:r>
            <a:r>
              <a:rPr lang="ru-RU" b="1" dirty="0">
                <a:ln>
                  <a:solidFill>
                    <a:srgbClr val="006600"/>
                  </a:solidFill>
                </a:ln>
                <a:solidFill>
                  <a:srgbClr val="006600"/>
                </a:solidFill>
                <a:latin typeface="Times New Roman" pitchFamily="18" charset="0"/>
                <a:cs typeface="Times New Roman" pitchFamily="18" charset="0"/>
              </a:rPr>
              <a:t>сведения о включении обучающей организации в реестр организаций, оказывающих услуги в области охраны труда</a:t>
            </a:r>
          </a:p>
          <a:p>
            <a:endParaRPr lang="ru-RU" b="1" dirty="0">
              <a:ln>
                <a:solidFill>
                  <a:srgbClr val="C00883"/>
                </a:solidFill>
              </a:ln>
              <a:solidFill>
                <a:srgbClr val="C00883"/>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3946736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7544" y="1837383"/>
            <a:ext cx="8280920" cy="5016758"/>
          </a:xfrm>
          <a:prstGeom prst="rect">
            <a:avLst/>
          </a:prstGeom>
          <a:noFill/>
        </p:spPr>
        <p:txBody>
          <a:bodyPr wrap="square" rtlCol="0">
            <a:spAutoFit/>
          </a:bodyPr>
          <a:lstStyle/>
          <a:p>
            <a:pPr algn="ctr"/>
            <a:r>
              <a:rPr lang="ru-RU" sz="2000" b="1" dirty="0">
                <a:ln w="900" cmpd="sng">
                  <a:solidFill>
                    <a:srgbClr val="000099">
                      <a:alpha val="55000"/>
                    </a:srgbClr>
                  </a:solidFill>
                  <a:prstDash val="solid"/>
                </a:ln>
                <a:solidFill>
                  <a:srgbClr val="6600CC"/>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 </a:t>
            </a:r>
            <a:r>
              <a:rPr lang="ru-RU" sz="2000" b="1" dirty="0">
                <a:solidFill>
                  <a:srgbClr val="6600CC"/>
                </a:solidFill>
              </a:rPr>
              <a:t>Финансовое обеспечение предупредительных мер осуществляется страхователем </a:t>
            </a:r>
            <a:r>
              <a:rPr lang="ru-RU" sz="2000" b="1" u="sng" dirty="0">
                <a:solidFill>
                  <a:srgbClr val="6600CC"/>
                </a:solidFill>
              </a:rPr>
              <a:t>за счет собственных средств с последующим возмещением произведенных им расходов</a:t>
            </a:r>
            <a:r>
              <a:rPr lang="ru-RU" sz="2000" b="1" dirty="0">
                <a:solidFill>
                  <a:srgbClr val="6600CC"/>
                </a:solidFill>
              </a:rPr>
              <a:t> за счет средств бюджета Фонда в пределах суммы, согласованной с </a:t>
            </a:r>
            <a:r>
              <a:rPr lang="ru-RU" sz="2000" b="1" dirty="0" smtClean="0">
                <a:solidFill>
                  <a:srgbClr val="6600CC"/>
                </a:solidFill>
              </a:rPr>
              <a:t>отделением СФР на </a:t>
            </a:r>
            <a:r>
              <a:rPr lang="ru-RU" sz="2000" b="1" dirty="0">
                <a:solidFill>
                  <a:srgbClr val="6600CC"/>
                </a:solidFill>
              </a:rPr>
              <a:t>эти цели, но не более суммы страховых взносов на обязательное </a:t>
            </a:r>
            <a:r>
              <a:rPr lang="ru-RU" sz="2000" b="1" dirty="0" smtClean="0">
                <a:solidFill>
                  <a:srgbClr val="6600CC"/>
                </a:solidFill>
              </a:rPr>
              <a:t>социальное</a:t>
            </a:r>
            <a:r>
              <a:rPr lang="ru-RU" sz="2000" b="1" dirty="0">
                <a:solidFill>
                  <a:srgbClr val="6600CC"/>
                </a:solidFill>
              </a:rPr>
              <a:t> </a:t>
            </a:r>
            <a:r>
              <a:rPr lang="ru-RU" sz="2000" b="1" dirty="0" smtClean="0">
                <a:solidFill>
                  <a:srgbClr val="6600CC"/>
                </a:solidFill>
              </a:rPr>
              <a:t>страхование от </a:t>
            </a:r>
            <a:r>
              <a:rPr lang="ru-RU" sz="2000" b="1" dirty="0">
                <a:solidFill>
                  <a:srgbClr val="6600CC"/>
                </a:solidFill>
              </a:rPr>
              <a:t>несчастных случаев на производстве и профессиональных заболеваний (далее - страховые взносы), начисленных страхователем за текущий финансовый год, за вычетом расходов, произведенных в текущем календарном году на выплату пособий по временной нетрудоспособности в связи с несчастными случаями на производстве или профессиональными заболеваниями и на оплату отпуска застрахованного лица (сверх ежегодного оплачиваемого отпуска, установленного законодательством Российской Федерации) на весь период его лечения и проезда к месту лечения и обратно.</a:t>
            </a:r>
            <a:endParaRPr lang="ru-RU" sz="2000" b="1" cap="all" dirty="0">
              <a:ln w="9000" cmpd="sng">
                <a:solidFill>
                  <a:schemeClr val="accent4">
                    <a:shade val="50000"/>
                    <a:satMod val="120000"/>
                  </a:schemeClr>
                </a:solidFill>
                <a:prstDash val="solid"/>
              </a:ln>
              <a:solidFill>
                <a:srgbClr val="6600CC"/>
              </a:solidFill>
              <a:effectLst>
                <a:reflection blurRad="12700" stA="28000" endPos="45000" dist="1000" dir="5400000" sy="-100000" algn="bl" rotWithShape="0"/>
              </a:effectLst>
            </a:endParaRPr>
          </a:p>
          <a:p>
            <a:pPr algn="ctr"/>
            <a:endParaRPr lang="ru-RU" sz="2000"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
        <p:nvSpPr>
          <p:cNvPr id="8" name="Прямоугольник 7"/>
          <p:cNvSpPr/>
          <p:nvPr/>
        </p:nvSpPr>
        <p:spPr>
          <a:xfrm>
            <a:off x="214282" y="5214950"/>
            <a:ext cx="8715436" cy="369332"/>
          </a:xfrm>
          <a:prstGeom prst="rect">
            <a:avLst/>
          </a:prstGeom>
        </p:spPr>
        <p:txBody>
          <a:bodyPr wrap="square">
            <a:spAutoFit/>
          </a:bodyPr>
          <a:lstStyle/>
          <a:p>
            <a:pPr algn="ctr"/>
            <a:r>
              <a:rPr lang="ru-RU" b="1" dirty="0">
                <a:ln w="10541" cmpd="sng">
                  <a:solidFill>
                    <a:srgbClr val="FF0000"/>
                  </a:solidFill>
                  <a:prstDash val="solid"/>
                </a:ln>
                <a:solidFill>
                  <a:srgbClr val="FF0000"/>
                </a:solidFill>
                <a:latin typeface="Times New Roman" pitchFamily="18" charset="0"/>
                <a:cs typeface="Times New Roman" pitchFamily="18" charset="0"/>
              </a:rPr>
              <a:t> </a:t>
            </a:r>
          </a:p>
        </p:txBody>
      </p:sp>
      <p:pic>
        <p:nvPicPr>
          <p:cNvPr id="4" name="Picture 2" descr="СФР информирует — Арамильский городской округ">
            <a:extLst>
              <a:ext uri="{FF2B5EF4-FFF2-40B4-BE49-F238E27FC236}">
                <a16:creationId xmlns:a16="http://schemas.microsoft.com/office/drawing/2014/main" xmlns="" id="{D24811CC-F525-428D-BD93-09603D1EED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22883"/>
            <a:ext cx="1828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4857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1214422"/>
            <a:ext cx="8786874" cy="3885679"/>
          </a:xfrm>
          <a:prstGeom prst="rect">
            <a:avLst/>
          </a:prstGeom>
          <a:noFill/>
        </p:spPr>
        <p:txBody>
          <a:bodyPr wrap="square" rtlCol="0">
            <a:spAutoFit/>
          </a:bodyPr>
          <a:lstStyle/>
          <a:p>
            <a:pPr algn="ctr">
              <a:buClr>
                <a:srgbClr val="FF0000"/>
              </a:buClr>
              <a:buFont typeface="Wingdings" pitchFamily="2" charset="2"/>
              <a:buChar char="Ø"/>
            </a:pPr>
            <a:r>
              <a:rPr lang="ru-RU" sz="2000" dirty="0">
                <a:solidFill>
                  <a:srgbClr val="008000"/>
                </a:solidFill>
                <a:latin typeface="Cambria" pitchFamily="18" charset="0"/>
              </a:rPr>
              <a:t> </a:t>
            </a:r>
            <a:r>
              <a:rPr lang="ru-RU" sz="2000" b="1" i="1" dirty="0">
                <a:solidFill>
                  <a:srgbClr val="008000"/>
                </a:solidFill>
                <a:latin typeface="Cambria" pitchFamily="18" charset="0"/>
              </a:rPr>
              <a:t>Страхователь направляет на финансовое обеспечение предупредительных мер </a:t>
            </a:r>
            <a:r>
              <a:rPr lang="ru-RU" sz="2000" b="1" i="1" dirty="0">
                <a:solidFill>
                  <a:srgbClr val="FF0000"/>
                </a:solidFill>
                <a:latin typeface="Cambria" pitchFamily="18" charset="0"/>
              </a:rPr>
              <a:t>до 20 процентов </a:t>
            </a:r>
            <a:r>
              <a:rPr lang="ru-RU" sz="2000" b="1" i="1" dirty="0">
                <a:solidFill>
                  <a:srgbClr val="008000"/>
                </a:solidFill>
                <a:latin typeface="Cambria" pitchFamily="18" charset="0"/>
              </a:rPr>
              <a:t>сумм страховых взносов, начисленных им за предшествующий календарный год, за вычетом расходов, произведенных в предшествующем календарном году на выплату пособий по временной нетрудоспособности в связи с несчастными случаями на производстве или профессиональными заболеваниями и на оплату отпуска застрахованного лица (сверх ежегодного оплачиваемого отпуска, установленного законодательством Российской Федерации) на весь период его лечения и проезда к месту лечения и обратно.</a:t>
            </a:r>
          </a:p>
          <a:p>
            <a:pPr algn="just">
              <a:buClr>
                <a:srgbClr val="FF0000"/>
              </a:buClr>
            </a:pPr>
            <a:endParaRPr lang="ru-RU" sz="1050" b="1" i="1" dirty="0">
              <a:solidFill>
                <a:srgbClr val="008000"/>
              </a:solidFill>
              <a:latin typeface="Cambria" pitchFamily="18" charset="0"/>
            </a:endParaRPr>
          </a:p>
          <a:p>
            <a:pPr algn="ctr"/>
            <a:endParaRPr lang="ru-RU" dirty="0"/>
          </a:p>
          <a:p>
            <a:pPr algn="ctr"/>
            <a:endParaRPr lang="ru-RU" b="1" dirty="0">
              <a:latin typeface="Times New Roman" pitchFamily="18" charset="0"/>
              <a:cs typeface="Times New Roman" pitchFamily="18" charset="0"/>
            </a:endParaRPr>
          </a:p>
        </p:txBody>
      </p:sp>
      <p:pic>
        <p:nvPicPr>
          <p:cNvPr id="3" name="Picture 2" descr="СФР информирует — Арамильский городской округ">
            <a:extLst>
              <a:ext uri="{FF2B5EF4-FFF2-40B4-BE49-F238E27FC236}">
                <a16:creationId xmlns:a16="http://schemas.microsoft.com/office/drawing/2014/main" xmlns="" id="{D24811CC-F525-428D-BD93-09603D1EED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22883"/>
            <a:ext cx="1296144" cy="11458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6736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554182"/>
            <a:ext cx="8786874" cy="5632311"/>
          </a:xfrm>
          <a:prstGeom prst="rect">
            <a:avLst/>
          </a:prstGeom>
          <a:noFill/>
        </p:spPr>
        <p:txBody>
          <a:bodyPr wrap="square" rtlCol="0">
            <a:spAutoFit/>
          </a:bodyPr>
          <a:lstStyle/>
          <a:p>
            <a:pPr lvl="3">
              <a:buClr>
                <a:srgbClr val="FF0000"/>
              </a:buClr>
            </a:pPr>
            <a:r>
              <a:rPr lang="ru-RU" b="1" i="1" dirty="0" smtClean="0">
                <a:solidFill>
                  <a:srgbClr val="008000"/>
                </a:solidFill>
                <a:latin typeface="Cambria" pitchFamily="18" charset="0"/>
              </a:rPr>
              <a:t> </a:t>
            </a:r>
            <a:r>
              <a:rPr lang="ru-RU" b="1" i="1" dirty="0">
                <a:solidFill>
                  <a:srgbClr val="008000"/>
                </a:solidFill>
                <a:latin typeface="Cambria" pitchFamily="18" charset="0"/>
              </a:rPr>
              <a:t>Объем средств, направляемых на указанные цели, может быть увеличен </a:t>
            </a:r>
            <a:r>
              <a:rPr lang="ru-RU" b="1" i="1" dirty="0">
                <a:solidFill>
                  <a:srgbClr val="FF0000"/>
                </a:solidFill>
                <a:latin typeface="Cambria" pitchFamily="18" charset="0"/>
              </a:rPr>
              <a:t>до 30 процентов </a:t>
            </a:r>
            <a:r>
              <a:rPr lang="ru-RU" b="1" i="1" dirty="0">
                <a:solidFill>
                  <a:srgbClr val="008000"/>
                </a:solidFill>
                <a:latin typeface="Cambria" pitchFamily="18" charset="0"/>
              </a:rPr>
              <a:t>сумм страховых взносов на обязательное социальное страхование от несчастных случаев на производстве и профессиональных заболеваний, начисленных за предшествующий календарный год, за вычетом расходов, произведенных в предшествующем календарном году на выплату пособий по временной нетрудоспособности в связи с несчастными случаями на производстве или профессиональными заболеваниями и на оплату отпуска застрахованного лица (сверх ежегодного оплачиваемого отпуска, установленного законодательством Российской Федерации) на весь период его лечения и проезда к месту лечения и обратно, </a:t>
            </a:r>
            <a:r>
              <a:rPr lang="ru-RU" b="1" i="1" dirty="0">
                <a:solidFill>
                  <a:srgbClr val="FF0000"/>
                </a:solidFill>
                <a:latin typeface="Cambria" pitchFamily="18" charset="0"/>
              </a:rPr>
              <a:t>при условии направления страхователем дополнительного объема средств на санаторно-курортное лечение работников не ранее чем за пять лет до достижения ими возраста, дающего право на назначение страховой пенсии по старости в соответствии с пенсионным законодательством.</a:t>
            </a:r>
          </a:p>
          <a:p>
            <a:pPr algn="ctr"/>
            <a:endParaRPr lang="ru-RU" dirty="0"/>
          </a:p>
          <a:p>
            <a:pPr algn="ctr"/>
            <a:endParaRPr lang="ru-RU" b="1" dirty="0">
              <a:latin typeface="Times New Roman" pitchFamily="18" charset="0"/>
              <a:cs typeface="Times New Roman" pitchFamily="18" charset="0"/>
            </a:endParaRPr>
          </a:p>
        </p:txBody>
      </p:sp>
      <p:pic>
        <p:nvPicPr>
          <p:cNvPr id="5" name="Picture 2" descr="СФР информирует — Арамильский городской округ">
            <a:extLst>
              <a:ext uri="{FF2B5EF4-FFF2-40B4-BE49-F238E27FC236}">
                <a16:creationId xmlns:a16="http://schemas.microsoft.com/office/drawing/2014/main" xmlns="" id="{D24811CC-F525-428D-BD93-09603D1EED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22883"/>
            <a:ext cx="1296144" cy="11458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6736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1071546"/>
            <a:ext cx="8606190" cy="5909310"/>
          </a:xfrm>
          <a:prstGeom prst="rect">
            <a:avLst/>
          </a:prstGeom>
          <a:noFill/>
        </p:spPr>
        <p:txBody>
          <a:bodyPr wrap="square" rtlCol="0">
            <a:spAutoFit/>
          </a:bodyPr>
          <a:lstStyle/>
          <a:p>
            <a:pPr algn="ctr"/>
            <a:r>
              <a:rPr lang="ru-RU" sz="2000" b="1" i="1" dirty="0" smtClean="0">
                <a:solidFill>
                  <a:srgbClr val="008000"/>
                </a:solidFill>
                <a:latin typeface="Cambria" pitchFamily="18" charset="0"/>
              </a:rPr>
              <a:t>                       В </a:t>
            </a:r>
            <a:r>
              <a:rPr lang="ru-RU" sz="2000" b="1" i="1" dirty="0">
                <a:solidFill>
                  <a:srgbClr val="008000"/>
                </a:solidFill>
                <a:latin typeface="Cambria" pitchFamily="18" charset="0"/>
              </a:rPr>
              <a:t>случае если страхователь </a:t>
            </a:r>
            <a:r>
              <a:rPr lang="ru-RU" sz="2000" b="1" i="1" dirty="0">
                <a:solidFill>
                  <a:srgbClr val="FF0000"/>
                </a:solidFill>
                <a:latin typeface="Cambria" pitchFamily="18" charset="0"/>
              </a:rPr>
              <a:t>с численностью работающих до 100 человек</a:t>
            </a:r>
            <a:r>
              <a:rPr lang="ru-RU" sz="2000" b="1" i="1" dirty="0">
                <a:solidFill>
                  <a:srgbClr val="008000"/>
                </a:solidFill>
                <a:latin typeface="Cambria" pitchFamily="18" charset="0"/>
              </a:rPr>
              <a:t> не осуществлял два последовательных календарных года, предшествующие текущему финансовому году, финансовое обеспечение предупредительных мер, </a:t>
            </a:r>
            <a:r>
              <a:rPr lang="ru-RU" sz="2000" b="1" i="1" dirty="0">
                <a:solidFill>
                  <a:srgbClr val="FF0000"/>
                </a:solidFill>
                <a:latin typeface="Cambria" pitchFamily="18" charset="0"/>
              </a:rPr>
              <a:t>объем средств</a:t>
            </a:r>
            <a:r>
              <a:rPr lang="ru-RU" sz="2000" b="1" i="1" dirty="0">
                <a:solidFill>
                  <a:srgbClr val="008000"/>
                </a:solidFill>
                <a:latin typeface="Cambria" pitchFamily="18" charset="0"/>
              </a:rPr>
              <a:t>, направляемых таким страхователем на финансовое обеспечение указанных мер, </a:t>
            </a:r>
            <a:r>
              <a:rPr lang="ru-RU" sz="2000" b="1" i="1" dirty="0">
                <a:solidFill>
                  <a:srgbClr val="FF0000"/>
                </a:solidFill>
                <a:latin typeface="Cambria" pitchFamily="18" charset="0"/>
              </a:rPr>
              <a:t>рассчитывается исходя из отчетных данных за три последовательных календарных года, предшествующие текущему финансовому году</a:t>
            </a:r>
            <a:r>
              <a:rPr lang="ru-RU" sz="2000" b="1" i="1" dirty="0">
                <a:solidFill>
                  <a:srgbClr val="008000"/>
                </a:solidFill>
                <a:latin typeface="Cambria" pitchFamily="18" charset="0"/>
              </a:rPr>
              <a:t>, и не может превышать сумму страховых взносов, подлежащих перечислению им в территориальный орган Фонда в текущем финансовом </a:t>
            </a:r>
            <a:r>
              <a:rPr lang="ru-RU" sz="2000" b="1" i="1" dirty="0">
                <a:solidFill>
                  <a:srgbClr val="008000"/>
                </a:solidFill>
                <a:latin typeface="Times New Roman" pitchFamily="18" charset="0"/>
                <a:cs typeface="Times New Roman" pitchFamily="18" charset="0"/>
              </a:rPr>
              <a:t>году за вычетом расходов, произведенных в текущем календарном году на выплату пособий по временной нетрудоспособности в связи с несчастными случаями на производстве или профессиональными заболеваниями и на оплату отпуска застрахованного лица (сверх ежегодного оплачиваемого отпуска, установленного законодательством Российской Федерации) на весь период его лечения и проезда к месту лечения и обратно</a:t>
            </a:r>
          </a:p>
          <a:p>
            <a:pPr algn="ctr"/>
            <a:endParaRPr lang="ru-RU" sz="2000" b="1" i="1" dirty="0">
              <a:solidFill>
                <a:srgbClr val="008000"/>
              </a:solidFill>
              <a:latin typeface="Cambria" pitchFamily="18" charset="0"/>
            </a:endParaRPr>
          </a:p>
          <a:p>
            <a:pPr algn="ctr"/>
            <a:endParaRPr lang="ru-RU" b="1" dirty="0">
              <a:solidFill>
                <a:srgbClr val="008000"/>
              </a:solidFill>
              <a:latin typeface="Times New Roman" pitchFamily="18" charset="0"/>
              <a:cs typeface="Times New Roman" pitchFamily="18" charset="0"/>
            </a:endParaRPr>
          </a:p>
        </p:txBody>
      </p:sp>
      <p:pic>
        <p:nvPicPr>
          <p:cNvPr id="3" name="Picture 2" descr="СФР информирует — Арамильский городской округ">
            <a:extLst>
              <a:ext uri="{FF2B5EF4-FFF2-40B4-BE49-F238E27FC236}">
                <a16:creationId xmlns:a16="http://schemas.microsoft.com/office/drawing/2014/main" xmlns="" id="{D24811CC-F525-428D-BD93-09603D1EED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22883"/>
            <a:ext cx="1296144" cy="11458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6736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844" y="357166"/>
            <a:ext cx="8677628" cy="7325082"/>
          </a:xfrm>
          <a:prstGeom prst="rect">
            <a:avLst/>
          </a:prstGeom>
          <a:noFill/>
        </p:spPr>
        <p:txBody>
          <a:bodyPr wrap="square" rtlCol="0">
            <a:spAutoFit/>
          </a:bodyPr>
          <a:lstStyle/>
          <a:p>
            <a:pPr algn="ctr"/>
            <a:r>
              <a:rPr lang="ru-RU" sz="1600" b="1" i="1" dirty="0" smtClean="0">
                <a:solidFill>
                  <a:srgbClr val="6600CC"/>
                </a:solidFill>
                <a:cs typeface="Calibri" pitchFamily="34" charset="0"/>
              </a:rPr>
              <a:t>		Финансовому </a:t>
            </a:r>
            <a:r>
              <a:rPr lang="ru-RU" sz="1600" b="1" i="1" dirty="0">
                <a:solidFill>
                  <a:srgbClr val="6600CC"/>
                </a:solidFill>
                <a:cs typeface="Calibri" pitchFamily="34" charset="0"/>
              </a:rPr>
              <a:t>обеспечению за счет сумм страховых взносов подлежат расходы страхователя на следующие мероприятия:</a:t>
            </a:r>
          </a:p>
          <a:p>
            <a:pPr algn="ctr"/>
            <a:endParaRPr lang="ru-RU" sz="1600" b="1" i="1" dirty="0">
              <a:solidFill>
                <a:srgbClr val="6600CC"/>
              </a:solidFill>
              <a:cs typeface="Calibri" pitchFamily="34" charset="0"/>
            </a:endParaRPr>
          </a:p>
          <a:p>
            <a:r>
              <a:rPr lang="ru-RU" sz="1600" b="1" i="1" dirty="0">
                <a:solidFill>
                  <a:srgbClr val="6600CC"/>
                </a:solidFill>
              </a:rPr>
              <a:t>а) </a:t>
            </a:r>
            <a:r>
              <a:rPr lang="ru-RU" sz="1600" b="1" i="1" dirty="0">
                <a:solidFill>
                  <a:srgbClr val="008000"/>
                </a:solidFill>
              </a:rPr>
              <a:t>проведение специальной оценки условий труда;</a:t>
            </a:r>
          </a:p>
          <a:p>
            <a:endParaRPr lang="ru-RU" sz="1600" b="1" i="1" dirty="0">
              <a:solidFill>
                <a:srgbClr val="008000"/>
              </a:solidFill>
            </a:endParaRPr>
          </a:p>
          <a:p>
            <a:r>
              <a:rPr lang="ru-RU" sz="1600" b="1" i="1" dirty="0">
                <a:solidFill>
                  <a:srgbClr val="6600CC"/>
                </a:solidFill>
              </a:rPr>
              <a:t>б) </a:t>
            </a:r>
            <a:r>
              <a:rPr lang="ru-RU" sz="1600" b="1" i="1" dirty="0">
                <a:solidFill>
                  <a:srgbClr val="008000"/>
                </a:solidFill>
              </a:rPr>
              <a:t>реализация мероприятий по приведению уровней воздействия вредных и (или) опасных производственных факторов на рабочих местах в соответствие с государственными нормативными требованиями охраны труда;</a:t>
            </a:r>
          </a:p>
          <a:p>
            <a:endParaRPr lang="ru-RU" sz="1600" b="1" i="1" dirty="0">
              <a:solidFill>
                <a:srgbClr val="008000"/>
              </a:solidFill>
            </a:endParaRPr>
          </a:p>
          <a:p>
            <a:r>
              <a:rPr lang="ru-RU" sz="1600" b="1" i="1" dirty="0">
                <a:solidFill>
                  <a:srgbClr val="6600CC"/>
                </a:solidFill>
              </a:rPr>
              <a:t>в) </a:t>
            </a:r>
            <a:r>
              <a:rPr lang="ru-RU" sz="1600" b="1" i="1" dirty="0">
                <a:solidFill>
                  <a:srgbClr val="008000"/>
                </a:solidFill>
              </a:rPr>
              <a:t>обучение по охране труда и (или) обучение безопасным методам и приемам выполнения работ повышенной опасности, в том числе горных работ, а также действиям в случае аварии или инцидента на опасном производственном объекте </a:t>
            </a:r>
            <a:r>
              <a:rPr lang="ru-RU" sz="1600" b="1" i="1" u="sng" dirty="0">
                <a:solidFill>
                  <a:srgbClr val="FF0000"/>
                </a:solidFill>
              </a:rPr>
              <a:t>с отрывом от работы;</a:t>
            </a:r>
          </a:p>
          <a:p>
            <a:endParaRPr lang="ru-RU" sz="1600" b="1" i="1" u="sng" dirty="0">
              <a:solidFill>
                <a:srgbClr val="6600CC"/>
              </a:solidFill>
            </a:endParaRPr>
          </a:p>
          <a:p>
            <a:r>
              <a:rPr lang="ru-RU" sz="1600" b="1" i="1" dirty="0">
                <a:solidFill>
                  <a:srgbClr val="6600CC"/>
                </a:solidFill>
              </a:rPr>
              <a:t>г) </a:t>
            </a:r>
            <a:r>
              <a:rPr lang="ru-RU" sz="1600" b="1" i="1" dirty="0">
                <a:solidFill>
                  <a:srgbClr val="008000"/>
                </a:solidFill>
              </a:rPr>
              <a:t>приобретение работникам средств индивидуальной защиты, изготовленных на территории государств - членов Евразийского экономического союза (далее - СИЗ), и смывающих средств </a:t>
            </a:r>
            <a:r>
              <a:rPr lang="ru-RU" sz="1600" b="1" i="1" dirty="0">
                <a:solidFill>
                  <a:srgbClr val="FF0000"/>
                </a:solidFill>
              </a:rPr>
              <a:t>на основании норм бесплатной выдачи СИЗ и смывающих средств, утвержденных локальным нормативным актом и разработанных на основании Единых типовых норм выдачи средств индивидуальной защиты и смывающих средств </a:t>
            </a:r>
            <a:r>
              <a:rPr lang="ru-RU" sz="1600" b="1" i="1" dirty="0" smtClean="0">
                <a:solidFill>
                  <a:srgbClr val="FF0000"/>
                </a:solidFill>
              </a:rPr>
              <a:t>(далее </a:t>
            </a:r>
            <a:r>
              <a:rPr lang="ru-RU" sz="1600" b="1" i="1" dirty="0">
                <a:solidFill>
                  <a:srgbClr val="FF0000"/>
                </a:solidFill>
              </a:rPr>
              <a:t>- Единые типовые нормы)</a:t>
            </a:r>
            <a:r>
              <a:rPr lang="ru-RU" sz="1600" b="1" i="1" dirty="0">
                <a:solidFill>
                  <a:srgbClr val="008000"/>
                </a:solidFill>
              </a:rPr>
              <a:t>, с учетом результатов специальной оценки условий труда, результатов оценки профессиональных рисков, мнения выборного органа первичной профсоюзной организации или иного уполномоченного представительного органа работников (при его наличии)</a:t>
            </a:r>
            <a:r>
              <a:rPr lang="ru-RU" sz="1600" b="1" i="1" dirty="0" smtClean="0">
                <a:solidFill>
                  <a:srgbClr val="008000"/>
                </a:solidFill>
              </a:rPr>
              <a:t>;</a:t>
            </a:r>
            <a:endParaRPr lang="ru-RU" sz="1600" b="1" i="1" dirty="0">
              <a:solidFill>
                <a:srgbClr val="008000"/>
              </a:solidFill>
            </a:endParaRPr>
          </a:p>
          <a:p>
            <a:endParaRPr lang="ru-RU" sz="1600" b="1" i="1" dirty="0">
              <a:solidFill>
                <a:srgbClr val="008000"/>
              </a:solidFill>
            </a:endParaRPr>
          </a:p>
          <a:p>
            <a:r>
              <a:rPr lang="ru-RU" sz="1600" b="1" i="1" dirty="0">
                <a:solidFill>
                  <a:srgbClr val="6600CC"/>
                </a:solidFill>
              </a:rPr>
              <a:t>д) </a:t>
            </a:r>
            <a:r>
              <a:rPr lang="ru-RU" sz="1600" b="1" i="1" dirty="0">
                <a:solidFill>
                  <a:srgbClr val="008000"/>
                </a:solidFill>
                <a:cs typeface="Times New Roman" pitchFamily="18" charset="0"/>
              </a:rPr>
              <a:t>санаторно-курортное лечение работников, занятых на работах с вредными и (или) опасными производственными факторами (исключая размещение в номерах высшей категории);</a:t>
            </a:r>
          </a:p>
          <a:p>
            <a:endParaRPr lang="ru-RU" b="1" i="1" dirty="0">
              <a:solidFill>
                <a:srgbClr val="008000"/>
              </a:solidFill>
              <a:latin typeface="Times New Roman" pitchFamily="18" charset="0"/>
              <a:cs typeface="Times New Roman" pitchFamily="18" charset="0"/>
            </a:endParaRPr>
          </a:p>
          <a:p>
            <a:pPr algn="ctr"/>
            <a:endParaRPr lang="ru-RU" dirty="0"/>
          </a:p>
          <a:p>
            <a:pPr algn="ctr"/>
            <a:endParaRPr lang="ru-RU" b="1" dirty="0">
              <a:latin typeface="Times New Roman" pitchFamily="18" charset="0"/>
              <a:cs typeface="Times New Roman" pitchFamily="18" charset="0"/>
            </a:endParaRPr>
          </a:p>
        </p:txBody>
      </p:sp>
      <p:pic>
        <p:nvPicPr>
          <p:cNvPr id="3" name="Picture 2" descr="СФР информирует — Арамильский городской округ">
            <a:extLst>
              <a:ext uri="{FF2B5EF4-FFF2-40B4-BE49-F238E27FC236}">
                <a16:creationId xmlns:a16="http://schemas.microsoft.com/office/drawing/2014/main" xmlns="" id="{D24811CC-F525-428D-BD93-09603D1EED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522" y="131973"/>
            <a:ext cx="1152128" cy="1001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6736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534345"/>
            <a:ext cx="8606190" cy="6093976"/>
          </a:xfrm>
          <a:prstGeom prst="rect">
            <a:avLst/>
          </a:prstGeom>
          <a:noFill/>
        </p:spPr>
        <p:txBody>
          <a:bodyPr wrap="square" rtlCol="0">
            <a:spAutoFit/>
          </a:bodyPr>
          <a:lstStyle/>
          <a:p>
            <a:pPr algn="ctr"/>
            <a:r>
              <a:rPr lang="ru-RU" b="1" i="1" dirty="0" smtClean="0">
                <a:solidFill>
                  <a:srgbClr val="6600CC"/>
                </a:solidFill>
                <a:latin typeface="Cambria" pitchFamily="18" charset="0"/>
              </a:rPr>
              <a:t>                               е</a:t>
            </a:r>
            <a:r>
              <a:rPr lang="ru-RU" sz="1600" b="1" i="1" dirty="0" smtClean="0">
                <a:solidFill>
                  <a:srgbClr val="6600CC"/>
                </a:solidFill>
                <a:latin typeface="Cambria" pitchFamily="18" charset="0"/>
              </a:rPr>
              <a:t>)   </a:t>
            </a:r>
            <a:r>
              <a:rPr lang="ru-RU" sz="1600" b="1" i="1" dirty="0">
                <a:solidFill>
                  <a:srgbClr val="008000"/>
                </a:solidFill>
              </a:rPr>
              <a:t>проведение обязательных периодических медицинских осмотров (обследований) работников;</a:t>
            </a:r>
          </a:p>
          <a:p>
            <a:endParaRPr lang="ru-RU" sz="1600" b="1" i="1" dirty="0">
              <a:solidFill>
                <a:srgbClr val="008000"/>
              </a:solidFill>
            </a:endParaRPr>
          </a:p>
          <a:p>
            <a:r>
              <a:rPr lang="ru-RU" sz="1600" b="1" i="1" dirty="0">
                <a:solidFill>
                  <a:srgbClr val="6600CC"/>
                </a:solidFill>
              </a:rPr>
              <a:t>ж) </a:t>
            </a:r>
            <a:r>
              <a:rPr lang="ru-RU" sz="1600" b="1" i="1" dirty="0">
                <a:solidFill>
                  <a:srgbClr val="008000"/>
                </a:solidFill>
              </a:rPr>
              <a:t>обеспечение лечебно-профилактическим питанием (далее - ЛПП) работников, для которых указанное питание предусмотрено </a:t>
            </a:r>
            <a:r>
              <a:rPr lang="ru-RU" sz="1600" b="1" i="1" dirty="0" smtClean="0">
                <a:solidFill>
                  <a:srgbClr val="008000"/>
                </a:solidFill>
              </a:rPr>
              <a:t>перечнем отдельных </a:t>
            </a:r>
            <a:r>
              <a:rPr lang="ru-RU" sz="1600" b="1" i="1" dirty="0">
                <a:solidFill>
                  <a:srgbClr val="008000"/>
                </a:solidFill>
              </a:rPr>
              <a:t>видов работ, при выполнении которых работникам предоставляется бесплатно </a:t>
            </a:r>
            <a:r>
              <a:rPr lang="ru-RU" sz="1600" b="1" i="1" dirty="0" smtClean="0">
                <a:solidFill>
                  <a:srgbClr val="008000"/>
                </a:solidFill>
              </a:rPr>
              <a:t>ЛПП по </a:t>
            </a:r>
            <a:r>
              <a:rPr lang="ru-RU" sz="1600" b="1" i="1" dirty="0">
                <a:solidFill>
                  <a:srgbClr val="008000"/>
                </a:solidFill>
              </a:rPr>
              <a:t>установленным нормам лечебно-профилактическое питание, утвержденным приказом Министерства труда и социальной защиты Российской Федерации от 16 мая 2022 г. N 298н</a:t>
            </a:r>
          </a:p>
          <a:p>
            <a:endParaRPr lang="ru-RU" sz="1600" b="1" i="1" dirty="0">
              <a:solidFill>
                <a:srgbClr val="006600"/>
              </a:solidFill>
            </a:endParaRPr>
          </a:p>
          <a:p>
            <a:r>
              <a:rPr lang="ru-RU" sz="1600" b="1" i="1" dirty="0">
                <a:solidFill>
                  <a:srgbClr val="6600CC"/>
                </a:solidFill>
              </a:rPr>
              <a:t>з</a:t>
            </a:r>
            <a:r>
              <a:rPr lang="ru-RU" sz="1600" b="1" i="1" dirty="0">
                <a:solidFill>
                  <a:srgbClr val="6600CC"/>
                </a:solidFill>
                <a:cs typeface="Times New Roman" pitchFamily="18" charset="0"/>
              </a:rPr>
              <a:t>) </a:t>
            </a:r>
            <a:r>
              <a:rPr lang="ru-RU" sz="1600" b="1" i="1" dirty="0">
                <a:solidFill>
                  <a:srgbClr val="006600"/>
                </a:solidFill>
              </a:rPr>
              <a:t>приобретение страхователями, работники которых проходят обязательные </a:t>
            </a:r>
            <a:r>
              <a:rPr lang="ru-RU" sz="1600" b="1" i="1" dirty="0" err="1">
                <a:solidFill>
                  <a:srgbClr val="006600"/>
                </a:solidFill>
              </a:rPr>
              <a:t>предсменные</a:t>
            </a:r>
            <a:r>
              <a:rPr lang="ru-RU" sz="1600" b="1" i="1" dirty="0">
                <a:solidFill>
                  <a:srgbClr val="006600"/>
                </a:solidFill>
              </a:rPr>
              <a:t> (</a:t>
            </a:r>
            <a:r>
              <a:rPr lang="ru-RU" sz="1600" b="1" i="1" dirty="0" err="1">
                <a:solidFill>
                  <a:srgbClr val="006600"/>
                </a:solidFill>
              </a:rPr>
              <a:t>послесменные</a:t>
            </a:r>
            <a:r>
              <a:rPr lang="ru-RU" sz="1600" b="1" i="1" dirty="0">
                <a:solidFill>
                  <a:srgbClr val="006600"/>
                </a:solidFill>
              </a:rPr>
              <a:t>) и (или) </a:t>
            </a:r>
            <a:r>
              <a:rPr lang="ru-RU" sz="1600" b="1" i="1" dirty="0" err="1">
                <a:solidFill>
                  <a:srgbClr val="006600"/>
                </a:solidFill>
              </a:rPr>
              <a:t>предрейсовые</a:t>
            </a:r>
            <a:r>
              <a:rPr lang="ru-RU" sz="1600" b="1" i="1" dirty="0">
                <a:solidFill>
                  <a:srgbClr val="006600"/>
                </a:solidFill>
              </a:rPr>
              <a:t> (</a:t>
            </a:r>
            <a:r>
              <a:rPr lang="ru-RU" sz="1600" b="1" i="1" dirty="0" err="1">
                <a:solidFill>
                  <a:srgbClr val="006600"/>
                </a:solidFill>
              </a:rPr>
              <a:t>послерейсовые</a:t>
            </a:r>
            <a:r>
              <a:rPr lang="ru-RU" sz="1600" b="1" i="1" dirty="0">
                <a:solidFill>
                  <a:srgbClr val="006600"/>
                </a:solidFill>
              </a:rPr>
              <a:t>) медицинские осмотры, медицинских изделий для количественного определения алкоголя в выдыхаемом воздухе, а также для определения наличия </a:t>
            </a:r>
            <a:r>
              <a:rPr lang="ru-RU" sz="1600" b="1" i="1" dirty="0" err="1">
                <a:solidFill>
                  <a:srgbClr val="006600"/>
                </a:solidFill>
              </a:rPr>
              <a:t>психоактивных</a:t>
            </a:r>
            <a:r>
              <a:rPr lang="ru-RU" sz="1600" b="1" i="1" dirty="0">
                <a:solidFill>
                  <a:srgbClr val="006600"/>
                </a:solidFill>
              </a:rPr>
              <a:t> веществ в моче, прошедших процедуру государственной регистрации медицинских изделий и внесенных в государственный реестр медицинских изделий и организаций (индивидуальных предпринимателей), осуществляющих производство и изготовление медицинских </a:t>
            </a:r>
            <a:r>
              <a:rPr lang="ru-RU" sz="1600" b="1" i="1" dirty="0" smtClean="0">
                <a:solidFill>
                  <a:srgbClr val="006600"/>
                </a:solidFill>
              </a:rPr>
              <a:t>изделий;</a:t>
            </a:r>
          </a:p>
          <a:p>
            <a:endParaRPr lang="ru-RU" sz="1600" b="1" i="1" dirty="0">
              <a:solidFill>
                <a:srgbClr val="006600"/>
              </a:solidFill>
            </a:endParaRPr>
          </a:p>
          <a:p>
            <a:r>
              <a:rPr lang="ru-RU" sz="1600" b="1" i="1" dirty="0">
                <a:solidFill>
                  <a:srgbClr val="6600CC"/>
                </a:solidFill>
              </a:rPr>
              <a:t>и) </a:t>
            </a:r>
            <a:r>
              <a:rPr lang="ru-RU" sz="1600" b="1" i="1" dirty="0">
                <a:solidFill>
                  <a:srgbClr val="008000"/>
                </a:solidFill>
              </a:rPr>
              <a:t>приобретение страхователями, осуществляющими пассажирские и грузовые перевозки, приборов контроля за режимом труда и отдыха водителей (</a:t>
            </a:r>
            <a:r>
              <a:rPr lang="ru-RU" sz="1600" b="1" i="1" dirty="0" err="1">
                <a:solidFill>
                  <a:srgbClr val="008000"/>
                </a:solidFill>
              </a:rPr>
              <a:t>тахографов</a:t>
            </a:r>
            <a:r>
              <a:rPr lang="ru-RU" sz="1600" b="1" i="1" dirty="0">
                <a:solidFill>
                  <a:srgbClr val="008000"/>
                </a:solidFill>
              </a:rPr>
              <a:t>);</a:t>
            </a:r>
          </a:p>
          <a:p>
            <a:endParaRPr lang="ru-RU" sz="1600" b="1" i="1" dirty="0">
              <a:solidFill>
                <a:srgbClr val="008000"/>
              </a:solidFill>
            </a:endParaRPr>
          </a:p>
          <a:p>
            <a:r>
              <a:rPr lang="ru-RU" sz="1600" b="1" i="1" dirty="0">
                <a:solidFill>
                  <a:srgbClr val="6600CC"/>
                </a:solidFill>
              </a:rPr>
              <a:t>к) </a:t>
            </a:r>
            <a:r>
              <a:rPr lang="ru-RU" sz="1600" b="1" i="1" dirty="0">
                <a:solidFill>
                  <a:srgbClr val="008000"/>
                </a:solidFill>
              </a:rPr>
              <a:t>приобретение страхователями аптечек для оказания работниками первой помощи пострадавшим с применением медицинских </a:t>
            </a:r>
            <a:r>
              <a:rPr lang="ru-RU" sz="1600" b="1" i="1" dirty="0" smtClean="0">
                <a:solidFill>
                  <a:srgbClr val="008000"/>
                </a:solidFill>
              </a:rPr>
              <a:t>изделий</a:t>
            </a:r>
            <a:endParaRPr lang="ru-RU" sz="1600" dirty="0">
              <a:latin typeface="Cambria" pitchFamily="18" charset="0"/>
            </a:endParaRPr>
          </a:p>
          <a:p>
            <a:pPr algn="ctr"/>
            <a:endParaRPr lang="ru-RU" dirty="0">
              <a:latin typeface="Cambria" pitchFamily="18" charset="0"/>
            </a:endParaRPr>
          </a:p>
          <a:p>
            <a:pPr algn="ctr"/>
            <a:endParaRPr lang="ru-RU" b="1" dirty="0">
              <a:latin typeface="Times New Roman" pitchFamily="18" charset="0"/>
              <a:cs typeface="Times New Roman" pitchFamily="18" charset="0"/>
            </a:endParaRPr>
          </a:p>
        </p:txBody>
      </p:sp>
      <p:pic>
        <p:nvPicPr>
          <p:cNvPr id="3" name="Picture 2" descr="СФР информирует — Арамильский городской округ">
            <a:extLst>
              <a:ext uri="{FF2B5EF4-FFF2-40B4-BE49-F238E27FC236}">
                <a16:creationId xmlns:a16="http://schemas.microsoft.com/office/drawing/2014/main" xmlns="" id="{D24811CC-F525-428D-BD93-09603D1EED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522" y="131973"/>
            <a:ext cx="1152128" cy="1001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673604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5691</TotalTime>
  <Words>2482</Words>
  <Application>Microsoft Office PowerPoint</Application>
  <PresentationFormat>Экран (4:3)</PresentationFormat>
  <Paragraphs>288</Paragraphs>
  <Slides>30</Slides>
  <Notes>10</Notes>
  <HiddenSlides>0</HiddenSlides>
  <MMClips>0</MMClips>
  <ScaleCrop>false</ScaleCrop>
  <HeadingPairs>
    <vt:vector size="4" baseType="variant">
      <vt:variant>
        <vt:lpstr>Тема</vt:lpstr>
      </vt:variant>
      <vt:variant>
        <vt:i4>1</vt:i4>
      </vt:variant>
      <vt:variant>
        <vt:lpstr>Заголовки слайдов</vt:lpstr>
      </vt:variant>
      <vt:variant>
        <vt:i4>30</vt:i4>
      </vt:variant>
    </vt:vector>
  </HeadingPairs>
  <TitlesOfParts>
    <vt:vector size="31"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Ирина</dc:creator>
  <cp:lastModifiedBy>Мальцева Елена Александровна</cp:lastModifiedBy>
  <cp:revision>491</cp:revision>
  <cp:lastPrinted>2025-02-07T09:03:41Z</cp:lastPrinted>
  <dcterms:created xsi:type="dcterms:W3CDTF">2014-11-05T05:50:18Z</dcterms:created>
  <dcterms:modified xsi:type="dcterms:W3CDTF">2025-03-06T03:54:00Z</dcterms:modified>
</cp:coreProperties>
</file>