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  <p:sldMasterId id="2147483820" r:id="rId2"/>
  </p:sldMasterIdLst>
  <p:notesMasterIdLst>
    <p:notesMasterId r:id="rId8"/>
  </p:notesMasterIdLst>
  <p:sldIdLst>
    <p:sldId id="663" r:id="rId3"/>
    <p:sldId id="674" r:id="rId4"/>
    <p:sldId id="675" r:id="rId5"/>
    <p:sldId id="676" r:id="rId6"/>
    <p:sldId id="677" r:id="rId7"/>
  </p:sldIdLst>
  <p:sldSz cx="12192000" cy="6858000"/>
  <p:notesSz cx="6797675" cy="9926638"/>
  <p:defaultTextStyle>
    <a:defPPr>
      <a:defRPr lang="ru-RU"/>
    </a:defPPr>
    <a:lvl1pPr marL="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DFA"/>
    <a:srgbClr val="74DEB3"/>
    <a:srgbClr val="FF9900"/>
    <a:srgbClr val="EDF8D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/>
    <p:restoredTop sz="96835" autoAdjust="0"/>
  </p:normalViewPr>
  <p:slideViewPr>
    <p:cSldViewPr snapToGrid="0">
      <p:cViewPr varScale="1">
        <p:scale>
          <a:sx n="85" d="100"/>
          <a:sy n="85" d="100"/>
        </p:scale>
        <p:origin x="56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3461" tIns="46730" rIns="93461" bIns="4673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3461" tIns="46730" rIns="93461" bIns="46730" rtlCol="0"/>
          <a:lstStyle>
            <a:lvl1pPr algn="r">
              <a:defRPr sz="1200"/>
            </a:lvl1pPr>
          </a:lstStyle>
          <a:p>
            <a:fld id="{92D32E44-0A86-4FB2-A855-FD72E2FA09F0}" type="datetimeFigureOut">
              <a:rPr lang="ru-RU" smtClean="0"/>
              <a:t>17.02.2025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61" tIns="46730" rIns="93461" bIns="4673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3461" tIns="46730" rIns="93461" bIns="4673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7"/>
            <a:ext cx="2945659" cy="498055"/>
          </a:xfrm>
          <a:prstGeom prst="rect">
            <a:avLst/>
          </a:prstGeom>
        </p:spPr>
        <p:txBody>
          <a:bodyPr vert="horz" lIns="93461" tIns="46730" rIns="93461" bIns="4673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7"/>
            <a:ext cx="2945659" cy="498055"/>
          </a:xfrm>
          <a:prstGeom prst="rect">
            <a:avLst/>
          </a:prstGeom>
        </p:spPr>
        <p:txBody>
          <a:bodyPr vert="horz" lIns="93461" tIns="46730" rIns="93461" bIns="46730" rtlCol="0" anchor="b"/>
          <a:lstStyle>
            <a:lvl1pPr algn="r">
              <a:defRPr sz="1200"/>
            </a:lvl1pPr>
          </a:lstStyle>
          <a:p>
            <a:fld id="{FF7F5222-4BCD-4014-A16B-34B1607C68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436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5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4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25657" y="2540587"/>
            <a:ext cx="5340684" cy="590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594F8C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2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27699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067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84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9542" y="432843"/>
            <a:ext cx="9492914" cy="477054"/>
          </a:xfrm>
        </p:spPr>
        <p:txBody>
          <a:bodyPr lIns="0" tIns="0" rIns="0" bIns="0"/>
          <a:lstStyle>
            <a:lvl1pPr>
              <a:defRPr sz="3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27699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03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9542" y="432843"/>
            <a:ext cx="9492914" cy="477054"/>
          </a:xfrm>
        </p:spPr>
        <p:txBody>
          <a:bodyPr lIns="0" tIns="0" rIns="0" bIns="0"/>
          <a:lstStyle>
            <a:lvl1pPr>
              <a:defRPr sz="3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2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2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27699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9542" y="432843"/>
            <a:ext cx="9492914" cy="477054"/>
          </a:xfrm>
        </p:spPr>
        <p:txBody>
          <a:bodyPr lIns="0" tIns="0" rIns="0" bIns="0"/>
          <a:lstStyle>
            <a:lvl1pPr>
              <a:defRPr sz="3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27699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27699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172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25657" y="2540587"/>
            <a:ext cx="5340684" cy="590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0" i="0">
                <a:solidFill>
                  <a:srgbClr val="594F8C"/>
                </a:solidFill>
                <a:latin typeface="Calibri-Light"/>
                <a:cs typeface="Calibri-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45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9542" y="432843"/>
            <a:ext cx="9492914" cy="477054"/>
          </a:xfrm>
        </p:spPr>
        <p:txBody>
          <a:bodyPr lIns="0" tIns="0" rIns="0" bIns="0"/>
          <a:lstStyle>
            <a:lvl1pPr>
              <a:defRPr sz="3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8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9542" y="432843"/>
            <a:ext cx="9492914" cy="477054"/>
          </a:xfrm>
        </p:spPr>
        <p:txBody>
          <a:bodyPr lIns="0" tIns="0" rIns="0" bIns="0"/>
          <a:lstStyle>
            <a:lvl1pPr>
              <a:defRPr sz="3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410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9542" y="432843"/>
            <a:ext cx="9492914" cy="477054"/>
          </a:xfrm>
        </p:spPr>
        <p:txBody>
          <a:bodyPr lIns="0" tIns="0" rIns="0" bIns="0"/>
          <a:lstStyle>
            <a:lvl1pPr>
              <a:defRPr sz="3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81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9542" y="432843"/>
            <a:ext cx="9492914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84227" y="1692480"/>
            <a:ext cx="6554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1"/>
            <a:ext cx="3901440" cy="2192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66"/>
            <a:endParaRPr lang="ru-RU" sz="14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192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66"/>
            <a:fld id="{1D8BD707-D9CF-40AE-B4C6-C98DA3205C09}" type="datetimeFigureOut">
              <a:rPr lang="en-US" sz="1400" smtClean="0">
                <a:solidFill>
                  <a:prstClr val="black">
                    <a:tint val="75000"/>
                  </a:prstClr>
                </a:solidFill>
              </a:rPr>
              <a:pPr defTabSz="685766"/>
              <a:t>2/17/2025</a:t>
            </a:fld>
            <a:endParaRPr lang="en-US" sz="14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192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766"/>
            <a:fld id="{B6F15528-21DE-4FAA-801E-634DDDAF4B2B}" type="slidenum">
              <a:rPr lang="ru-RU" sz="1400" smtClean="0">
                <a:solidFill>
                  <a:prstClr val="black">
                    <a:tint val="75000"/>
                  </a:prstClr>
                </a:solidFill>
              </a:rPr>
              <a:pPr defTabSz="685766"/>
              <a:t>‹#›</a:t>
            </a:fld>
            <a:endParaRPr lang="ru-RU" sz="14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70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42884">
        <a:defRPr>
          <a:latin typeface="+mn-lt"/>
          <a:ea typeface="+mn-ea"/>
          <a:cs typeface="+mn-cs"/>
        </a:defRPr>
      </a:lvl2pPr>
      <a:lvl3pPr marL="685766">
        <a:defRPr>
          <a:latin typeface="+mn-lt"/>
          <a:ea typeface="+mn-ea"/>
          <a:cs typeface="+mn-cs"/>
        </a:defRPr>
      </a:lvl3pPr>
      <a:lvl4pPr marL="1028649">
        <a:defRPr>
          <a:latin typeface="+mn-lt"/>
          <a:ea typeface="+mn-ea"/>
          <a:cs typeface="+mn-cs"/>
        </a:defRPr>
      </a:lvl4pPr>
      <a:lvl5pPr marL="1371532">
        <a:defRPr>
          <a:latin typeface="+mn-lt"/>
          <a:ea typeface="+mn-ea"/>
          <a:cs typeface="+mn-cs"/>
        </a:defRPr>
      </a:lvl5pPr>
      <a:lvl6pPr marL="1714415">
        <a:defRPr>
          <a:latin typeface="+mn-lt"/>
          <a:ea typeface="+mn-ea"/>
          <a:cs typeface="+mn-cs"/>
        </a:defRPr>
      </a:lvl6pPr>
      <a:lvl7pPr marL="2057297">
        <a:defRPr>
          <a:latin typeface="+mn-lt"/>
          <a:ea typeface="+mn-ea"/>
          <a:cs typeface="+mn-cs"/>
        </a:defRPr>
      </a:lvl7pPr>
      <a:lvl8pPr marL="2400180">
        <a:defRPr>
          <a:latin typeface="+mn-lt"/>
          <a:ea typeface="+mn-ea"/>
          <a:cs typeface="+mn-cs"/>
        </a:defRPr>
      </a:lvl8pPr>
      <a:lvl9pPr marL="274306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42884">
        <a:defRPr>
          <a:latin typeface="+mn-lt"/>
          <a:ea typeface="+mn-ea"/>
          <a:cs typeface="+mn-cs"/>
        </a:defRPr>
      </a:lvl2pPr>
      <a:lvl3pPr marL="685766">
        <a:defRPr>
          <a:latin typeface="+mn-lt"/>
          <a:ea typeface="+mn-ea"/>
          <a:cs typeface="+mn-cs"/>
        </a:defRPr>
      </a:lvl3pPr>
      <a:lvl4pPr marL="1028649">
        <a:defRPr>
          <a:latin typeface="+mn-lt"/>
          <a:ea typeface="+mn-ea"/>
          <a:cs typeface="+mn-cs"/>
        </a:defRPr>
      </a:lvl4pPr>
      <a:lvl5pPr marL="1371532">
        <a:defRPr>
          <a:latin typeface="+mn-lt"/>
          <a:ea typeface="+mn-ea"/>
          <a:cs typeface="+mn-cs"/>
        </a:defRPr>
      </a:lvl5pPr>
      <a:lvl6pPr marL="1714415">
        <a:defRPr>
          <a:latin typeface="+mn-lt"/>
          <a:ea typeface="+mn-ea"/>
          <a:cs typeface="+mn-cs"/>
        </a:defRPr>
      </a:lvl6pPr>
      <a:lvl7pPr marL="2057297">
        <a:defRPr>
          <a:latin typeface="+mn-lt"/>
          <a:ea typeface="+mn-ea"/>
          <a:cs typeface="+mn-cs"/>
        </a:defRPr>
      </a:lvl7pPr>
      <a:lvl8pPr marL="2400180">
        <a:defRPr>
          <a:latin typeface="+mn-lt"/>
          <a:ea typeface="+mn-ea"/>
          <a:cs typeface="+mn-cs"/>
        </a:defRPr>
      </a:lvl8pPr>
      <a:lvl9pPr marL="2743064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49542" y="432843"/>
            <a:ext cx="9492914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0" i="0">
                <a:solidFill>
                  <a:srgbClr val="594F8C"/>
                </a:solidFill>
                <a:latin typeface="MyriadPro-Cond"/>
                <a:cs typeface="MyriadPro-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84225" y="1692478"/>
            <a:ext cx="655462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sz="14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1D8BD707-D9CF-40AE-B4C6-C98DA3205C09}" type="datetimeFigureOut">
              <a:rPr lang="en-US" sz="1400">
                <a:solidFill>
                  <a:prstClr val="black">
                    <a:tint val="75000"/>
                  </a:prstClr>
                </a:solidFill>
              </a:rPr>
              <a:pPr defTabSz="685800"/>
              <a:t>2/17/2025</a:t>
            </a:fld>
            <a:endParaRPr lang="en-US" sz="14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B6F15528-21DE-4FAA-801E-634DDDAF4B2B}" type="slidenum">
              <a:rPr sz="140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sz="14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18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42900">
        <a:defRPr>
          <a:latin typeface="+mn-lt"/>
          <a:ea typeface="+mn-ea"/>
          <a:cs typeface="+mn-cs"/>
        </a:defRPr>
      </a:lvl2pPr>
      <a:lvl3pPr marL="685800">
        <a:defRPr>
          <a:latin typeface="+mn-lt"/>
          <a:ea typeface="+mn-ea"/>
          <a:cs typeface="+mn-cs"/>
        </a:defRPr>
      </a:lvl3pPr>
      <a:lvl4pPr marL="1028700">
        <a:defRPr>
          <a:latin typeface="+mn-lt"/>
          <a:ea typeface="+mn-ea"/>
          <a:cs typeface="+mn-cs"/>
        </a:defRPr>
      </a:lvl4pPr>
      <a:lvl5pPr marL="1371600">
        <a:defRPr>
          <a:latin typeface="+mn-lt"/>
          <a:ea typeface="+mn-ea"/>
          <a:cs typeface="+mn-cs"/>
        </a:defRPr>
      </a:lvl5pPr>
      <a:lvl6pPr marL="1714500">
        <a:defRPr>
          <a:latin typeface="+mn-lt"/>
          <a:ea typeface="+mn-ea"/>
          <a:cs typeface="+mn-cs"/>
        </a:defRPr>
      </a:lvl6pPr>
      <a:lvl7pPr marL="2057400">
        <a:defRPr>
          <a:latin typeface="+mn-lt"/>
          <a:ea typeface="+mn-ea"/>
          <a:cs typeface="+mn-cs"/>
        </a:defRPr>
      </a:lvl7pPr>
      <a:lvl8pPr marL="2400300">
        <a:defRPr>
          <a:latin typeface="+mn-lt"/>
          <a:ea typeface="+mn-ea"/>
          <a:cs typeface="+mn-cs"/>
        </a:defRPr>
      </a:lvl8pPr>
      <a:lvl9pPr marL="27432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="" xmlns:a16="http://schemas.microsoft.com/office/drawing/2014/main" id="{F70FF60C-7341-964B-8440-4C1F2C70E6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14282"/>
            <a:ext cx="12192000" cy="6522570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708993" y="2082270"/>
            <a:ext cx="10774018" cy="1721300"/>
          </a:xfrm>
          <a:prstGeom prst="rect">
            <a:avLst/>
          </a:prstGeom>
        </p:spPr>
        <p:txBody>
          <a:bodyPr vert="horz" wrap="square" lIns="0" tIns="55240" rIns="0" bIns="0" rtlCol="0">
            <a:spAutoFit/>
          </a:bodyPr>
          <a:lstStyle/>
          <a:p>
            <a:pPr marL="9525" marR="3810" algn="ctr" defTabSz="685749">
              <a:lnSpc>
                <a:spcPts val="3300"/>
              </a:lnSpc>
              <a:spcBef>
                <a:spcPts val="435"/>
              </a:spcBef>
              <a:tabLst>
                <a:tab pos="799544" algn="l"/>
                <a:tab pos="2194817" algn="l"/>
                <a:tab pos="2326249" algn="l"/>
                <a:tab pos="3342941" algn="l"/>
              </a:tabLst>
            </a:pPr>
            <a:r>
              <a:rPr lang="ru-RU" sz="2400" b="1" dirty="0"/>
              <a:t>Изменения в правилах предоставления субсидий СФР юридическим лицам, включая некоммерческие организации, и индивидуальным предпринимателям в целях стимулирования занятости отдельных категорий граждан в 2025 году</a:t>
            </a:r>
            <a:endParaRPr lang="ru-RU" sz="2400" dirty="0">
              <a:solidFill>
                <a:srgbClr val="616061"/>
              </a:solidFill>
              <a:latin typeface="Bebas Neue Bold" panose="020B0606020202050201" pitchFamily="34" charset="-52"/>
              <a:ea typeface="Cambria Math" panose="02040503050406030204" pitchFamily="18" charset="0"/>
              <a:cs typeface="Mongolian Baiti" panose="03000500000000000000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="" xmlns:a16="http://schemas.microsoft.com/office/drawing/2014/main" id="{8B189839-F567-C141-85A7-3182C767F6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1136" y="160085"/>
            <a:ext cx="2002837" cy="142782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45506" y="5534563"/>
            <a:ext cx="4446492" cy="646327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algn="r"/>
            <a:r>
              <a:rPr lang="ru-RU" b="1" dirty="0" smtClean="0">
                <a:latin typeface="Bebas Neue Bold" panose="020B0606020202050201" pitchFamily="34" charset="-52"/>
                <a:ea typeface="Cambria Math" panose="02040503050406030204" pitchFamily="18" charset="0"/>
              </a:rPr>
              <a:t>Управление социального страхования ОСФР по Томской области</a:t>
            </a:r>
            <a:endParaRPr lang="ru-RU" sz="1600" dirty="0">
              <a:latin typeface="Bebas Neue Bold" panose="020B0606020202050201" pitchFamily="34" charset="-52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96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0917" y="1"/>
            <a:ext cx="9587397" cy="615553"/>
          </a:xfrm>
        </p:spPr>
        <p:txBody>
          <a:bodyPr/>
          <a:lstStyle/>
          <a:p>
            <a:pPr algn="ctr"/>
            <a:r>
              <a:rPr lang="ru-RU" sz="2000" b="1" u="sng" dirty="0"/>
              <a:t>Социальный фонд в 2025 году выделяет российским работодателям субсидии за трудоустройство граждан</a:t>
            </a:r>
            <a:r>
              <a:rPr lang="ru-RU" sz="2000" dirty="0"/>
              <a:t>.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3412" y="466165"/>
            <a:ext cx="10474901" cy="6093976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В </a:t>
            </a:r>
            <a:r>
              <a:rPr lang="ru-RU" dirty="0">
                <a:solidFill>
                  <a:schemeClr val="tx2"/>
                </a:solidFill>
              </a:rPr>
              <a:t>2025 году действуют три приказа СФР по субсидированию работодателей за трудоустройство </a:t>
            </a:r>
            <a:r>
              <a:rPr lang="ru-RU" dirty="0" smtClean="0">
                <a:solidFill>
                  <a:schemeClr val="tx2"/>
                </a:solidFill>
              </a:rPr>
              <a:t>граждан.</a:t>
            </a:r>
            <a:endParaRPr lang="ru-RU" dirty="0">
              <a:solidFill>
                <a:schemeClr val="tx2"/>
              </a:solidFill>
            </a:endParaRP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 Все </a:t>
            </a:r>
            <a:r>
              <a:rPr lang="ru-RU" dirty="0">
                <a:solidFill>
                  <a:schemeClr val="tx2"/>
                </a:solidFill>
              </a:rPr>
              <a:t>субсидии за трудоустройство можно разделить на три вида. </a:t>
            </a:r>
            <a:endParaRPr lang="ru-RU" dirty="0" smtClean="0">
              <a:solidFill>
                <a:schemeClr val="tx2"/>
              </a:solidFill>
            </a:endParaRPr>
          </a:p>
          <a:p>
            <a:pPr algn="ctr"/>
            <a:endParaRPr lang="ru-RU" dirty="0" smtClean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приказ </a:t>
            </a:r>
            <a:r>
              <a:rPr lang="ru-RU" dirty="0">
                <a:solidFill>
                  <a:schemeClr val="tx2"/>
                </a:solidFill>
              </a:rPr>
              <a:t>СФР от 29 декабря 2024 г. № 2714 «Об утверждении Решения о порядке предоставления субсидии на государственную поддержку стимулирования найма отдельных категорий граждан» (далее – приказ № 2714); </a:t>
            </a:r>
            <a:endParaRPr lang="ru-RU" dirty="0" smtClean="0">
              <a:solidFill>
                <a:schemeClr val="tx2"/>
              </a:solidFill>
            </a:endParaRPr>
          </a:p>
          <a:p>
            <a:endParaRPr lang="ru-RU" dirty="0" smtClean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приказ </a:t>
            </a:r>
            <a:r>
              <a:rPr lang="ru-RU" dirty="0">
                <a:solidFill>
                  <a:schemeClr val="tx2"/>
                </a:solidFill>
              </a:rPr>
              <a:t>СФР от 29 декабря 2024 г. № 2712 «Об утверждении Решения о порядке предоставления субсидий в целях создания (оборудования) рабочих мест для трудоустройства инвалидов» (далее – приказ № 2712); </a:t>
            </a:r>
            <a:endParaRPr lang="ru-RU" dirty="0" smtClean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  <a:p>
            <a:endParaRPr lang="ru-RU" dirty="0" smtClean="0">
              <a:solidFill>
                <a:schemeClr val="tx2"/>
              </a:solidFill>
            </a:endParaRPr>
          </a:p>
          <a:p>
            <a:endParaRPr lang="ru-RU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приказ </a:t>
            </a:r>
            <a:r>
              <a:rPr lang="ru-RU" dirty="0">
                <a:solidFill>
                  <a:schemeClr val="tx2"/>
                </a:solidFill>
              </a:rPr>
              <a:t>СФР от 29 декабря 2024 г. № 2713 «Об утверждении Решения о порядке предоставления субсидии на государственную поддержку трудоустройства работников из другой местности или других территорий» (далее – приказ № 2713).</a:t>
            </a: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26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7788" y="143436"/>
            <a:ext cx="9264668" cy="830997"/>
          </a:xfrm>
        </p:spPr>
        <p:txBody>
          <a:bodyPr/>
          <a:lstStyle/>
          <a:p>
            <a:pPr algn="ctr"/>
            <a:r>
              <a:rPr lang="ru-RU" sz="1800" b="1" u="sng" dirty="0"/>
              <a:t>По приказу № 2714 субсидию можно получить за прием на работу следующих категорий граждан</a:t>
            </a:r>
            <a:br>
              <a:rPr lang="ru-RU" sz="1800" b="1" u="sng" dirty="0"/>
            </a:br>
            <a:endParaRPr lang="ru-RU" sz="1800" b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3765" y="833718"/>
            <a:ext cx="11609294" cy="640175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ветераны боевых действий, принимавшие участие в специальной военной операции на территориях ДНР, ЛНР и Украины с 24 февраля 2022 г., на территориях Запорожской области и Херсонской области с 30 сентября 2022 г.,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уволенные с военной службы (службы, работы);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лица, принимавшие в соответствии с решениями органов публичной власти ДНР, ЛНР участие в боевых действиях в составе Вооруженных Сил ДНР, Народной милиции ЛНР, воинских формирований и органов ДНР и ЛНР начиная с 11 мая 2014 г.;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члены семей вышеуказанных лиц;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лица, признанные в установленном порядке инвалидами,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 граждане, уволенные с военной службы, и члены их семей;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 лица, освобожденные из учреждений, исполняющих наказание в виде лишения свободы, и ищущие работу в течении одного года с даты освобождения;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одинокие родители, многодетные родители, усыновители, опекуны (попечители), воспитывающие несовершеннолетних детей, детей-инвалидов.</a:t>
            </a:r>
          </a:p>
          <a:p>
            <a:pPr algn="ctr"/>
            <a:r>
              <a:rPr lang="ru-RU" sz="1600" b="1" u="sng" dirty="0" smtClean="0">
                <a:solidFill>
                  <a:schemeClr val="tx2"/>
                </a:solidFill>
              </a:rPr>
              <a:t>Размер субсидии суммарно на одного нового работника составит: </a:t>
            </a:r>
          </a:p>
          <a:p>
            <a:pPr algn="ctr"/>
            <a:endParaRPr lang="ru-RU" sz="1600" u="sng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3 МРОТ с учетом районного коэффициента и суммы страховых взносов (субсидии на трудоустройство граждан, не имеющих инвалидность)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tx2"/>
                </a:solidFill>
              </a:rPr>
              <a:t>6 МРОТ с учетом районного коэффициента и суммы страховых взносов (субсидии на трудоустройство инвалида к работодателю, учредителем которого является инвалид или общероссийские общественные организации инвалидов).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tx2"/>
              </a:solidFill>
            </a:endParaRPr>
          </a:p>
          <a:p>
            <a:pPr algn="ctr"/>
            <a:r>
              <a:rPr lang="ru-RU" sz="1600" dirty="0">
                <a:solidFill>
                  <a:schemeClr val="tx2"/>
                </a:solidFill>
              </a:rPr>
              <a:t>Выплата производится по истечении 1-го, 3-го, 6-го месяцев работы трудоустроенного гражданина.</a:t>
            </a:r>
          </a:p>
          <a:p>
            <a:pPr algn="ctr"/>
            <a:r>
              <a:rPr lang="ru-RU" sz="1600" b="1" dirty="0">
                <a:solidFill>
                  <a:schemeClr val="tx2"/>
                </a:solidFill>
              </a:rPr>
              <a:t>Для включения работодателя в реестр на получение субсидии</a:t>
            </a:r>
            <a:r>
              <a:rPr lang="ru-RU" sz="1600" dirty="0">
                <a:solidFill>
                  <a:schemeClr val="tx2"/>
                </a:solidFill>
              </a:rPr>
              <a:t> необходимо, чтобы гражданин был трудоустроен </a:t>
            </a:r>
            <a:r>
              <a:rPr lang="ru-RU" sz="1600" b="1" dirty="0">
                <a:solidFill>
                  <a:schemeClr val="tx2"/>
                </a:solidFill>
              </a:rPr>
              <a:t>по направлению Службы занятости</a:t>
            </a:r>
            <a:r>
              <a:rPr lang="ru-RU" sz="1600" dirty="0">
                <a:solidFill>
                  <a:schemeClr val="tx2"/>
                </a:solidFill>
              </a:rPr>
              <a:t> на основании трудового договора, заключенного на неопределенный срок, на условиях полного рабочего времени с выплатой заработной платы </a:t>
            </a:r>
            <a:r>
              <a:rPr lang="ru-RU" sz="1600" b="1" dirty="0">
                <a:solidFill>
                  <a:schemeClr val="tx2"/>
                </a:solidFill>
              </a:rPr>
              <a:t>не ниже двух величин МРОТ</a:t>
            </a:r>
            <a:r>
              <a:rPr lang="ru-RU" sz="1600" dirty="0">
                <a:solidFill>
                  <a:schemeClr val="tx2"/>
                </a:solidFill>
              </a:rPr>
              <a:t>.</a:t>
            </a:r>
          </a:p>
          <a:p>
            <a:r>
              <a:rPr lang="ru-RU" sz="1600" dirty="0" smtClean="0">
                <a:solidFill>
                  <a:schemeClr val="tx2"/>
                </a:solidFill>
              </a:rPr>
              <a:t/>
            </a:r>
            <a:br>
              <a:rPr lang="ru-RU" sz="1600" dirty="0" smtClean="0">
                <a:solidFill>
                  <a:schemeClr val="tx2"/>
                </a:solidFill>
              </a:rPr>
            </a:br>
            <a:r>
              <a:rPr lang="ru-RU" sz="1600" dirty="0" smtClean="0">
                <a:solidFill>
                  <a:schemeClr val="tx2"/>
                </a:solidFill>
              </a:rPr>
              <a:t/>
            </a:r>
            <a:br>
              <a:rPr lang="ru-RU" sz="1600" dirty="0" smtClean="0">
                <a:solidFill>
                  <a:schemeClr val="tx2"/>
                </a:solidFill>
              </a:rPr>
            </a:br>
            <a:endParaRPr lang="ru-RU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981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9528" y="432844"/>
            <a:ext cx="9452927" cy="884968"/>
          </a:xfrm>
        </p:spPr>
        <p:txBody>
          <a:bodyPr/>
          <a:lstStyle/>
          <a:p>
            <a:pPr algn="ctr"/>
            <a:r>
              <a:rPr lang="ru-RU" sz="1800" b="1" u="sng" dirty="0"/>
              <a:t>По приказу № </a:t>
            </a:r>
            <a:r>
              <a:rPr lang="ru-RU" sz="1800" b="1" u="sng" dirty="0" smtClean="0"/>
              <a:t>2712 с 1 </a:t>
            </a:r>
            <a:r>
              <a:rPr lang="ru-RU" sz="1800" b="1" u="sng" dirty="0"/>
              <a:t>июня 2025 года Социальный фонд будет предоставлять субсидии в целях создания (оборудования) рабочих мест для трудоустройства </a:t>
            </a:r>
            <a:r>
              <a:rPr lang="ru-RU" sz="1800" b="1" u="sng" dirty="0" smtClean="0"/>
              <a:t>инвалидов. </a:t>
            </a:r>
            <a:r>
              <a:rPr lang="ru-RU" sz="1800" b="1" u="sng" dirty="0"/>
              <a:t/>
            </a:r>
            <a:br>
              <a:rPr lang="ru-RU" sz="1800" b="1" u="sng" dirty="0"/>
            </a:br>
            <a:endParaRPr lang="ru-RU" sz="1800" b="1" u="sng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2353" y="1317812"/>
            <a:ext cx="11134165" cy="6217087"/>
          </a:xfrm>
        </p:spPr>
        <p:txBody>
          <a:bodyPr/>
          <a:lstStyle/>
          <a:p>
            <a:r>
              <a:rPr lang="ru-RU" sz="1600" dirty="0" smtClean="0">
                <a:solidFill>
                  <a:schemeClr val="tx2"/>
                </a:solidFill>
              </a:rPr>
              <a:t>     Компенсации идут на оснащение рабочих мест для инвалидов первой и второй групп, а также ветеранов боевых действий с любой группой инвалидности.</a:t>
            </a:r>
          </a:p>
          <a:p>
            <a:r>
              <a:rPr lang="ru-RU" sz="1600" dirty="0" smtClean="0">
                <a:solidFill>
                  <a:schemeClr val="tx2"/>
                </a:solidFill>
              </a:rPr>
              <a:t> </a:t>
            </a:r>
          </a:p>
          <a:p>
            <a:pPr algn="ctr"/>
            <a:r>
              <a:rPr lang="ru-RU" sz="1600" u="sng" dirty="0" smtClean="0">
                <a:solidFill>
                  <a:schemeClr val="tx2"/>
                </a:solidFill>
              </a:rPr>
              <a:t>Размер выплат составляет до 200 000 рублей по одному рабочему месту. </a:t>
            </a:r>
          </a:p>
          <a:p>
            <a:r>
              <a:rPr lang="ru-RU" sz="1600" dirty="0" smtClean="0">
                <a:solidFill>
                  <a:schemeClr val="tx2"/>
                </a:solidFill>
              </a:rPr>
              <a:t>     Под оборудованием рабочего места для трудоустройства инвалида понимается: оборудование вновь создаваемого рабочего места для инвалида; дооборудование существующего вакантного рабочего места, на которое будет трудоустроен инвалид; оборудование рабочего места для инвалида на дому, если надомный труд используется работодателем как форма хозяйствования и оформление надомного труда осуществляется в соответствии с Трудовым кодексом. </a:t>
            </a:r>
          </a:p>
          <a:p>
            <a:endParaRPr lang="ru-RU" sz="1600" dirty="0" smtClean="0">
              <a:solidFill>
                <a:schemeClr val="tx2"/>
              </a:solidFill>
            </a:endParaRPr>
          </a:p>
          <a:p>
            <a:pPr algn="ctr"/>
            <a:r>
              <a:rPr lang="ru-RU" sz="1600" b="1" u="sng" dirty="0" smtClean="0">
                <a:solidFill>
                  <a:schemeClr val="tx2"/>
                </a:solidFill>
              </a:rPr>
              <a:t>Для получения средств работодателю необходимо выполнить определенные требования</a:t>
            </a:r>
            <a:r>
              <a:rPr lang="ru-RU" sz="1600" dirty="0" smtClean="0">
                <a:solidFill>
                  <a:schemeClr val="tx2"/>
                </a:solidFill>
              </a:rPr>
              <a:t>. </a:t>
            </a:r>
          </a:p>
          <a:p>
            <a:pPr algn="ctr"/>
            <a:endParaRPr lang="ru-RU" sz="1600" dirty="0" smtClean="0">
              <a:solidFill>
                <a:schemeClr val="tx2"/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2"/>
                </a:solidFill>
              </a:rPr>
              <a:t>для </a:t>
            </a:r>
            <a:r>
              <a:rPr lang="ru-RU" sz="1600" b="1" dirty="0">
                <a:solidFill>
                  <a:schemeClr val="tx2"/>
                </a:solidFill>
              </a:rPr>
              <a:t>включения работодателя в реестр на получение субсидии</a:t>
            </a:r>
            <a:r>
              <a:rPr lang="ru-RU" sz="1600" dirty="0">
                <a:solidFill>
                  <a:schemeClr val="tx2"/>
                </a:solidFill>
              </a:rPr>
              <a:t> необходимо, чтобы инвалид был трудоустроен </a:t>
            </a:r>
            <a:r>
              <a:rPr lang="ru-RU" sz="1600" b="1" dirty="0">
                <a:solidFill>
                  <a:schemeClr val="tx2"/>
                </a:solidFill>
              </a:rPr>
              <a:t>по направлению Службы занятости</a:t>
            </a:r>
            <a:r>
              <a:rPr lang="ru-RU" sz="1600" dirty="0">
                <a:solidFill>
                  <a:schemeClr val="tx2"/>
                </a:solidFill>
              </a:rPr>
              <a:t> на основании трудового договора, заключенного на срок не менее 6 месяцев на условиях полного рабочего времени с выплатой заработной платы </a:t>
            </a:r>
            <a:r>
              <a:rPr lang="ru-RU" sz="1600" b="1" dirty="0">
                <a:solidFill>
                  <a:schemeClr val="tx2"/>
                </a:solidFill>
              </a:rPr>
              <a:t>не ниже МРОТ</a:t>
            </a:r>
            <a:r>
              <a:rPr lang="ru-RU" sz="1600" dirty="0">
                <a:solidFill>
                  <a:schemeClr val="tx2"/>
                </a:solidFill>
              </a:rPr>
              <a:t>.</a:t>
            </a:r>
          </a:p>
          <a:p>
            <a:r>
              <a:rPr lang="ru-RU" sz="1600" dirty="0"/>
              <a:t> </a:t>
            </a:r>
          </a:p>
          <a:p>
            <a:r>
              <a:rPr lang="ru-RU" sz="1600" dirty="0" smtClean="0">
                <a:solidFill>
                  <a:schemeClr val="tx2"/>
                </a:solidFill>
              </a:rPr>
              <a:t>     Это должно быть зафиксировано трудовым договором и действиями компании по закреплению места за работником на указанное время. Заявление о получении субсидии работодатель направляет в службу занятости населения в течение 3 месяцев с даты подписания трудового договора с инвалидом. К заявлению прилагают все документы, подтверждающие расходы на создание или оборудование рабочего места. Далее служба занятости в течение 15 рабочих дней проверяет принятые заявления и сведения по каждому трудоустроенному инвалиду. Специальная комиссия в течение 5 дней со дня приема заявления сверяет копии финансовых документов и копии документов, подтверждающих затраты на оборудование рабочих мест. При необходимости комиссия может прийти к работодателю, чтобы проверить наличие оснащенного рабочего места, а также соответствие приобретенного оборудования фактически установленному.</a:t>
            </a:r>
            <a:br>
              <a:rPr lang="ru-RU" sz="1600" dirty="0" smtClean="0">
                <a:solidFill>
                  <a:schemeClr val="tx2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3458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9542" y="432844"/>
            <a:ext cx="9492914" cy="616028"/>
          </a:xfrm>
        </p:spPr>
        <p:txBody>
          <a:bodyPr/>
          <a:lstStyle/>
          <a:p>
            <a:r>
              <a:rPr lang="ru-RU" sz="1800" b="1" u="sng" dirty="0"/>
              <a:t>Субсидии за трудоустройство работников из другой </a:t>
            </a:r>
            <a:r>
              <a:rPr lang="ru-RU" sz="1800" b="1" u="sng" dirty="0" smtClean="0"/>
              <a:t>местности по приказу 2713</a:t>
            </a:r>
            <a:r>
              <a:rPr lang="ru-RU" sz="1800" b="1" u="sng" dirty="0"/>
              <a:t/>
            </a:r>
            <a:br>
              <a:rPr lang="ru-RU" sz="1800" b="1" u="sng" dirty="0"/>
            </a:br>
            <a:r>
              <a:rPr lang="ru-RU" sz="1800" b="1" u="sng" dirty="0"/>
              <a:t/>
            </a:r>
            <a:br>
              <a:rPr lang="ru-RU" sz="1800" b="1" u="sng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9624" y="1299882"/>
            <a:ext cx="11609293" cy="5539978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2"/>
                </a:solidFill>
              </a:rPr>
              <a:t>Еще один вид субсидирования по приказу № 2713 – за трудоустройство работников из другой местности или других территорий. </a:t>
            </a:r>
            <a:endParaRPr lang="ru-RU" dirty="0" smtClean="0">
              <a:solidFill>
                <a:schemeClr val="tx2"/>
              </a:solidFill>
            </a:endParaRPr>
          </a:p>
          <a:p>
            <a:pPr algn="ctr"/>
            <a:r>
              <a:rPr lang="ru-RU" dirty="0" smtClean="0">
                <a:solidFill>
                  <a:schemeClr val="tx2"/>
                </a:solidFill>
              </a:rPr>
              <a:t>Эту </a:t>
            </a:r>
            <a:r>
              <a:rPr lang="ru-RU" dirty="0">
                <a:solidFill>
                  <a:schemeClr val="tx2"/>
                </a:solidFill>
              </a:rPr>
              <a:t>субсидию могут получить</a:t>
            </a:r>
            <a:r>
              <a:rPr lang="ru-RU" dirty="0" smtClean="0">
                <a:solidFill>
                  <a:schemeClr val="tx2"/>
                </a:solidFill>
              </a:rPr>
              <a:t>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организации оборонно-промышленного комплекса</a:t>
            </a:r>
            <a:r>
              <a:rPr lang="ru-RU" dirty="0" smtClean="0">
                <a:solidFill>
                  <a:schemeClr val="tx2"/>
                </a:solidFill>
              </a:rPr>
              <a:t>,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организации, зарегистрированные на территориях ДНР, ЛНР, Запорожской и Луганской областях, </a:t>
            </a:r>
            <a:endParaRPr lang="ru-RU" dirty="0" smtClean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организации </a:t>
            </a:r>
            <a:r>
              <a:rPr lang="ru-RU" dirty="0">
                <a:solidFill>
                  <a:schemeClr val="tx2"/>
                </a:solidFill>
              </a:rPr>
              <a:t>осуществляющих деятельность в приоритетных отраслях экономики, которые соответствуют критериям. 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</a:p>
          <a:p>
            <a:endParaRPr lang="ru-RU" dirty="0">
              <a:solidFill>
                <a:schemeClr val="tx2"/>
              </a:solidFill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</a:rPr>
              <a:t>    Чтобы </a:t>
            </a:r>
            <a:r>
              <a:rPr lang="ru-RU" dirty="0">
                <a:solidFill>
                  <a:schemeClr val="tx2"/>
                </a:solidFill>
              </a:rPr>
              <a:t>иметь право на субсидию, организация должна быть включена в специальные перечни организаций и перечни приоритетных отраслей экономики, а востребованные профессии (должности, специальности), включены перечни профессий (должности, специальности), утвержденные субъектами РФ. </a:t>
            </a:r>
            <a:endParaRPr lang="ru-RU" dirty="0" smtClean="0">
              <a:solidFill>
                <a:schemeClr val="tx2"/>
              </a:solidFill>
            </a:endParaRPr>
          </a:p>
          <a:p>
            <a:pPr algn="just"/>
            <a:endParaRPr lang="ru-RU" dirty="0" smtClean="0">
              <a:solidFill>
                <a:schemeClr val="tx2"/>
              </a:solidFill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</a:rPr>
              <a:t>     Субсидию </a:t>
            </a:r>
            <a:r>
              <a:rPr lang="ru-RU" dirty="0">
                <a:solidFill>
                  <a:schemeClr val="tx2"/>
                </a:solidFill>
              </a:rPr>
              <a:t>посчитают, как произведение размера выплаты, предусмотренной на одного трудоустроенного гражданина, на фактическую численность граждан, трудоустроенных по профессии (должности, специальности), включенной в перечень профессий, по истечении 3-го, 6-го, 9-го, 12-го месяцев с даты их трудоустройства. </a:t>
            </a:r>
            <a:endParaRPr lang="ru-RU" dirty="0" smtClean="0">
              <a:solidFill>
                <a:schemeClr val="tx2"/>
              </a:solidFill>
            </a:endParaRPr>
          </a:p>
          <a:p>
            <a:pPr algn="just"/>
            <a:endParaRPr lang="ru-RU" dirty="0">
              <a:solidFill>
                <a:schemeClr val="tx2"/>
              </a:solidFill>
            </a:endParaRPr>
          </a:p>
          <a:p>
            <a:r>
              <a:rPr lang="ru-RU" u="sng" dirty="0" smtClean="0">
                <a:solidFill>
                  <a:schemeClr val="tx2"/>
                </a:solidFill>
              </a:rPr>
              <a:t>Выплата </a:t>
            </a:r>
            <a:r>
              <a:rPr lang="ru-RU" u="sng" dirty="0">
                <a:solidFill>
                  <a:schemeClr val="tx2"/>
                </a:solidFill>
              </a:rPr>
              <a:t>работодателю на одного трудоустроенного гражданина составляет 3 МРОТ раз в 3 месяца, увеличенного на сумму страховых взносов в государственные внебюджетные фонды и районный коэффициент.</a:t>
            </a: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666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10771</TotalTime>
  <Words>655</Words>
  <Application>Microsoft Office PowerPoint</Application>
  <PresentationFormat>Широкоэкранный</PresentationFormat>
  <Paragraphs>57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Bebas Neue Bold</vt:lpstr>
      <vt:lpstr>Calibri</vt:lpstr>
      <vt:lpstr>Calibri-Light</vt:lpstr>
      <vt:lpstr>Cambria Math</vt:lpstr>
      <vt:lpstr>Mongolian Baiti</vt:lpstr>
      <vt:lpstr>MyriadPro-Cond</vt:lpstr>
      <vt:lpstr>Wingdings</vt:lpstr>
      <vt:lpstr>Office Theme</vt:lpstr>
      <vt:lpstr>1_Office Theme</vt:lpstr>
      <vt:lpstr>Презентация PowerPoint</vt:lpstr>
      <vt:lpstr>Социальный фонд в 2025 году выделяет российским работодателям субсидии за трудоустройство граждан.</vt:lpstr>
      <vt:lpstr>По приказу № 2714 субсидию можно получить за прием на работу следующих категорий граждан </vt:lpstr>
      <vt:lpstr>По приказу № 2712 с 1 июня 2025 года Социальный фонд будет предоставлять субсидии в целях создания (оборудования) рабочих мест для трудоустройства инвалидов.  </vt:lpstr>
      <vt:lpstr>Субсидии за трудоустройство работников из другой местности по приказу 2713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Dmitry Selivanov</dc:creator>
  <cp:lastModifiedBy>Кукель Татьяна Александровна</cp:lastModifiedBy>
  <cp:revision>232</cp:revision>
  <cp:lastPrinted>2023-10-24T10:25:10Z</cp:lastPrinted>
  <dcterms:created xsi:type="dcterms:W3CDTF">2018-08-31T19:09:45Z</dcterms:created>
  <dcterms:modified xsi:type="dcterms:W3CDTF">2025-02-18T07:44:01Z</dcterms:modified>
</cp:coreProperties>
</file>