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6" r:id="rId2"/>
    <p:sldId id="261" r:id="rId3"/>
    <p:sldId id="283" r:id="rId4"/>
    <p:sldId id="267" r:id="rId5"/>
    <p:sldId id="276" r:id="rId6"/>
    <p:sldId id="275" r:id="rId7"/>
    <p:sldId id="270" r:id="rId8"/>
    <p:sldId id="279" r:id="rId9"/>
    <p:sldId id="280" r:id="rId10"/>
    <p:sldId id="281" r:id="rId11"/>
    <p:sldId id="282"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7DB"/>
    <a:srgbClr val="F9DED9"/>
    <a:srgbClr val="FD3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B799F-8598-44C1-8680-56F8546A7192}" type="doc">
      <dgm:prSet loTypeId="urn:microsoft.com/office/officeart/2005/8/layout/process3" loCatId="process" qsTypeId="urn:microsoft.com/office/officeart/2005/8/quickstyle/simple1" qsCatId="simple" csTypeId="urn:microsoft.com/office/officeart/2005/8/colors/colorful1" csCatId="colorful" phldr="1"/>
      <dgm:spPr/>
    </dgm:pt>
    <dgm:pt modelId="{A89D7CFF-E329-4773-8AA8-0FBC959AEF64}">
      <dgm:prSet phldrT="[Текст]" custT="1"/>
      <dgm:spPr/>
      <dgm:t>
        <a:bodyPr/>
        <a:lstStyle/>
        <a:p>
          <a:r>
            <a:rPr lang="ru-RU" sz="1000" dirty="0" smtClean="0"/>
            <a:t>Май</a:t>
          </a:r>
          <a:endParaRPr lang="ru-RU" sz="1000" dirty="0"/>
        </a:p>
      </dgm:t>
    </dgm:pt>
    <dgm:pt modelId="{16B4711B-9586-493E-A25C-408EBBEF6C14}" type="parTrans" cxnId="{6BC905AE-F4C0-40C9-B29E-3F84684170AE}">
      <dgm:prSet/>
      <dgm:spPr/>
      <dgm:t>
        <a:bodyPr/>
        <a:lstStyle/>
        <a:p>
          <a:endParaRPr lang="ru-RU"/>
        </a:p>
      </dgm:t>
    </dgm:pt>
    <dgm:pt modelId="{81EA78AE-9904-4574-BC5A-EC2B91F814A9}" type="sibTrans" cxnId="{6BC905AE-F4C0-40C9-B29E-3F84684170AE}">
      <dgm:prSet/>
      <dgm:spPr/>
      <dgm:t>
        <a:bodyPr/>
        <a:lstStyle/>
        <a:p>
          <a:endParaRPr lang="ru-RU"/>
        </a:p>
      </dgm:t>
    </dgm:pt>
    <dgm:pt modelId="{6D77D9C4-C1B9-46A4-A91B-B94DA3E1EF88}">
      <dgm:prSet phldrT="[Текст]" custT="1"/>
      <dgm:spPr/>
      <dgm:t>
        <a:bodyPr/>
        <a:lstStyle/>
        <a:p>
          <a:r>
            <a:rPr lang="ru-RU" sz="1000" dirty="0" smtClean="0"/>
            <a:t>Июнь</a:t>
          </a:r>
          <a:endParaRPr lang="ru-RU" sz="1000" dirty="0"/>
        </a:p>
      </dgm:t>
    </dgm:pt>
    <dgm:pt modelId="{7E5E84B1-38F2-4D5F-BD35-E9D34FEC16A8}" type="parTrans" cxnId="{CC6E4050-4CA0-4BB8-843C-FE58FE7C2E7D}">
      <dgm:prSet/>
      <dgm:spPr/>
      <dgm:t>
        <a:bodyPr/>
        <a:lstStyle/>
        <a:p>
          <a:endParaRPr lang="ru-RU"/>
        </a:p>
      </dgm:t>
    </dgm:pt>
    <dgm:pt modelId="{C688CAFC-4708-4E9C-9A94-47AE3EE13FD9}" type="sibTrans" cxnId="{CC6E4050-4CA0-4BB8-843C-FE58FE7C2E7D}">
      <dgm:prSet/>
      <dgm:spPr/>
      <dgm:t>
        <a:bodyPr/>
        <a:lstStyle/>
        <a:p>
          <a:endParaRPr lang="ru-RU"/>
        </a:p>
      </dgm:t>
    </dgm:pt>
    <dgm:pt modelId="{20F69644-CB7F-4507-A290-BBC1D9936271}">
      <dgm:prSet phldrT="[Текст]" custT="1"/>
      <dgm:spPr/>
      <dgm:t>
        <a:bodyPr/>
        <a:lstStyle/>
        <a:p>
          <a:r>
            <a:rPr lang="ru-RU" sz="1000" dirty="0" smtClean="0"/>
            <a:t>Июль</a:t>
          </a:r>
          <a:endParaRPr lang="ru-RU" sz="1000" dirty="0"/>
        </a:p>
      </dgm:t>
    </dgm:pt>
    <dgm:pt modelId="{9CC1DF5C-6AB4-4FDB-AB50-973ABCAFFA13}" type="parTrans" cxnId="{2E65132C-8390-4FF5-9070-8C013155AA64}">
      <dgm:prSet/>
      <dgm:spPr/>
      <dgm:t>
        <a:bodyPr/>
        <a:lstStyle/>
        <a:p>
          <a:endParaRPr lang="ru-RU"/>
        </a:p>
      </dgm:t>
    </dgm:pt>
    <dgm:pt modelId="{AF46B573-5218-4CF3-91AE-2EA6472B91CA}" type="sibTrans" cxnId="{2E65132C-8390-4FF5-9070-8C013155AA64}">
      <dgm:prSet/>
      <dgm:spPr/>
      <dgm:t>
        <a:bodyPr/>
        <a:lstStyle/>
        <a:p>
          <a:endParaRPr lang="ru-RU"/>
        </a:p>
      </dgm:t>
    </dgm:pt>
    <dgm:pt modelId="{7CF6F5A5-A1E9-4A82-B076-74EDE30998FD}">
      <dgm:prSet phldrT="[Текст]" custT="1"/>
      <dgm:spPr/>
      <dgm:t>
        <a:bodyPr/>
        <a:lstStyle/>
        <a:p>
          <a:r>
            <a:rPr lang="ru-RU" sz="1000" dirty="0" smtClean="0"/>
            <a:t>Август</a:t>
          </a:r>
          <a:endParaRPr lang="ru-RU" sz="1000" dirty="0"/>
        </a:p>
      </dgm:t>
    </dgm:pt>
    <dgm:pt modelId="{63AC3DAE-648A-4F22-A3F3-55BF77CC8A87}" type="parTrans" cxnId="{E377F26D-9810-43C4-9FE8-461809A1CE95}">
      <dgm:prSet/>
      <dgm:spPr/>
      <dgm:t>
        <a:bodyPr/>
        <a:lstStyle/>
        <a:p>
          <a:endParaRPr lang="ru-RU"/>
        </a:p>
      </dgm:t>
    </dgm:pt>
    <dgm:pt modelId="{86CED9C8-0603-4B17-8015-978C2C510AA9}" type="sibTrans" cxnId="{E377F26D-9810-43C4-9FE8-461809A1CE95}">
      <dgm:prSet/>
      <dgm:spPr/>
      <dgm:t>
        <a:bodyPr/>
        <a:lstStyle/>
        <a:p>
          <a:endParaRPr lang="ru-RU"/>
        </a:p>
      </dgm:t>
    </dgm:pt>
    <dgm:pt modelId="{AFFA34A3-A368-4F1B-AFC9-FC30559A385D}">
      <dgm:prSet/>
      <dgm:spPr>
        <a:ln>
          <a:solidFill>
            <a:schemeClr val="accent1"/>
          </a:solidFill>
        </a:ln>
      </dgm:spPr>
      <dgm:t>
        <a:bodyPr/>
        <a:lstStyle/>
        <a:p>
          <a:r>
            <a:rPr lang="ru-RU" b="1" dirty="0" smtClean="0">
              <a:solidFill>
                <a:schemeClr val="accent6">
                  <a:lumMod val="50000"/>
                </a:schemeClr>
              </a:solidFill>
            </a:rPr>
            <a:t>1 день </a:t>
          </a:r>
          <a:r>
            <a:rPr lang="ru-RU" dirty="0" smtClean="0"/>
            <a:t>использован</a:t>
          </a:r>
          <a:endParaRPr lang="ru-RU" dirty="0"/>
        </a:p>
      </dgm:t>
    </dgm:pt>
    <dgm:pt modelId="{E9DF7F42-8411-4DDE-BD3D-3B6387FF279F}" type="parTrans" cxnId="{72AA7ABA-94CF-4F3A-8D18-2BECE0AB7BD8}">
      <dgm:prSet/>
      <dgm:spPr/>
      <dgm:t>
        <a:bodyPr/>
        <a:lstStyle/>
        <a:p>
          <a:endParaRPr lang="ru-RU"/>
        </a:p>
      </dgm:t>
    </dgm:pt>
    <dgm:pt modelId="{A72B7D74-A583-4D38-A205-69E6AFD9E1BE}" type="sibTrans" cxnId="{72AA7ABA-94CF-4F3A-8D18-2BECE0AB7BD8}">
      <dgm:prSet/>
      <dgm:spPr/>
      <dgm:t>
        <a:bodyPr/>
        <a:lstStyle/>
        <a:p>
          <a:endParaRPr lang="ru-RU"/>
        </a:p>
      </dgm:t>
    </dgm:pt>
    <dgm:pt modelId="{18A9CAC7-C895-41D0-B190-5A3AB9793BE9}">
      <dgm:prSet/>
      <dgm:spPr>
        <a:ln>
          <a:solidFill>
            <a:schemeClr val="accent1"/>
          </a:solidFill>
        </a:ln>
      </dgm:spPr>
      <dgm:t>
        <a:bodyPr/>
        <a:lstStyle/>
        <a:p>
          <a:r>
            <a:rPr lang="ru-RU" b="1" dirty="0" smtClean="0">
              <a:solidFill>
                <a:schemeClr val="accent1">
                  <a:lumMod val="75000"/>
                </a:schemeClr>
              </a:solidFill>
            </a:rPr>
            <a:t>3</a:t>
          </a:r>
          <a:r>
            <a:rPr lang="ru-RU" dirty="0" smtClean="0"/>
            <a:t> накоплено</a:t>
          </a:r>
          <a:endParaRPr lang="ru-RU" dirty="0"/>
        </a:p>
      </dgm:t>
    </dgm:pt>
    <dgm:pt modelId="{5B10FC82-13C2-43AC-A638-2D2301732A8B}" type="parTrans" cxnId="{20A12733-F6F1-4B5C-8FF4-7CC6EE138742}">
      <dgm:prSet/>
      <dgm:spPr/>
      <dgm:t>
        <a:bodyPr/>
        <a:lstStyle/>
        <a:p>
          <a:endParaRPr lang="ru-RU"/>
        </a:p>
      </dgm:t>
    </dgm:pt>
    <dgm:pt modelId="{996B1A63-2CD1-4BCB-97BA-0BB746CDE2D4}" type="sibTrans" cxnId="{20A12733-F6F1-4B5C-8FF4-7CC6EE138742}">
      <dgm:prSet/>
      <dgm:spPr/>
      <dgm:t>
        <a:bodyPr/>
        <a:lstStyle/>
        <a:p>
          <a:endParaRPr lang="ru-RU"/>
        </a:p>
      </dgm:t>
    </dgm:pt>
    <dgm:pt modelId="{5A664444-72C1-49B9-ABE2-2EC5938DCAD7}">
      <dgm:prSet/>
      <dgm:spPr/>
      <dgm:t>
        <a:bodyPr/>
        <a:lstStyle/>
        <a:p>
          <a:pPr defTabSz="987425"/>
          <a:r>
            <a:rPr lang="ru-RU" b="1" dirty="0" smtClean="0">
              <a:solidFill>
                <a:schemeClr val="accent6">
                  <a:lumMod val="50000"/>
                </a:schemeClr>
              </a:solidFill>
            </a:rPr>
            <a:t>2 дня </a:t>
          </a:r>
          <a:r>
            <a:rPr lang="ru-RU" dirty="0" smtClean="0"/>
            <a:t>использовано</a:t>
          </a:r>
          <a:endParaRPr lang="ru-RU" dirty="0"/>
        </a:p>
      </dgm:t>
    </dgm:pt>
    <dgm:pt modelId="{2F1F6015-7CFD-4B2B-B384-615C8B74A0C7}" type="parTrans" cxnId="{027EFA22-EB2D-4DE5-91AE-D92EA25F6B46}">
      <dgm:prSet/>
      <dgm:spPr/>
      <dgm:t>
        <a:bodyPr/>
        <a:lstStyle/>
        <a:p>
          <a:endParaRPr lang="ru-RU"/>
        </a:p>
      </dgm:t>
    </dgm:pt>
    <dgm:pt modelId="{A5585637-03E8-481F-84D9-6D1C9B34EC33}" type="sibTrans" cxnId="{027EFA22-EB2D-4DE5-91AE-D92EA25F6B46}">
      <dgm:prSet/>
      <dgm:spPr/>
      <dgm:t>
        <a:bodyPr/>
        <a:lstStyle/>
        <a:p>
          <a:endParaRPr lang="ru-RU"/>
        </a:p>
      </dgm:t>
    </dgm:pt>
    <dgm:pt modelId="{CC1D4663-EC04-47C0-89DF-95585E172E5C}">
      <dgm:prSet/>
      <dgm:spPr/>
      <dgm:t>
        <a:bodyPr/>
        <a:lstStyle/>
        <a:p>
          <a:pPr defTabSz="488950"/>
          <a:r>
            <a:rPr lang="ru-RU" b="1" dirty="0" smtClean="0">
              <a:solidFill>
                <a:srgbClr val="0070C0"/>
              </a:solidFill>
            </a:rPr>
            <a:t>2</a:t>
          </a:r>
          <a:r>
            <a:rPr lang="ru-RU" dirty="0" smtClean="0"/>
            <a:t> накоплено</a:t>
          </a:r>
          <a:endParaRPr lang="ru-RU" dirty="0"/>
        </a:p>
      </dgm:t>
    </dgm:pt>
    <dgm:pt modelId="{BEFA9EEF-470E-4D81-85F6-E9828E09C08E}" type="parTrans" cxnId="{FE23BF70-08E6-4994-A136-DDCC448834DA}">
      <dgm:prSet/>
      <dgm:spPr/>
      <dgm:t>
        <a:bodyPr/>
        <a:lstStyle/>
        <a:p>
          <a:endParaRPr lang="ru-RU"/>
        </a:p>
      </dgm:t>
    </dgm:pt>
    <dgm:pt modelId="{A4E0D087-BB30-4B66-B0B8-5813CD72BF38}" type="sibTrans" cxnId="{FE23BF70-08E6-4994-A136-DDCC448834DA}">
      <dgm:prSet/>
      <dgm:spPr/>
      <dgm:t>
        <a:bodyPr/>
        <a:lstStyle/>
        <a:p>
          <a:endParaRPr lang="ru-RU"/>
        </a:p>
      </dgm:t>
    </dgm:pt>
    <dgm:pt modelId="{70F733E5-31FE-418A-8A29-7D57D6012C78}">
      <dgm:prSet/>
      <dgm:spPr/>
      <dgm:t>
        <a:bodyPr/>
        <a:lstStyle/>
        <a:p>
          <a:r>
            <a:rPr lang="ru-RU" b="1" dirty="0" smtClean="0">
              <a:solidFill>
                <a:schemeClr val="accent6">
                  <a:lumMod val="50000"/>
                </a:schemeClr>
              </a:solidFill>
            </a:rPr>
            <a:t>3 дня </a:t>
          </a:r>
          <a:r>
            <a:rPr lang="ru-RU" dirty="0" smtClean="0"/>
            <a:t>использовано</a:t>
          </a:r>
          <a:endParaRPr lang="ru-RU" dirty="0"/>
        </a:p>
      </dgm:t>
    </dgm:pt>
    <dgm:pt modelId="{58761EE9-883A-4603-A9F7-3362B97BB919}" type="parTrans" cxnId="{619A639B-4D97-4A7C-AD5D-051ABF655875}">
      <dgm:prSet/>
      <dgm:spPr/>
      <dgm:t>
        <a:bodyPr/>
        <a:lstStyle/>
        <a:p>
          <a:endParaRPr lang="ru-RU"/>
        </a:p>
      </dgm:t>
    </dgm:pt>
    <dgm:pt modelId="{D396A6CD-2B62-4635-AC97-94A251C366A0}" type="sibTrans" cxnId="{619A639B-4D97-4A7C-AD5D-051ABF655875}">
      <dgm:prSet/>
      <dgm:spPr/>
      <dgm:t>
        <a:bodyPr/>
        <a:lstStyle/>
        <a:p>
          <a:endParaRPr lang="ru-RU"/>
        </a:p>
      </dgm:t>
    </dgm:pt>
    <dgm:pt modelId="{146FDD49-7D50-4BF1-9E2F-8ECD85181213}">
      <dgm:prSet/>
      <dgm:spPr/>
      <dgm:t>
        <a:bodyPr/>
        <a:lstStyle/>
        <a:p>
          <a:r>
            <a:rPr lang="ru-RU" b="1" dirty="0" smtClean="0">
              <a:solidFill>
                <a:srgbClr val="0070C0"/>
              </a:solidFill>
            </a:rPr>
            <a:t>1</a:t>
          </a:r>
          <a:r>
            <a:rPr lang="ru-RU" dirty="0" smtClean="0"/>
            <a:t> накоплен</a:t>
          </a:r>
          <a:endParaRPr lang="ru-RU" dirty="0"/>
        </a:p>
      </dgm:t>
    </dgm:pt>
    <dgm:pt modelId="{098E3B10-B27D-4542-87A7-8BE425EDC6A8}" type="parTrans" cxnId="{2AFD55A7-4A11-49E1-9B91-B3B418FA9884}">
      <dgm:prSet/>
      <dgm:spPr/>
      <dgm:t>
        <a:bodyPr/>
        <a:lstStyle/>
        <a:p>
          <a:endParaRPr lang="ru-RU"/>
        </a:p>
      </dgm:t>
    </dgm:pt>
    <dgm:pt modelId="{EC1C2B90-76BB-4BC3-BAE1-A2626BD76B6E}" type="sibTrans" cxnId="{2AFD55A7-4A11-49E1-9B91-B3B418FA9884}">
      <dgm:prSet/>
      <dgm:spPr/>
      <dgm:t>
        <a:bodyPr/>
        <a:lstStyle/>
        <a:p>
          <a:endParaRPr lang="ru-RU"/>
        </a:p>
      </dgm:t>
    </dgm:pt>
    <dgm:pt modelId="{02F60535-2304-4E14-804D-37A3C0ECBA0F}">
      <dgm:prSet/>
      <dgm:spPr/>
      <dgm:t>
        <a:bodyPr/>
        <a:lstStyle/>
        <a:p>
          <a:r>
            <a:rPr lang="ru-RU" b="1" dirty="0" smtClean="0">
              <a:solidFill>
                <a:schemeClr val="accent6">
                  <a:lumMod val="50000"/>
                </a:schemeClr>
              </a:solidFill>
            </a:rPr>
            <a:t>Дни НЕ </a:t>
          </a:r>
          <a:r>
            <a:rPr lang="ru-RU" dirty="0" smtClean="0"/>
            <a:t>использованы</a:t>
          </a:r>
          <a:endParaRPr lang="ru-RU" dirty="0"/>
        </a:p>
      </dgm:t>
    </dgm:pt>
    <dgm:pt modelId="{AD7F7287-5DB1-49DA-ACB0-CA23913EA156}" type="parTrans" cxnId="{791F5724-0378-4597-AD29-0BA29B5EDE0D}">
      <dgm:prSet/>
      <dgm:spPr/>
      <dgm:t>
        <a:bodyPr/>
        <a:lstStyle/>
        <a:p>
          <a:endParaRPr lang="ru-RU"/>
        </a:p>
      </dgm:t>
    </dgm:pt>
    <dgm:pt modelId="{71533CCD-2E07-4688-8077-6437CF7130DE}" type="sibTrans" cxnId="{791F5724-0378-4597-AD29-0BA29B5EDE0D}">
      <dgm:prSet/>
      <dgm:spPr/>
      <dgm:t>
        <a:bodyPr/>
        <a:lstStyle/>
        <a:p>
          <a:endParaRPr lang="ru-RU"/>
        </a:p>
      </dgm:t>
    </dgm:pt>
    <dgm:pt modelId="{3B631FDE-E58A-4805-AE8C-E612C374BD70}">
      <dgm:prSet/>
      <dgm:spPr/>
      <dgm:t>
        <a:bodyPr/>
        <a:lstStyle/>
        <a:p>
          <a:r>
            <a:rPr lang="ru-RU" dirty="0" smtClean="0"/>
            <a:t> </a:t>
          </a:r>
          <a:r>
            <a:rPr lang="ru-RU" b="1" dirty="0" smtClean="0">
              <a:solidFill>
                <a:schemeClr val="accent1">
                  <a:lumMod val="75000"/>
                </a:schemeClr>
              </a:solidFill>
            </a:rPr>
            <a:t>4</a:t>
          </a:r>
          <a:r>
            <a:rPr lang="ru-RU" dirty="0" smtClean="0"/>
            <a:t> накоплено</a:t>
          </a:r>
          <a:endParaRPr lang="ru-RU" dirty="0"/>
        </a:p>
      </dgm:t>
    </dgm:pt>
    <dgm:pt modelId="{B1D030C2-1505-4938-BF91-6D1E0F346F49}" type="parTrans" cxnId="{9BDB87F0-DFF5-4359-B134-AB4EBFD682AF}">
      <dgm:prSet/>
      <dgm:spPr/>
      <dgm:t>
        <a:bodyPr/>
        <a:lstStyle/>
        <a:p>
          <a:endParaRPr lang="ru-RU"/>
        </a:p>
      </dgm:t>
    </dgm:pt>
    <dgm:pt modelId="{121BA6AE-3094-4D6B-9F60-1DE2B5AA1636}" type="sibTrans" cxnId="{9BDB87F0-DFF5-4359-B134-AB4EBFD682AF}">
      <dgm:prSet/>
      <dgm:spPr/>
      <dgm:t>
        <a:bodyPr/>
        <a:lstStyle/>
        <a:p>
          <a:endParaRPr lang="ru-RU"/>
        </a:p>
      </dgm:t>
    </dgm:pt>
    <dgm:pt modelId="{824BCC05-E232-47A8-824C-F316BCD53BCE}" type="pres">
      <dgm:prSet presAssocID="{1DAB799F-8598-44C1-8680-56F8546A7192}" presName="linearFlow" presStyleCnt="0">
        <dgm:presLayoutVars>
          <dgm:dir/>
          <dgm:animLvl val="lvl"/>
          <dgm:resizeHandles val="exact"/>
        </dgm:presLayoutVars>
      </dgm:prSet>
      <dgm:spPr/>
    </dgm:pt>
    <dgm:pt modelId="{D226A805-DB54-49A9-ABED-18A5573AD40B}" type="pres">
      <dgm:prSet presAssocID="{A89D7CFF-E329-4773-8AA8-0FBC959AEF64}" presName="composite" presStyleCnt="0"/>
      <dgm:spPr/>
    </dgm:pt>
    <dgm:pt modelId="{7DC86645-6C3A-48BC-A3AF-A89A4367D1C3}" type="pres">
      <dgm:prSet presAssocID="{A89D7CFF-E329-4773-8AA8-0FBC959AEF64}" presName="parTx" presStyleLbl="node1" presStyleIdx="0" presStyleCnt="4">
        <dgm:presLayoutVars>
          <dgm:chMax val="0"/>
          <dgm:chPref val="0"/>
          <dgm:bulletEnabled val="1"/>
        </dgm:presLayoutVars>
      </dgm:prSet>
      <dgm:spPr/>
      <dgm:t>
        <a:bodyPr/>
        <a:lstStyle/>
        <a:p>
          <a:endParaRPr lang="ru-RU"/>
        </a:p>
      </dgm:t>
    </dgm:pt>
    <dgm:pt modelId="{F221AFC2-35B6-464C-84CC-88D26A60541B}" type="pres">
      <dgm:prSet presAssocID="{A89D7CFF-E329-4773-8AA8-0FBC959AEF64}" presName="parSh" presStyleLbl="node1" presStyleIdx="0" presStyleCnt="4"/>
      <dgm:spPr/>
      <dgm:t>
        <a:bodyPr/>
        <a:lstStyle/>
        <a:p>
          <a:endParaRPr lang="ru-RU"/>
        </a:p>
      </dgm:t>
    </dgm:pt>
    <dgm:pt modelId="{2358557B-BF67-4BFA-9C1A-D79924A0F8CB}" type="pres">
      <dgm:prSet presAssocID="{A89D7CFF-E329-4773-8AA8-0FBC959AEF64}" presName="desTx" presStyleLbl="fgAcc1" presStyleIdx="0" presStyleCnt="4">
        <dgm:presLayoutVars>
          <dgm:bulletEnabled val="1"/>
        </dgm:presLayoutVars>
      </dgm:prSet>
      <dgm:spPr/>
      <dgm:t>
        <a:bodyPr/>
        <a:lstStyle/>
        <a:p>
          <a:endParaRPr lang="ru-RU"/>
        </a:p>
      </dgm:t>
    </dgm:pt>
    <dgm:pt modelId="{5D6D6F36-6635-40DE-BB8A-E814DF164FDA}" type="pres">
      <dgm:prSet presAssocID="{81EA78AE-9904-4574-BC5A-EC2B91F814A9}" presName="sibTrans" presStyleLbl="sibTrans2D1" presStyleIdx="0" presStyleCnt="3"/>
      <dgm:spPr/>
      <dgm:t>
        <a:bodyPr/>
        <a:lstStyle/>
        <a:p>
          <a:endParaRPr lang="ru-RU"/>
        </a:p>
      </dgm:t>
    </dgm:pt>
    <dgm:pt modelId="{3E13C8A4-EF7D-4CBD-A129-51EDA5BA9352}" type="pres">
      <dgm:prSet presAssocID="{81EA78AE-9904-4574-BC5A-EC2B91F814A9}" presName="connTx" presStyleLbl="sibTrans2D1" presStyleIdx="0" presStyleCnt="3"/>
      <dgm:spPr/>
      <dgm:t>
        <a:bodyPr/>
        <a:lstStyle/>
        <a:p>
          <a:endParaRPr lang="ru-RU"/>
        </a:p>
      </dgm:t>
    </dgm:pt>
    <dgm:pt modelId="{AE84F943-857D-4895-9127-7DBCC0A3DA54}" type="pres">
      <dgm:prSet presAssocID="{6D77D9C4-C1B9-46A4-A91B-B94DA3E1EF88}" presName="composite" presStyleCnt="0"/>
      <dgm:spPr/>
    </dgm:pt>
    <dgm:pt modelId="{4DF323C0-A697-4FC2-9513-89E71B100BAB}" type="pres">
      <dgm:prSet presAssocID="{6D77D9C4-C1B9-46A4-A91B-B94DA3E1EF88}" presName="parTx" presStyleLbl="node1" presStyleIdx="0" presStyleCnt="4">
        <dgm:presLayoutVars>
          <dgm:chMax val="0"/>
          <dgm:chPref val="0"/>
          <dgm:bulletEnabled val="1"/>
        </dgm:presLayoutVars>
      </dgm:prSet>
      <dgm:spPr/>
      <dgm:t>
        <a:bodyPr/>
        <a:lstStyle/>
        <a:p>
          <a:endParaRPr lang="ru-RU"/>
        </a:p>
      </dgm:t>
    </dgm:pt>
    <dgm:pt modelId="{BD59E275-4576-499E-9609-0724B3B300F9}" type="pres">
      <dgm:prSet presAssocID="{6D77D9C4-C1B9-46A4-A91B-B94DA3E1EF88}" presName="parSh" presStyleLbl="node1" presStyleIdx="1" presStyleCnt="4"/>
      <dgm:spPr/>
      <dgm:t>
        <a:bodyPr/>
        <a:lstStyle/>
        <a:p>
          <a:endParaRPr lang="ru-RU"/>
        </a:p>
      </dgm:t>
    </dgm:pt>
    <dgm:pt modelId="{0D537128-C9C5-4A12-A020-0966211B3802}" type="pres">
      <dgm:prSet presAssocID="{6D77D9C4-C1B9-46A4-A91B-B94DA3E1EF88}" presName="desTx" presStyleLbl="fgAcc1" presStyleIdx="1" presStyleCnt="4">
        <dgm:presLayoutVars>
          <dgm:bulletEnabled val="1"/>
        </dgm:presLayoutVars>
      </dgm:prSet>
      <dgm:spPr/>
      <dgm:t>
        <a:bodyPr/>
        <a:lstStyle/>
        <a:p>
          <a:endParaRPr lang="ru-RU"/>
        </a:p>
      </dgm:t>
    </dgm:pt>
    <dgm:pt modelId="{08811766-3D51-4906-BF14-9A76BFBB1671}" type="pres">
      <dgm:prSet presAssocID="{C688CAFC-4708-4E9C-9A94-47AE3EE13FD9}" presName="sibTrans" presStyleLbl="sibTrans2D1" presStyleIdx="1" presStyleCnt="3"/>
      <dgm:spPr/>
      <dgm:t>
        <a:bodyPr/>
        <a:lstStyle/>
        <a:p>
          <a:endParaRPr lang="ru-RU"/>
        </a:p>
      </dgm:t>
    </dgm:pt>
    <dgm:pt modelId="{35BC15AB-29B9-465F-BF2B-FE5BEC1BF557}" type="pres">
      <dgm:prSet presAssocID="{C688CAFC-4708-4E9C-9A94-47AE3EE13FD9}" presName="connTx" presStyleLbl="sibTrans2D1" presStyleIdx="1" presStyleCnt="3"/>
      <dgm:spPr/>
      <dgm:t>
        <a:bodyPr/>
        <a:lstStyle/>
        <a:p>
          <a:endParaRPr lang="ru-RU"/>
        </a:p>
      </dgm:t>
    </dgm:pt>
    <dgm:pt modelId="{D94EDFA6-746A-4013-842A-6CB8D0E4CF3A}" type="pres">
      <dgm:prSet presAssocID="{20F69644-CB7F-4507-A290-BBC1D9936271}" presName="composite" presStyleCnt="0"/>
      <dgm:spPr/>
    </dgm:pt>
    <dgm:pt modelId="{A2CF270B-9146-4EE3-B614-13ADDF18CFD5}" type="pres">
      <dgm:prSet presAssocID="{20F69644-CB7F-4507-A290-BBC1D9936271}" presName="parTx" presStyleLbl="node1" presStyleIdx="1" presStyleCnt="4">
        <dgm:presLayoutVars>
          <dgm:chMax val="0"/>
          <dgm:chPref val="0"/>
          <dgm:bulletEnabled val="1"/>
        </dgm:presLayoutVars>
      </dgm:prSet>
      <dgm:spPr/>
      <dgm:t>
        <a:bodyPr/>
        <a:lstStyle/>
        <a:p>
          <a:endParaRPr lang="ru-RU"/>
        </a:p>
      </dgm:t>
    </dgm:pt>
    <dgm:pt modelId="{8F70D189-6560-421B-A285-65C28F2A4939}" type="pres">
      <dgm:prSet presAssocID="{20F69644-CB7F-4507-A290-BBC1D9936271}" presName="parSh" presStyleLbl="node1" presStyleIdx="2" presStyleCnt="4"/>
      <dgm:spPr/>
      <dgm:t>
        <a:bodyPr/>
        <a:lstStyle/>
        <a:p>
          <a:endParaRPr lang="ru-RU"/>
        </a:p>
      </dgm:t>
    </dgm:pt>
    <dgm:pt modelId="{19A063F5-0060-43FA-AAB0-CC4106997320}" type="pres">
      <dgm:prSet presAssocID="{20F69644-CB7F-4507-A290-BBC1D9936271}" presName="desTx" presStyleLbl="fgAcc1" presStyleIdx="2" presStyleCnt="4">
        <dgm:presLayoutVars>
          <dgm:bulletEnabled val="1"/>
        </dgm:presLayoutVars>
      </dgm:prSet>
      <dgm:spPr/>
      <dgm:t>
        <a:bodyPr/>
        <a:lstStyle/>
        <a:p>
          <a:endParaRPr lang="ru-RU"/>
        </a:p>
      </dgm:t>
    </dgm:pt>
    <dgm:pt modelId="{5D3DB8EB-8113-4DAE-8202-FB79EEE3554D}" type="pres">
      <dgm:prSet presAssocID="{AF46B573-5218-4CF3-91AE-2EA6472B91CA}" presName="sibTrans" presStyleLbl="sibTrans2D1" presStyleIdx="2" presStyleCnt="3"/>
      <dgm:spPr/>
      <dgm:t>
        <a:bodyPr/>
        <a:lstStyle/>
        <a:p>
          <a:endParaRPr lang="ru-RU"/>
        </a:p>
      </dgm:t>
    </dgm:pt>
    <dgm:pt modelId="{A04C98D3-0664-4917-B8ED-3B378C6CE6E1}" type="pres">
      <dgm:prSet presAssocID="{AF46B573-5218-4CF3-91AE-2EA6472B91CA}" presName="connTx" presStyleLbl="sibTrans2D1" presStyleIdx="2" presStyleCnt="3"/>
      <dgm:spPr/>
      <dgm:t>
        <a:bodyPr/>
        <a:lstStyle/>
        <a:p>
          <a:endParaRPr lang="ru-RU"/>
        </a:p>
      </dgm:t>
    </dgm:pt>
    <dgm:pt modelId="{D49BFA1D-63C1-4A63-BBC4-5A60461310CE}" type="pres">
      <dgm:prSet presAssocID="{7CF6F5A5-A1E9-4A82-B076-74EDE30998FD}" presName="composite" presStyleCnt="0"/>
      <dgm:spPr/>
    </dgm:pt>
    <dgm:pt modelId="{61A77CF3-D2BA-4225-998B-B841620343E7}" type="pres">
      <dgm:prSet presAssocID="{7CF6F5A5-A1E9-4A82-B076-74EDE30998FD}" presName="parTx" presStyleLbl="node1" presStyleIdx="2" presStyleCnt="4">
        <dgm:presLayoutVars>
          <dgm:chMax val="0"/>
          <dgm:chPref val="0"/>
          <dgm:bulletEnabled val="1"/>
        </dgm:presLayoutVars>
      </dgm:prSet>
      <dgm:spPr/>
      <dgm:t>
        <a:bodyPr/>
        <a:lstStyle/>
        <a:p>
          <a:endParaRPr lang="ru-RU"/>
        </a:p>
      </dgm:t>
    </dgm:pt>
    <dgm:pt modelId="{F3630857-E3AB-404F-BB2A-D41BEAA159A1}" type="pres">
      <dgm:prSet presAssocID="{7CF6F5A5-A1E9-4A82-B076-74EDE30998FD}" presName="parSh" presStyleLbl="node1" presStyleIdx="3" presStyleCnt="4"/>
      <dgm:spPr/>
      <dgm:t>
        <a:bodyPr/>
        <a:lstStyle/>
        <a:p>
          <a:endParaRPr lang="ru-RU"/>
        </a:p>
      </dgm:t>
    </dgm:pt>
    <dgm:pt modelId="{53B5D7B1-39B1-4ECF-BC59-5E6050B5794F}" type="pres">
      <dgm:prSet presAssocID="{7CF6F5A5-A1E9-4A82-B076-74EDE30998FD}" presName="desTx" presStyleLbl="fgAcc1" presStyleIdx="3" presStyleCnt="4">
        <dgm:presLayoutVars>
          <dgm:bulletEnabled val="1"/>
        </dgm:presLayoutVars>
      </dgm:prSet>
      <dgm:spPr/>
      <dgm:t>
        <a:bodyPr/>
        <a:lstStyle/>
        <a:p>
          <a:endParaRPr lang="ru-RU"/>
        </a:p>
      </dgm:t>
    </dgm:pt>
  </dgm:ptLst>
  <dgm:cxnLst>
    <dgm:cxn modelId="{9BDB87F0-DFF5-4359-B134-AB4EBFD682AF}" srcId="{7CF6F5A5-A1E9-4A82-B076-74EDE30998FD}" destId="{3B631FDE-E58A-4805-AE8C-E612C374BD70}" srcOrd="1" destOrd="0" parTransId="{B1D030C2-1505-4938-BF91-6D1E0F346F49}" sibTransId="{121BA6AE-3094-4D6B-9F60-1DE2B5AA1636}"/>
    <dgm:cxn modelId="{6BE3CEA2-AA8E-42CC-B497-CEB7A29A591A}" type="presOf" srcId="{AFFA34A3-A368-4F1B-AFC9-FC30559A385D}" destId="{2358557B-BF67-4BFA-9C1A-D79924A0F8CB}" srcOrd="0" destOrd="0" presId="urn:microsoft.com/office/officeart/2005/8/layout/process3"/>
    <dgm:cxn modelId="{A46A41E5-E52C-40B1-A7A2-7B3A4D55EA5A}" type="presOf" srcId="{7CF6F5A5-A1E9-4A82-B076-74EDE30998FD}" destId="{F3630857-E3AB-404F-BB2A-D41BEAA159A1}" srcOrd="1" destOrd="0" presId="urn:microsoft.com/office/officeart/2005/8/layout/process3"/>
    <dgm:cxn modelId="{8CAFD67A-5132-4773-8AB3-5A54855B1517}" type="presOf" srcId="{1DAB799F-8598-44C1-8680-56F8546A7192}" destId="{824BCC05-E232-47A8-824C-F316BCD53BCE}" srcOrd="0" destOrd="0" presId="urn:microsoft.com/office/officeart/2005/8/layout/process3"/>
    <dgm:cxn modelId="{5F8A337D-85A5-488E-A045-879691332DDF}" type="presOf" srcId="{20F69644-CB7F-4507-A290-BBC1D9936271}" destId="{8F70D189-6560-421B-A285-65C28F2A4939}" srcOrd="1" destOrd="0" presId="urn:microsoft.com/office/officeart/2005/8/layout/process3"/>
    <dgm:cxn modelId="{E4786456-A5BE-4AEF-8612-CE1A2DAC8C60}" type="presOf" srcId="{C688CAFC-4708-4E9C-9A94-47AE3EE13FD9}" destId="{08811766-3D51-4906-BF14-9A76BFBB1671}" srcOrd="0" destOrd="0" presId="urn:microsoft.com/office/officeart/2005/8/layout/process3"/>
    <dgm:cxn modelId="{CC6E4050-4CA0-4BB8-843C-FE58FE7C2E7D}" srcId="{1DAB799F-8598-44C1-8680-56F8546A7192}" destId="{6D77D9C4-C1B9-46A4-A91B-B94DA3E1EF88}" srcOrd="1" destOrd="0" parTransId="{7E5E84B1-38F2-4D5F-BD35-E9D34FEC16A8}" sibTransId="{C688CAFC-4708-4E9C-9A94-47AE3EE13FD9}"/>
    <dgm:cxn modelId="{FE23BF70-08E6-4994-A136-DDCC448834DA}" srcId="{6D77D9C4-C1B9-46A4-A91B-B94DA3E1EF88}" destId="{CC1D4663-EC04-47C0-89DF-95585E172E5C}" srcOrd="1" destOrd="0" parTransId="{BEFA9EEF-470E-4D81-85F6-E9828E09C08E}" sibTransId="{A4E0D087-BB30-4B66-B0B8-5813CD72BF38}"/>
    <dgm:cxn modelId="{20A12733-F6F1-4B5C-8FF4-7CC6EE138742}" srcId="{A89D7CFF-E329-4773-8AA8-0FBC959AEF64}" destId="{18A9CAC7-C895-41D0-B190-5A3AB9793BE9}" srcOrd="1" destOrd="0" parTransId="{5B10FC82-13C2-43AC-A638-2D2301732A8B}" sibTransId="{996B1A63-2CD1-4BCB-97BA-0BB746CDE2D4}"/>
    <dgm:cxn modelId="{763C19A1-8ABD-4091-B0F4-ED622E8A9DA6}" type="presOf" srcId="{6D77D9C4-C1B9-46A4-A91B-B94DA3E1EF88}" destId="{BD59E275-4576-499E-9609-0724B3B300F9}" srcOrd="1" destOrd="0" presId="urn:microsoft.com/office/officeart/2005/8/layout/process3"/>
    <dgm:cxn modelId="{791F5724-0378-4597-AD29-0BA29B5EDE0D}" srcId="{7CF6F5A5-A1E9-4A82-B076-74EDE30998FD}" destId="{02F60535-2304-4E14-804D-37A3C0ECBA0F}" srcOrd="0" destOrd="0" parTransId="{AD7F7287-5DB1-49DA-ACB0-CA23913EA156}" sibTransId="{71533CCD-2E07-4688-8077-6437CF7130DE}"/>
    <dgm:cxn modelId="{2B5514FB-7FF3-455B-B100-62E05FDBE884}" type="presOf" srcId="{81EA78AE-9904-4574-BC5A-EC2B91F814A9}" destId="{3E13C8A4-EF7D-4CBD-A129-51EDA5BA9352}" srcOrd="1" destOrd="0" presId="urn:microsoft.com/office/officeart/2005/8/layout/process3"/>
    <dgm:cxn modelId="{9D6A7C26-3009-4686-BBDA-BEA5698D251A}" type="presOf" srcId="{5A664444-72C1-49B9-ABE2-2EC5938DCAD7}" destId="{0D537128-C9C5-4A12-A020-0966211B3802}" srcOrd="0" destOrd="0" presId="urn:microsoft.com/office/officeart/2005/8/layout/process3"/>
    <dgm:cxn modelId="{6BC905AE-F4C0-40C9-B29E-3F84684170AE}" srcId="{1DAB799F-8598-44C1-8680-56F8546A7192}" destId="{A89D7CFF-E329-4773-8AA8-0FBC959AEF64}" srcOrd="0" destOrd="0" parTransId="{16B4711B-9586-493E-A25C-408EBBEF6C14}" sibTransId="{81EA78AE-9904-4574-BC5A-EC2B91F814A9}"/>
    <dgm:cxn modelId="{C07798B6-077F-465F-871D-65E2E165060E}" type="presOf" srcId="{AF46B573-5218-4CF3-91AE-2EA6472B91CA}" destId="{5D3DB8EB-8113-4DAE-8202-FB79EEE3554D}" srcOrd="0" destOrd="0" presId="urn:microsoft.com/office/officeart/2005/8/layout/process3"/>
    <dgm:cxn modelId="{1B5FF008-15CF-46A6-8B0F-76C0ADAED80A}" type="presOf" srcId="{6D77D9C4-C1B9-46A4-A91B-B94DA3E1EF88}" destId="{4DF323C0-A697-4FC2-9513-89E71B100BAB}" srcOrd="0" destOrd="0" presId="urn:microsoft.com/office/officeart/2005/8/layout/process3"/>
    <dgm:cxn modelId="{E377F26D-9810-43C4-9FE8-461809A1CE95}" srcId="{1DAB799F-8598-44C1-8680-56F8546A7192}" destId="{7CF6F5A5-A1E9-4A82-B076-74EDE30998FD}" srcOrd="3" destOrd="0" parTransId="{63AC3DAE-648A-4F22-A3F3-55BF77CC8A87}" sibTransId="{86CED9C8-0603-4B17-8015-978C2C510AA9}"/>
    <dgm:cxn modelId="{452EF34E-415B-4307-8214-521858FF7F19}" type="presOf" srcId="{3B631FDE-E58A-4805-AE8C-E612C374BD70}" destId="{53B5D7B1-39B1-4ECF-BC59-5E6050B5794F}" srcOrd="0" destOrd="1" presId="urn:microsoft.com/office/officeart/2005/8/layout/process3"/>
    <dgm:cxn modelId="{674C2CFF-BD02-420E-AC19-F841BC06CF2B}" type="presOf" srcId="{CC1D4663-EC04-47C0-89DF-95585E172E5C}" destId="{0D537128-C9C5-4A12-A020-0966211B3802}" srcOrd="0" destOrd="1" presId="urn:microsoft.com/office/officeart/2005/8/layout/process3"/>
    <dgm:cxn modelId="{D7E39D64-3369-464F-B2AF-E75E1CF44AAF}" type="presOf" srcId="{AF46B573-5218-4CF3-91AE-2EA6472B91CA}" destId="{A04C98D3-0664-4917-B8ED-3B378C6CE6E1}" srcOrd="1" destOrd="0" presId="urn:microsoft.com/office/officeart/2005/8/layout/process3"/>
    <dgm:cxn modelId="{3ECFB695-4A4A-48A3-8AA3-381FC3167EC5}" type="presOf" srcId="{A89D7CFF-E329-4773-8AA8-0FBC959AEF64}" destId="{F221AFC2-35B6-464C-84CC-88D26A60541B}" srcOrd="1" destOrd="0" presId="urn:microsoft.com/office/officeart/2005/8/layout/process3"/>
    <dgm:cxn modelId="{FC9BB229-7857-4F21-8B1B-737AD7B65D2B}" type="presOf" srcId="{81EA78AE-9904-4574-BC5A-EC2B91F814A9}" destId="{5D6D6F36-6635-40DE-BB8A-E814DF164FDA}" srcOrd="0" destOrd="0" presId="urn:microsoft.com/office/officeart/2005/8/layout/process3"/>
    <dgm:cxn modelId="{166BF6A4-5B29-4187-8E29-C7CB9C90E792}" type="presOf" srcId="{18A9CAC7-C895-41D0-B190-5A3AB9793BE9}" destId="{2358557B-BF67-4BFA-9C1A-D79924A0F8CB}" srcOrd="0" destOrd="1" presId="urn:microsoft.com/office/officeart/2005/8/layout/process3"/>
    <dgm:cxn modelId="{72AA7ABA-94CF-4F3A-8D18-2BECE0AB7BD8}" srcId="{A89D7CFF-E329-4773-8AA8-0FBC959AEF64}" destId="{AFFA34A3-A368-4F1B-AFC9-FC30559A385D}" srcOrd="0" destOrd="0" parTransId="{E9DF7F42-8411-4DDE-BD3D-3B6387FF279F}" sibTransId="{A72B7D74-A583-4D38-A205-69E6AFD9E1BE}"/>
    <dgm:cxn modelId="{2AFD55A7-4A11-49E1-9B91-B3B418FA9884}" srcId="{20F69644-CB7F-4507-A290-BBC1D9936271}" destId="{146FDD49-7D50-4BF1-9E2F-8ECD85181213}" srcOrd="1" destOrd="0" parTransId="{098E3B10-B27D-4542-87A7-8BE425EDC6A8}" sibTransId="{EC1C2B90-76BB-4BC3-BAE1-A2626BD76B6E}"/>
    <dgm:cxn modelId="{027EFA22-EB2D-4DE5-91AE-D92EA25F6B46}" srcId="{6D77D9C4-C1B9-46A4-A91B-B94DA3E1EF88}" destId="{5A664444-72C1-49B9-ABE2-2EC5938DCAD7}" srcOrd="0" destOrd="0" parTransId="{2F1F6015-7CFD-4B2B-B384-615C8B74A0C7}" sibTransId="{A5585637-03E8-481F-84D9-6D1C9B34EC33}"/>
    <dgm:cxn modelId="{721CACA9-9E28-49C5-B27D-67948D1C7DB9}" type="presOf" srcId="{A89D7CFF-E329-4773-8AA8-0FBC959AEF64}" destId="{7DC86645-6C3A-48BC-A3AF-A89A4367D1C3}" srcOrd="0" destOrd="0" presId="urn:microsoft.com/office/officeart/2005/8/layout/process3"/>
    <dgm:cxn modelId="{619A639B-4D97-4A7C-AD5D-051ABF655875}" srcId="{20F69644-CB7F-4507-A290-BBC1D9936271}" destId="{70F733E5-31FE-418A-8A29-7D57D6012C78}" srcOrd="0" destOrd="0" parTransId="{58761EE9-883A-4603-A9F7-3362B97BB919}" sibTransId="{D396A6CD-2B62-4635-AC97-94A251C366A0}"/>
    <dgm:cxn modelId="{18552631-C95E-461F-A062-623F30C9F1A7}" type="presOf" srcId="{02F60535-2304-4E14-804D-37A3C0ECBA0F}" destId="{53B5D7B1-39B1-4ECF-BC59-5E6050B5794F}" srcOrd="0" destOrd="0" presId="urn:microsoft.com/office/officeart/2005/8/layout/process3"/>
    <dgm:cxn modelId="{B8DA44E5-380D-4D74-9129-A110428770ED}" type="presOf" srcId="{C688CAFC-4708-4E9C-9A94-47AE3EE13FD9}" destId="{35BC15AB-29B9-465F-BF2B-FE5BEC1BF557}" srcOrd="1" destOrd="0" presId="urn:microsoft.com/office/officeart/2005/8/layout/process3"/>
    <dgm:cxn modelId="{33A089FB-3D23-4C6B-9869-674A97CCDA75}" type="presOf" srcId="{70F733E5-31FE-418A-8A29-7D57D6012C78}" destId="{19A063F5-0060-43FA-AAB0-CC4106997320}" srcOrd="0" destOrd="0" presId="urn:microsoft.com/office/officeart/2005/8/layout/process3"/>
    <dgm:cxn modelId="{A9FD08ED-4016-4D9F-83F3-5F36F182106B}" type="presOf" srcId="{146FDD49-7D50-4BF1-9E2F-8ECD85181213}" destId="{19A063F5-0060-43FA-AAB0-CC4106997320}" srcOrd="0" destOrd="1" presId="urn:microsoft.com/office/officeart/2005/8/layout/process3"/>
    <dgm:cxn modelId="{0835078A-937F-431F-9AE1-C35E64616466}" type="presOf" srcId="{7CF6F5A5-A1E9-4A82-B076-74EDE30998FD}" destId="{61A77CF3-D2BA-4225-998B-B841620343E7}" srcOrd="0" destOrd="0" presId="urn:microsoft.com/office/officeart/2005/8/layout/process3"/>
    <dgm:cxn modelId="{2E65132C-8390-4FF5-9070-8C013155AA64}" srcId="{1DAB799F-8598-44C1-8680-56F8546A7192}" destId="{20F69644-CB7F-4507-A290-BBC1D9936271}" srcOrd="2" destOrd="0" parTransId="{9CC1DF5C-6AB4-4FDB-AB50-973ABCAFFA13}" sibTransId="{AF46B573-5218-4CF3-91AE-2EA6472B91CA}"/>
    <dgm:cxn modelId="{A490A0D7-19C6-4AF3-B9E0-4AE65BAA74EF}" type="presOf" srcId="{20F69644-CB7F-4507-A290-BBC1D9936271}" destId="{A2CF270B-9146-4EE3-B614-13ADDF18CFD5}" srcOrd="0" destOrd="0" presId="urn:microsoft.com/office/officeart/2005/8/layout/process3"/>
    <dgm:cxn modelId="{103D45C3-7915-4764-9E28-976E8AD21414}" type="presParOf" srcId="{824BCC05-E232-47A8-824C-F316BCD53BCE}" destId="{D226A805-DB54-49A9-ABED-18A5573AD40B}" srcOrd="0" destOrd="0" presId="urn:microsoft.com/office/officeart/2005/8/layout/process3"/>
    <dgm:cxn modelId="{8C190AA7-862C-40C9-B916-1B9E14CB8277}" type="presParOf" srcId="{D226A805-DB54-49A9-ABED-18A5573AD40B}" destId="{7DC86645-6C3A-48BC-A3AF-A89A4367D1C3}" srcOrd="0" destOrd="0" presId="urn:microsoft.com/office/officeart/2005/8/layout/process3"/>
    <dgm:cxn modelId="{08514F1D-F68F-4CC9-92FA-C4EDF6565588}" type="presParOf" srcId="{D226A805-DB54-49A9-ABED-18A5573AD40B}" destId="{F221AFC2-35B6-464C-84CC-88D26A60541B}" srcOrd="1" destOrd="0" presId="urn:microsoft.com/office/officeart/2005/8/layout/process3"/>
    <dgm:cxn modelId="{480CE0CE-3752-460C-8085-1D7757F53574}" type="presParOf" srcId="{D226A805-DB54-49A9-ABED-18A5573AD40B}" destId="{2358557B-BF67-4BFA-9C1A-D79924A0F8CB}" srcOrd="2" destOrd="0" presId="urn:microsoft.com/office/officeart/2005/8/layout/process3"/>
    <dgm:cxn modelId="{1A52A3D1-9035-47AC-8226-4AAA9D26969C}" type="presParOf" srcId="{824BCC05-E232-47A8-824C-F316BCD53BCE}" destId="{5D6D6F36-6635-40DE-BB8A-E814DF164FDA}" srcOrd="1" destOrd="0" presId="urn:microsoft.com/office/officeart/2005/8/layout/process3"/>
    <dgm:cxn modelId="{897999DF-87CF-4479-A627-6E3A3DA3B186}" type="presParOf" srcId="{5D6D6F36-6635-40DE-BB8A-E814DF164FDA}" destId="{3E13C8A4-EF7D-4CBD-A129-51EDA5BA9352}" srcOrd="0" destOrd="0" presId="urn:microsoft.com/office/officeart/2005/8/layout/process3"/>
    <dgm:cxn modelId="{8F7FFB19-1DF4-4E90-A2B1-A8A4E6F75841}" type="presParOf" srcId="{824BCC05-E232-47A8-824C-F316BCD53BCE}" destId="{AE84F943-857D-4895-9127-7DBCC0A3DA54}" srcOrd="2" destOrd="0" presId="urn:microsoft.com/office/officeart/2005/8/layout/process3"/>
    <dgm:cxn modelId="{C9C6F684-5BC6-4FBF-90D5-78CB05DFD477}" type="presParOf" srcId="{AE84F943-857D-4895-9127-7DBCC0A3DA54}" destId="{4DF323C0-A697-4FC2-9513-89E71B100BAB}" srcOrd="0" destOrd="0" presId="urn:microsoft.com/office/officeart/2005/8/layout/process3"/>
    <dgm:cxn modelId="{9892DC19-6C44-457A-A349-73D619EAAD28}" type="presParOf" srcId="{AE84F943-857D-4895-9127-7DBCC0A3DA54}" destId="{BD59E275-4576-499E-9609-0724B3B300F9}" srcOrd="1" destOrd="0" presId="urn:microsoft.com/office/officeart/2005/8/layout/process3"/>
    <dgm:cxn modelId="{D344C131-4046-4220-8F3A-B94C1F9641D4}" type="presParOf" srcId="{AE84F943-857D-4895-9127-7DBCC0A3DA54}" destId="{0D537128-C9C5-4A12-A020-0966211B3802}" srcOrd="2" destOrd="0" presId="urn:microsoft.com/office/officeart/2005/8/layout/process3"/>
    <dgm:cxn modelId="{870F8163-DA7C-48D2-9EC0-C5C831AA851F}" type="presParOf" srcId="{824BCC05-E232-47A8-824C-F316BCD53BCE}" destId="{08811766-3D51-4906-BF14-9A76BFBB1671}" srcOrd="3" destOrd="0" presId="urn:microsoft.com/office/officeart/2005/8/layout/process3"/>
    <dgm:cxn modelId="{70984CB7-CAD3-4C05-8771-6297F87FF01F}" type="presParOf" srcId="{08811766-3D51-4906-BF14-9A76BFBB1671}" destId="{35BC15AB-29B9-465F-BF2B-FE5BEC1BF557}" srcOrd="0" destOrd="0" presId="urn:microsoft.com/office/officeart/2005/8/layout/process3"/>
    <dgm:cxn modelId="{98253A7C-9DDC-4101-BA11-6C3EAC57A0B7}" type="presParOf" srcId="{824BCC05-E232-47A8-824C-F316BCD53BCE}" destId="{D94EDFA6-746A-4013-842A-6CB8D0E4CF3A}" srcOrd="4" destOrd="0" presId="urn:microsoft.com/office/officeart/2005/8/layout/process3"/>
    <dgm:cxn modelId="{1E9ABC22-BB3D-4AFA-9EE0-5A7DE762070D}" type="presParOf" srcId="{D94EDFA6-746A-4013-842A-6CB8D0E4CF3A}" destId="{A2CF270B-9146-4EE3-B614-13ADDF18CFD5}" srcOrd="0" destOrd="0" presId="urn:microsoft.com/office/officeart/2005/8/layout/process3"/>
    <dgm:cxn modelId="{7EBC304E-4446-4F4A-A25E-515AF40E7119}" type="presParOf" srcId="{D94EDFA6-746A-4013-842A-6CB8D0E4CF3A}" destId="{8F70D189-6560-421B-A285-65C28F2A4939}" srcOrd="1" destOrd="0" presId="urn:microsoft.com/office/officeart/2005/8/layout/process3"/>
    <dgm:cxn modelId="{B6A38583-8E77-4772-89E5-4B5783734629}" type="presParOf" srcId="{D94EDFA6-746A-4013-842A-6CB8D0E4CF3A}" destId="{19A063F5-0060-43FA-AAB0-CC4106997320}" srcOrd="2" destOrd="0" presId="urn:microsoft.com/office/officeart/2005/8/layout/process3"/>
    <dgm:cxn modelId="{44B89DD9-B645-498F-8D90-AABDE243E1E1}" type="presParOf" srcId="{824BCC05-E232-47A8-824C-F316BCD53BCE}" destId="{5D3DB8EB-8113-4DAE-8202-FB79EEE3554D}" srcOrd="5" destOrd="0" presId="urn:microsoft.com/office/officeart/2005/8/layout/process3"/>
    <dgm:cxn modelId="{B62A77B6-111D-470A-B2E9-287A610030C2}" type="presParOf" srcId="{5D3DB8EB-8113-4DAE-8202-FB79EEE3554D}" destId="{A04C98D3-0664-4917-B8ED-3B378C6CE6E1}" srcOrd="0" destOrd="0" presId="urn:microsoft.com/office/officeart/2005/8/layout/process3"/>
    <dgm:cxn modelId="{E7E4E6E9-52CD-4C24-ADA4-C0BF2F26D96B}" type="presParOf" srcId="{824BCC05-E232-47A8-824C-F316BCD53BCE}" destId="{D49BFA1D-63C1-4A63-BBC4-5A60461310CE}" srcOrd="6" destOrd="0" presId="urn:microsoft.com/office/officeart/2005/8/layout/process3"/>
    <dgm:cxn modelId="{555FE0CD-775D-43F3-B8B4-43FB6365C2B0}" type="presParOf" srcId="{D49BFA1D-63C1-4A63-BBC4-5A60461310CE}" destId="{61A77CF3-D2BA-4225-998B-B841620343E7}" srcOrd="0" destOrd="0" presId="urn:microsoft.com/office/officeart/2005/8/layout/process3"/>
    <dgm:cxn modelId="{1B751B2F-F6B4-411A-BE04-620EB225AB70}" type="presParOf" srcId="{D49BFA1D-63C1-4A63-BBC4-5A60461310CE}" destId="{F3630857-E3AB-404F-BB2A-D41BEAA159A1}" srcOrd="1" destOrd="0" presId="urn:microsoft.com/office/officeart/2005/8/layout/process3"/>
    <dgm:cxn modelId="{EF191668-7E1A-4A6F-82A1-CA84364DC568}" type="presParOf" srcId="{D49BFA1D-63C1-4A63-BBC4-5A60461310CE}" destId="{53B5D7B1-39B1-4ECF-BC59-5E6050B5794F}" srcOrd="2" destOrd="0" presId="urn:microsoft.com/office/officeart/2005/8/layout/process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02F78-215E-45FE-94E8-3E5FB0AB9739}" type="datetimeFigureOut">
              <a:rPr lang="ru-RU" smtClean="0"/>
              <a:t>18.02.2025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79B31-4DF7-4356-9403-FB3927731D32}" type="slidenum">
              <a:rPr lang="ru-RU" smtClean="0"/>
              <a:t>‹#›</a:t>
            </a:fld>
            <a:endParaRPr lang="ru-RU"/>
          </a:p>
        </p:txBody>
      </p:sp>
    </p:spTree>
    <p:extLst>
      <p:ext uri="{BB962C8B-B14F-4D97-AF65-F5344CB8AC3E}">
        <p14:creationId xmlns:p14="http://schemas.microsoft.com/office/powerpoint/2010/main" val="191972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479B31-4DF7-4356-9403-FB3927731D32}" type="slidenum">
              <a:rPr lang="ru-RU" smtClean="0"/>
              <a:t>2</a:t>
            </a:fld>
            <a:endParaRPr lang="ru-RU"/>
          </a:p>
        </p:txBody>
      </p:sp>
    </p:spTree>
    <p:extLst>
      <p:ext uri="{BB962C8B-B14F-4D97-AF65-F5344CB8AC3E}">
        <p14:creationId xmlns:p14="http://schemas.microsoft.com/office/powerpoint/2010/main" val="96921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479B31-4DF7-4356-9403-FB3927731D32}" type="slidenum">
              <a:rPr lang="ru-RU" smtClean="0"/>
              <a:t>8</a:t>
            </a:fld>
            <a:endParaRPr lang="ru-RU"/>
          </a:p>
        </p:txBody>
      </p:sp>
    </p:spTree>
    <p:extLst>
      <p:ext uri="{BB962C8B-B14F-4D97-AF65-F5344CB8AC3E}">
        <p14:creationId xmlns:p14="http://schemas.microsoft.com/office/powerpoint/2010/main" val="74921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479B31-4DF7-4356-9403-FB3927731D32}" type="slidenum">
              <a:rPr lang="ru-RU" smtClean="0"/>
              <a:t>9</a:t>
            </a:fld>
            <a:endParaRPr lang="ru-RU"/>
          </a:p>
        </p:txBody>
      </p:sp>
    </p:spTree>
    <p:extLst>
      <p:ext uri="{BB962C8B-B14F-4D97-AF65-F5344CB8AC3E}">
        <p14:creationId xmlns:p14="http://schemas.microsoft.com/office/powerpoint/2010/main" val="171412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AD93EFB-6873-430E-A76C-5C2B54D94CAD}" type="slidenum">
              <a:rPr lang="ru-RU" smtClean="0"/>
              <a:pPr/>
              <a:t>10</a:t>
            </a:fld>
            <a:endParaRPr lang="ru-RU"/>
          </a:p>
        </p:txBody>
      </p:sp>
    </p:spTree>
    <p:extLst>
      <p:ext uri="{BB962C8B-B14F-4D97-AF65-F5344CB8AC3E}">
        <p14:creationId xmlns:p14="http://schemas.microsoft.com/office/powerpoint/2010/main" val="97264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B3DC79-7A40-402D-884B-D25E6A286A9E}" type="datetimeFigureOut">
              <a:rPr lang="ru-RU" smtClean="0"/>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531585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B3DC79-7A40-402D-884B-D25E6A286A9E}" type="datetimeFigureOut">
              <a:rPr lang="ru-RU" smtClean="0"/>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178339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B3DC79-7A40-402D-884B-D25E6A286A9E}" type="datetimeFigureOut">
              <a:rPr lang="ru-RU" smtClean="0"/>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24306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B3DC79-7A40-402D-884B-D25E6A286A9E}" type="datetimeFigureOut">
              <a:rPr lang="ru-RU" smtClean="0"/>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103638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B3DC79-7A40-402D-884B-D25E6A286A9E}" type="datetimeFigureOut">
              <a:rPr lang="ru-RU" smtClean="0"/>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212735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B3DC79-7A40-402D-884B-D25E6A286A9E}" type="datetimeFigureOut">
              <a:rPr lang="ru-RU" smtClean="0"/>
              <a:t>18.02.2025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130826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B3DC79-7A40-402D-884B-D25E6A286A9E}" type="datetimeFigureOut">
              <a:rPr lang="ru-RU" smtClean="0"/>
              <a:t>18.02.2025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416268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B3DC79-7A40-402D-884B-D25E6A286A9E}" type="datetimeFigureOut">
              <a:rPr lang="ru-RU" smtClean="0"/>
              <a:t>18.02.2025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310204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B3DC79-7A40-402D-884B-D25E6A286A9E}" type="datetimeFigureOut">
              <a:rPr lang="ru-RU" smtClean="0"/>
              <a:t>18.02.2025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42019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6B3DC79-7A40-402D-884B-D25E6A286A9E}" type="datetimeFigureOut">
              <a:rPr lang="ru-RU" smtClean="0"/>
              <a:t>18.02.2025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206606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6B3DC79-7A40-402D-884B-D25E6A286A9E}" type="datetimeFigureOut">
              <a:rPr lang="ru-RU" smtClean="0"/>
              <a:t>18.02.2025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D88F4E-F891-44C5-AAE3-3A0B80A526A4}" type="slidenum">
              <a:rPr lang="ru-RU" smtClean="0"/>
              <a:t>‹#›</a:t>
            </a:fld>
            <a:endParaRPr lang="ru-RU"/>
          </a:p>
        </p:txBody>
      </p:sp>
    </p:spTree>
    <p:extLst>
      <p:ext uri="{BB962C8B-B14F-4D97-AF65-F5344CB8AC3E}">
        <p14:creationId xmlns:p14="http://schemas.microsoft.com/office/powerpoint/2010/main" val="244544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3DC79-7A40-402D-884B-D25E6A286A9E}" type="datetimeFigureOut">
              <a:rPr lang="ru-RU" smtClean="0"/>
              <a:t>18.02.2025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88F4E-F891-44C5-AAE3-3A0B80A526A4}" type="slidenum">
              <a:rPr lang="ru-RU" smtClean="0"/>
              <a:t>‹#›</a:t>
            </a:fld>
            <a:endParaRPr lang="ru-RU"/>
          </a:p>
        </p:txBody>
      </p:sp>
    </p:spTree>
    <p:extLst>
      <p:ext uri="{BB962C8B-B14F-4D97-AF65-F5344CB8AC3E}">
        <p14:creationId xmlns:p14="http://schemas.microsoft.com/office/powerpoint/2010/main" val="151397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4.png"/><Relationship Id="rId21" Type="http://schemas.openxmlformats.org/officeDocument/2006/relationships/image" Target="../media/image2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21.png"/><Relationship Id="rId2" Type="http://schemas.openxmlformats.org/officeDocument/2006/relationships/image" Target="../media/image3.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1.png"/><Relationship Id="rId19"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8.pn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18" Type="http://schemas.openxmlformats.org/officeDocument/2006/relationships/image" Target="../media/image25.png"/><Relationship Id="rId3" Type="http://schemas.openxmlformats.org/officeDocument/2006/relationships/image" Target="../media/image4.png"/><Relationship Id="rId21" Type="http://schemas.openxmlformats.org/officeDocument/2006/relationships/image" Target="../media/image28.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24.png"/><Relationship Id="rId2" Type="http://schemas.openxmlformats.org/officeDocument/2006/relationships/image" Target="../media/image3.png"/><Relationship Id="rId16" Type="http://schemas.openxmlformats.org/officeDocument/2006/relationships/image" Target="../media/image22.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1.png"/><Relationship Id="rId10" Type="http://schemas.openxmlformats.org/officeDocument/2006/relationships/image" Target="../media/image11.png"/><Relationship Id="rId19"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0.png"/><Relationship Id="rId22"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1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diagramColors" Target="../diagrams/colors1.xml"/><Relationship Id="rId2" Type="http://schemas.openxmlformats.org/officeDocument/2006/relationships/image" Target="../media/image3.png"/><Relationship Id="rId16" Type="http://schemas.openxmlformats.org/officeDocument/2006/relationships/diagramQuickStyle" Target="../diagrams/quickStyl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diagramLayout" Target="../diagrams/layout1.xml"/><Relationship Id="rId10" Type="http://schemas.openxmlformats.org/officeDocument/2006/relationships/image" Target="../media/image11.png"/><Relationship Id="rId19"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F70FF60C-7341-964B-8440-4C1F2C70E6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46" y="2162898"/>
            <a:ext cx="12192000" cy="6578974"/>
          </a:xfrm>
          <a:prstGeom prst="rect">
            <a:avLst/>
          </a:prstGeom>
        </p:spPr>
      </p:pic>
      <p:sp>
        <p:nvSpPr>
          <p:cNvPr id="25" name="object 25"/>
          <p:cNvSpPr txBox="1"/>
          <p:nvPr/>
        </p:nvSpPr>
        <p:spPr>
          <a:xfrm>
            <a:off x="155448" y="2082270"/>
            <a:ext cx="11327563" cy="1325358"/>
          </a:xfrm>
          <a:prstGeom prst="rect">
            <a:avLst/>
          </a:prstGeom>
        </p:spPr>
        <p:txBody>
          <a:bodyPr vert="horz" wrap="square" lIns="0" tIns="55240" rIns="0" bIns="0" rtlCol="0">
            <a:spAutoFit/>
          </a:bodyPr>
          <a:lstStyle/>
          <a:p>
            <a:pPr marL="9525" marR="3810" algn="ctr" defTabSz="685749">
              <a:lnSpc>
                <a:spcPts val="3300"/>
              </a:lnSpc>
              <a:spcBef>
                <a:spcPts val="435"/>
              </a:spcBef>
              <a:tabLst>
                <a:tab pos="799544" algn="l"/>
                <a:tab pos="2194817" algn="l"/>
                <a:tab pos="2326249" algn="l"/>
                <a:tab pos="3342941" algn="l"/>
              </a:tabLst>
            </a:pPr>
            <a:r>
              <a:rPr lang="ru-RU" sz="3600" b="1" dirty="0">
                <a:solidFill>
                  <a:srgbClr val="0070C0"/>
                </a:solidFill>
                <a:latin typeface="Montserrat-SemiBold"/>
                <a:cs typeface="Montserrat-Medium"/>
              </a:rPr>
              <a:t>Предоставление дополнительных выходных дней для ухода за детьми-инвалидами одному из родителей </a:t>
            </a:r>
            <a:r>
              <a:rPr lang="ru-RU" sz="3600" b="1">
                <a:solidFill>
                  <a:srgbClr val="0070C0"/>
                </a:solidFill>
                <a:latin typeface="Montserrat-SemiBold"/>
                <a:cs typeface="Montserrat-Medium"/>
              </a:rPr>
              <a:t>(</a:t>
            </a:r>
            <a:r>
              <a:rPr lang="ru-RU" sz="3600" b="1" smtClean="0">
                <a:solidFill>
                  <a:srgbClr val="0070C0"/>
                </a:solidFill>
                <a:latin typeface="Montserrat-SemiBold"/>
                <a:cs typeface="Montserrat-Medium"/>
              </a:rPr>
              <a:t>опекуну, попечителю)</a:t>
            </a:r>
            <a:endParaRPr lang="ru-RU" sz="3000" dirty="0">
              <a:solidFill>
                <a:srgbClr val="616061"/>
              </a:solidFill>
              <a:latin typeface="Bebas Neue Bold" panose="020B0606020202050201" pitchFamily="34" charset="-52"/>
              <a:ea typeface="Cambria Math" panose="02040503050406030204" pitchFamily="18" charset="0"/>
              <a:cs typeface="Mongolian Baiti" panose="03000500000000000000" pitchFamily="66" charset="0"/>
            </a:endParaRPr>
          </a:p>
        </p:txBody>
      </p:sp>
      <p:pic>
        <p:nvPicPr>
          <p:cNvPr id="29" name="Picture 28">
            <a:extLst>
              <a:ext uri="{FF2B5EF4-FFF2-40B4-BE49-F238E27FC236}">
                <a16:creationId xmlns="" xmlns:a16="http://schemas.microsoft.com/office/drawing/2014/main" id="{8B189839-F567-C141-85A7-3182C767F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136" y="160085"/>
            <a:ext cx="2002837" cy="1427829"/>
          </a:xfrm>
          <a:prstGeom prst="rect">
            <a:avLst/>
          </a:prstGeom>
        </p:spPr>
      </p:pic>
      <p:sp>
        <p:nvSpPr>
          <p:cNvPr id="6" name="TextBox 5"/>
          <p:cNvSpPr txBox="1"/>
          <p:nvPr/>
        </p:nvSpPr>
        <p:spPr>
          <a:xfrm>
            <a:off x="7552944" y="5534563"/>
            <a:ext cx="4639054" cy="646327"/>
          </a:xfrm>
          <a:prstGeom prst="rect">
            <a:avLst/>
          </a:prstGeom>
          <a:noFill/>
        </p:spPr>
        <p:txBody>
          <a:bodyPr wrap="square" lIns="91436" tIns="45718" rIns="91436" bIns="45718" rtlCol="0">
            <a:spAutoFit/>
          </a:bodyPr>
          <a:lstStyle/>
          <a:p>
            <a:pPr algn="r"/>
            <a:r>
              <a:rPr lang="ru-RU" b="1" dirty="0" smtClean="0">
                <a:latin typeface="Bebas Neue Bold" panose="020B0606020202050201" pitchFamily="34" charset="-52"/>
                <a:ea typeface="Cambria Math" panose="02040503050406030204" pitchFamily="18" charset="0"/>
              </a:rPr>
              <a:t>Управление социального страхования ОСФР по Томской области</a:t>
            </a:r>
            <a:endParaRPr lang="ru-RU" sz="1600" dirty="0">
              <a:latin typeface="Bebas Neue Bold" panose="020B0606020202050201" pitchFamily="34" charset="-52"/>
              <a:ea typeface="Cambria Math" panose="02040503050406030204" pitchFamily="18" charset="0"/>
            </a:endParaRPr>
          </a:p>
        </p:txBody>
      </p:sp>
    </p:spTree>
    <p:extLst>
      <p:ext uri="{BB962C8B-B14F-4D97-AF65-F5344CB8AC3E}">
        <p14:creationId xmlns:p14="http://schemas.microsoft.com/office/powerpoint/2010/main" val="3089411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2516623" y="79035"/>
            <a:ext cx="9574115" cy="1134770"/>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Clr>
                <a:schemeClr val="tx2"/>
              </a:buClr>
              <a:buNone/>
              <a:defRPr/>
            </a:pPr>
            <a:r>
              <a:rPr lang="ru-RU" sz="1200" b="1" dirty="0" smtClean="0">
                <a:latin typeface="Times New Roman" panose="02020603050405020304" pitchFamily="18" charset="0"/>
                <a:cs typeface="Times New Roman" panose="02020603050405020304" pitchFamily="18" charset="0"/>
              </a:rPr>
              <a:t>Да. Порядок </a:t>
            </a:r>
            <a:r>
              <a:rPr lang="ru-RU" sz="1200" b="1" dirty="0">
                <a:latin typeface="Times New Roman" panose="02020603050405020304" pitchFamily="18" charset="0"/>
                <a:cs typeface="Times New Roman" panose="02020603050405020304" pitchFamily="18" charset="0"/>
              </a:rPr>
              <a:t>индексации среднего заработка при повышении в организации тарифных ставок, окладов , денежного вознаграждения определен пунктом 16 Положения  № 922.</a:t>
            </a:r>
          </a:p>
          <a:p>
            <a:pPr marL="0" indent="457200">
              <a:spcBef>
                <a:spcPts val="0"/>
              </a:spcBef>
              <a:buClr>
                <a:schemeClr val="tx2"/>
              </a:buClr>
              <a:buNone/>
              <a:defRPr/>
            </a:pPr>
            <a:r>
              <a:rPr lang="ru-RU" sz="1200" b="1" dirty="0">
                <a:latin typeface="Times New Roman" panose="02020603050405020304" pitchFamily="18" charset="0"/>
                <a:cs typeface="Times New Roman" panose="02020603050405020304" pitchFamily="18" charset="0"/>
              </a:rPr>
              <a:t>Согласно разъяснениям Минтруда России корректировка среднего заработка производится только в случае когда тарифные ставки, оклады , денежное вознаграждение повышаются всем работникам </a:t>
            </a:r>
            <a:r>
              <a:rPr lang="ru-RU" sz="1200" b="1" dirty="0" smtClean="0">
                <a:latin typeface="Times New Roman" panose="02020603050405020304" pitchFamily="18" charset="0"/>
                <a:cs typeface="Times New Roman" panose="02020603050405020304" pitchFamily="18" charset="0"/>
              </a:rPr>
              <a:t>организации.</a:t>
            </a:r>
          </a:p>
          <a:p>
            <a:pPr marL="0" indent="457200">
              <a:spcBef>
                <a:spcPts val="0"/>
              </a:spcBef>
              <a:buClr>
                <a:schemeClr val="tx2"/>
              </a:buClr>
              <a:buNone/>
              <a:defRPr/>
            </a:pPr>
            <a:r>
              <a:rPr lang="ru-RU" sz="1200" b="1" dirty="0" smtClean="0">
                <a:latin typeface="Times New Roman" panose="02020603050405020304" pitchFamily="18" charset="0"/>
                <a:cs typeface="Times New Roman" panose="02020603050405020304" pitchFamily="18" charset="0"/>
              </a:rPr>
              <a:t>Средний </a:t>
            </a:r>
            <a:r>
              <a:rPr lang="ru-RU" sz="1200" b="1" dirty="0">
                <a:latin typeface="Times New Roman" panose="02020603050405020304" pitchFamily="18" charset="0"/>
                <a:cs typeface="Times New Roman" panose="02020603050405020304" pitchFamily="18" charset="0"/>
              </a:rPr>
              <a:t>заработок для оплаты дополнительных оплачиваемых выходных дней по уходу за ребенком-инвалидом подлежит индексации, в случае если индексация заработной платы была произведена всем работникам организации. </a:t>
            </a:r>
          </a:p>
        </p:txBody>
      </p:sp>
      <p:sp>
        <p:nvSpPr>
          <p:cNvPr id="11" name="Подзаголовок 2"/>
          <p:cNvSpPr txBox="1">
            <a:spLocks/>
          </p:cNvSpPr>
          <p:nvPr/>
        </p:nvSpPr>
        <p:spPr>
          <a:xfrm>
            <a:off x="85779" y="75931"/>
            <a:ext cx="2325648" cy="1137874"/>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defPPr>
              <a:defRPr lang="ru-RU"/>
            </a:defPPr>
            <a:lvl1pPr indent="0">
              <a:lnSpc>
                <a:spcPct val="90000"/>
              </a:lnSpc>
              <a:spcBef>
                <a:spcPts val="1000"/>
              </a:spcBef>
              <a:buFont typeface="Arial" panose="020B0604020202020204" pitchFamily="34" charset="0"/>
              <a:buNone/>
              <a:defRPr sz="1200" b="1">
                <a:solidFill>
                  <a:schemeClr val="tx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ru-RU" dirty="0"/>
              <a:t>Индексируется ли средний заработок при возмещении дополнительных выходных дней для ухода за ребенком-инвалидом?</a:t>
            </a:r>
          </a:p>
        </p:txBody>
      </p:sp>
      <p:sp>
        <p:nvSpPr>
          <p:cNvPr id="8" name="Подзаголовок 2"/>
          <p:cNvSpPr txBox="1">
            <a:spLocks/>
          </p:cNvSpPr>
          <p:nvPr/>
        </p:nvSpPr>
        <p:spPr>
          <a:xfrm>
            <a:off x="85779" y="1302818"/>
            <a:ext cx="2325648" cy="3932122"/>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b="1" dirty="0" smtClean="0">
                <a:latin typeface="Times New Roman" panose="02020603050405020304" pitchFamily="18" charset="0"/>
                <a:cs typeface="Times New Roman" panose="02020603050405020304" pitchFamily="18" charset="0"/>
              </a:rPr>
              <a:t>Как рассчитываются и оплачиваются дополнительные выходные дни при суммированном режиме работы?</a:t>
            </a:r>
            <a:endParaRPr lang="ru-RU" sz="1200" b="1" dirty="0">
              <a:latin typeface="Times New Roman" panose="02020603050405020304" pitchFamily="18" charset="0"/>
              <a:cs typeface="Times New Roman" panose="02020603050405020304" pitchFamily="18" charset="0"/>
            </a:endParaRPr>
          </a:p>
          <a:p>
            <a:pPr marL="0" indent="0">
              <a:buNone/>
            </a:pPr>
            <a:endParaRPr lang="ru-RU" sz="1200" b="1" dirty="0">
              <a:latin typeface="Times New Roman" panose="02020603050405020304" pitchFamily="18" charset="0"/>
              <a:cs typeface="Times New Roman" panose="02020603050405020304" pitchFamily="18" charset="0"/>
            </a:endParaRPr>
          </a:p>
        </p:txBody>
      </p:sp>
      <p:sp>
        <p:nvSpPr>
          <p:cNvPr id="12" name="Подзаголовок 2"/>
          <p:cNvSpPr txBox="1">
            <a:spLocks/>
          </p:cNvSpPr>
          <p:nvPr/>
        </p:nvSpPr>
        <p:spPr>
          <a:xfrm>
            <a:off x="2516623" y="1302818"/>
            <a:ext cx="9574116" cy="3932122"/>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Clr>
                <a:schemeClr val="tx2"/>
              </a:buClr>
              <a:buNone/>
              <a:defRPr/>
            </a:pPr>
            <a:r>
              <a:rPr lang="ru-RU" sz="1200" b="1" dirty="0" smtClean="0">
                <a:latin typeface="Times New Roman" panose="02020603050405020304" pitchFamily="18" charset="0"/>
                <a:cs typeface="Times New Roman" panose="02020603050405020304" pitchFamily="18" charset="0"/>
              </a:rPr>
              <a:t>Пунктом 18 Правил № 714 установлено, что при суммированном учете рабочего времени дополнительные оплачиваемые выходные дни оплачиваются из расчета суммарного количества рабочих часов в день </a:t>
            </a:r>
            <a:r>
              <a:rPr lang="ru-RU" sz="1200" b="1" u="sng" dirty="0" smtClean="0">
                <a:latin typeface="Times New Roman" panose="02020603050405020304" pitchFamily="18" charset="0"/>
                <a:cs typeface="Times New Roman" panose="02020603050405020304" pitchFamily="18" charset="0"/>
              </a:rPr>
              <a:t>при нормальной продолжительности </a:t>
            </a:r>
            <a:r>
              <a:rPr lang="ru-RU" sz="1200" b="1" dirty="0" smtClean="0">
                <a:latin typeface="Times New Roman" panose="02020603050405020304" pitchFamily="18" charset="0"/>
                <a:cs typeface="Times New Roman" panose="02020603050405020304" pitchFamily="18" charset="0"/>
              </a:rPr>
              <a:t>рабочего времени, умноженного на количество используемых дней, указанных в приказе (распоряжении) работодателя.</a:t>
            </a:r>
          </a:p>
          <a:p>
            <a:pPr marL="0" indent="457200">
              <a:spcBef>
                <a:spcPts val="0"/>
              </a:spcBef>
              <a:buClr>
                <a:schemeClr val="tx2"/>
              </a:buClr>
              <a:buNone/>
              <a:defRPr/>
            </a:pPr>
            <a:r>
              <a:rPr lang="ru-RU" sz="1200" b="1" dirty="0" smtClean="0">
                <a:latin typeface="Times New Roman" panose="02020603050405020304" pitchFamily="18" charset="0"/>
                <a:cs typeface="Times New Roman" panose="02020603050405020304" pitchFamily="18" charset="0"/>
              </a:rPr>
              <a:t>Согласно  п.1 Порядка исчисления нормы рабочего времени на определенные календарные периоды времени (месяц, квартал, год) в зависимости от установленной продолжительности рабочего времени в неделю, утвержденного приказом </a:t>
            </a:r>
            <a:r>
              <a:rPr lang="ru-RU" sz="1200" b="1" dirty="0" err="1" smtClean="0">
                <a:latin typeface="Times New Roman" panose="02020603050405020304" pitchFamily="18" charset="0"/>
                <a:cs typeface="Times New Roman" panose="02020603050405020304" pitchFamily="18" charset="0"/>
              </a:rPr>
              <a:t>Минздравсоцразвития</a:t>
            </a:r>
            <a:r>
              <a:rPr lang="ru-RU" sz="1200" b="1" dirty="0" smtClean="0">
                <a:latin typeface="Times New Roman" panose="02020603050405020304" pitchFamily="18" charset="0"/>
                <a:cs typeface="Times New Roman" panose="02020603050405020304" pitchFamily="18" charset="0"/>
              </a:rPr>
              <a:t> России от 13.08.2009 № 588н, норма рабочего времени исчисляется по расчетному графику пятидневной рабочей недели с двумя выходными днями в субботу и воскресенье исходя из продолжительности ежедневной работы (смены) при 40-часовой рабочей неделе – 8 часов; при продолжительности рабочей недели менее 40 часов – количество часов, получаемое в результате деления установленной продолжительности рабочей недели на пять дней.  Исчисленная в таком порядке норма рабочего времени распространяется на все режимы труда и отдыха.</a:t>
            </a:r>
          </a:p>
          <a:p>
            <a:pPr marL="0" indent="457200">
              <a:spcBef>
                <a:spcPts val="0"/>
              </a:spcBef>
              <a:buClr>
                <a:schemeClr val="tx2"/>
              </a:buClr>
              <a:buNone/>
              <a:defRPr/>
            </a:pPr>
            <a:r>
              <a:rPr lang="ru-RU" sz="1200" b="1" dirty="0" smtClean="0">
                <a:latin typeface="Times New Roman" panose="02020603050405020304" pitchFamily="18" charset="0"/>
                <a:cs typeface="Times New Roman" panose="02020603050405020304" pitchFamily="18" charset="0"/>
              </a:rPr>
              <a:t>Таким образом, в случае, если родителю (опекуну, попечителю) ребенка-инвалида с суммированным учетом рабочего времени предоставляется дополнительный оплачиваемый выходной день в определенный календарный день месяца, который по графику работы является для него рабочим, оплате подлежат 8 часов при 40-часовой рабочей неделе либо количество часов, получаемое в результате деления установленной продолжительности рабочей недели на пять дней (при продолжительности рабочей недели менее 40 часов: 39, 36, 30, 24 и т.д. часов). </a:t>
            </a:r>
          </a:p>
          <a:p>
            <a:pPr marL="0" indent="457200">
              <a:spcBef>
                <a:spcPts val="0"/>
              </a:spcBef>
              <a:buClr>
                <a:schemeClr val="tx2"/>
              </a:buClr>
              <a:buNone/>
              <a:defRPr/>
            </a:pPr>
            <a:r>
              <a:rPr lang="ru-RU" sz="1200" b="1" dirty="0" smtClean="0">
                <a:latin typeface="Times New Roman" panose="02020603050405020304" pitchFamily="18" charset="0"/>
                <a:cs typeface="Times New Roman" panose="02020603050405020304" pitchFamily="18" charset="0"/>
              </a:rPr>
              <a:t>В случае, когда дополнительный оплачиваемый выходной день приходится на рабочий день по графику сменности, продолжительность которого более 8 часов , оставшиеся часы должны быть отработаны в последующий период с учетом соблюдения нормы рабочего времени, установленной на определенный календарный период (месяц, квартал, год).</a:t>
            </a:r>
          </a:p>
          <a:p>
            <a:pPr marL="0" indent="457200">
              <a:spcBef>
                <a:spcPts val="0"/>
              </a:spcBef>
              <a:buClr>
                <a:schemeClr val="tx2"/>
              </a:buClr>
              <a:buNone/>
              <a:defRPr/>
            </a:pPr>
            <a:r>
              <a:rPr lang="ru-RU" sz="1200" b="1" dirty="0" smtClean="0">
                <a:latin typeface="Times New Roman" panose="02020603050405020304" pitchFamily="18" charset="0"/>
                <a:cs typeface="Times New Roman" panose="02020603050405020304" pitchFamily="18" charset="0"/>
              </a:rPr>
              <a:t>При однократном использовании дополнительных оплачиваемых выходных дней до 24 дней подряд, эти дни также должны предоставляться по расчетному графику пятидневной рабочей недели (с исключением из подсчета предоставляемых дней субботы и воскресенья) в соответствии с производственным календарем и оплачиваться исходя из нормальной продолжительности рабочего времени в день. При этом с целью соблюдения требования о едином периоде освобождения от работы в субботу и воскресенье работник не должен привлекаться к работе.</a:t>
            </a:r>
          </a:p>
          <a:p>
            <a:pPr marL="0" indent="457200">
              <a:spcBef>
                <a:spcPts val="0"/>
              </a:spcBef>
              <a:buClr>
                <a:schemeClr val="tx2"/>
              </a:buClr>
              <a:buNone/>
              <a:defRPr/>
            </a:pPr>
            <a:endParaRPr lang="ru-RU" sz="1300" b="1" dirty="0" smtClean="0">
              <a:latin typeface="Times New Roman" panose="02020603050405020304" pitchFamily="18" charset="0"/>
              <a:cs typeface="Times New Roman" panose="02020603050405020304" pitchFamily="18" charset="0"/>
            </a:endParaRPr>
          </a:p>
          <a:p>
            <a:pPr marL="0" indent="0">
              <a:spcBef>
                <a:spcPts val="0"/>
              </a:spcBef>
              <a:buClr>
                <a:schemeClr val="tx2"/>
              </a:buClr>
              <a:buNone/>
              <a:defRPr/>
            </a:pPr>
            <a:endParaRPr lang="ru-RU" sz="1200" b="1" dirty="0" smtClean="0">
              <a:latin typeface="Times New Roman" panose="02020603050405020304" pitchFamily="18" charset="0"/>
              <a:cs typeface="Times New Roman" panose="02020603050405020304" pitchFamily="18" charset="0"/>
            </a:endParaRPr>
          </a:p>
          <a:p>
            <a:pPr marL="0" indent="0">
              <a:spcBef>
                <a:spcPts val="0"/>
              </a:spcBef>
              <a:buClr>
                <a:schemeClr val="tx2"/>
              </a:buClr>
              <a:buNone/>
              <a:defRPr/>
            </a:pPr>
            <a:endParaRPr lang="ru-RU" sz="1200" b="1" dirty="0" smtClean="0">
              <a:latin typeface="Times New Roman" panose="02020603050405020304" pitchFamily="18" charset="0"/>
              <a:cs typeface="Times New Roman" panose="02020603050405020304" pitchFamily="18" charset="0"/>
            </a:endParaRPr>
          </a:p>
          <a:p>
            <a:pPr marL="0" indent="0">
              <a:lnSpc>
                <a:spcPts val="1000"/>
              </a:lnSpc>
              <a:spcBef>
                <a:spcPts val="0"/>
              </a:spcBef>
              <a:buClr>
                <a:schemeClr val="tx2"/>
              </a:buClr>
              <a:buNone/>
              <a:defRPr/>
            </a:pPr>
            <a:endParaRPr lang="ru-RU" sz="1200" b="1" dirty="0" smtClean="0">
              <a:latin typeface="Times New Roman" panose="02020603050405020304" pitchFamily="18" charset="0"/>
              <a:cs typeface="Times New Roman" panose="02020603050405020304" pitchFamily="18" charset="0"/>
            </a:endParaRPr>
          </a:p>
        </p:txBody>
      </p:sp>
      <p:sp>
        <p:nvSpPr>
          <p:cNvPr id="6" name="Подзаголовок 2"/>
          <p:cNvSpPr txBox="1">
            <a:spLocks/>
          </p:cNvSpPr>
          <p:nvPr/>
        </p:nvSpPr>
        <p:spPr>
          <a:xfrm>
            <a:off x="2516623" y="5356860"/>
            <a:ext cx="9574116" cy="1149136"/>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Clr>
                <a:schemeClr val="tx2"/>
              </a:buClr>
              <a:buNone/>
              <a:defRPr/>
            </a:pPr>
            <a:r>
              <a:rPr lang="ru-RU" sz="1200" b="1" dirty="0" smtClean="0">
                <a:latin typeface="Times New Roman" panose="02020603050405020304" pitchFamily="18" charset="0"/>
                <a:cs typeface="Times New Roman" panose="02020603050405020304" pitchFamily="18" charset="0"/>
              </a:rPr>
              <a:t>Нет. Предоставление </a:t>
            </a:r>
            <a:r>
              <a:rPr lang="ru-RU" sz="1200" b="1" dirty="0">
                <a:latin typeface="Times New Roman" panose="02020603050405020304" pitchFamily="18" charset="0"/>
                <a:cs typeface="Times New Roman" panose="02020603050405020304" pitchFamily="18" charset="0"/>
              </a:rPr>
              <a:t>дополнительных оплачиваемых выходных дней в месяц для ухода за ребенком-инвалидом не является безусловной льготой, а предоставляются для возможности осуществления родителями (опекунами, попечителями) фактического ухода за таким ребенком в рабочие дни (например, визит к врачу, на обследование, на процедуры и прочее).</a:t>
            </a:r>
          </a:p>
          <a:p>
            <a:pPr marL="0" indent="457200">
              <a:spcBef>
                <a:spcPts val="0"/>
              </a:spcBef>
              <a:buClr>
                <a:schemeClr val="tx2"/>
              </a:buClr>
              <a:buNone/>
              <a:defRPr/>
            </a:pPr>
            <a:r>
              <a:rPr lang="ru-RU" sz="1200" b="1" dirty="0">
                <a:latin typeface="Times New Roman" panose="02020603050405020304" pitchFamily="18" charset="0"/>
                <a:cs typeface="Times New Roman" panose="02020603050405020304" pitchFamily="18" charset="0"/>
              </a:rPr>
              <a:t>Если ребенок-инвалид с понедельника по пятницу находится в специализированном пансионате на полном государственном обеспечении, то основания для предоставления родителю (опекуну, попечителю) дополнительных оплачиваемых выходных дней для ухода за ним отсутствуют, так как родитель (опекун, попечитель) не осуществляет фактический уход за ним в рабочие дни. </a:t>
            </a:r>
          </a:p>
        </p:txBody>
      </p:sp>
      <p:sp>
        <p:nvSpPr>
          <p:cNvPr id="7" name="Подзаголовок 2"/>
          <p:cNvSpPr txBox="1">
            <a:spLocks/>
          </p:cNvSpPr>
          <p:nvPr/>
        </p:nvSpPr>
        <p:spPr>
          <a:xfrm>
            <a:off x="85779" y="5356860"/>
            <a:ext cx="2325648" cy="1149135"/>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b="1" dirty="0" smtClean="0">
                <a:latin typeface="Times New Roman" panose="02020603050405020304" pitchFamily="18" charset="0"/>
                <a:cs typeface="Times New Roman" panose="02020603050405020304" pitchFamily="18" charset="0"/>
              </a:rPr>
              <a:t>Полагаются ли дополнительные выходные дни при условии нахождения ребенка на государственном обеспечении?</a:t>
            </a:r>
            <a:endParaRPr lang="ru-RU" sz="1200" b="1" dirty="0">
              <a:latin typeface="Times New Roman" panose="02020603050405020304" pitchFamily="18" charset="0"/>
              <a:cs typeface="Times New Roman" panose="02020603050405020304" pitchFamily="18" charset="0"/>
            </a:endParaRPr>
          </a:p>
          <a:p>
            <a:pPr marL="0" indent="0">
              <a:buNone/>
            </a:pP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625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2799844" y="56645"/>
            <a:ext cx="9297748" cy="882032"/>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Clr>
                <a:schemeClr val="tx2"/>
              </a:buClr>
              <a:buNone/>
              <a:defRPr/>
            </a:pPr>
            <a:r>
              <a:rPr lang="ru-RU" sz="1200" b="1" dirty="0">
                <a:latin typeface="Times New Roman" panose="02020603050405020304" pitchFamily="18" charset="0"/>
                <a:cs typeface="Times New Roman" panose="02020603050405020304" pitchFamily="18" charset="0"/>
              </a:rPr>
              <a:t>Совместное проживание на одной жилой площади родителя (опекуна, попечителя) и ребёнка не является обязательным </a:t>
            </a:r>
            <a:r>
              <a:rPr lang="ru-RU" sz="1200" b="1" dirty="0" smtClean="0">
                <a:latin typeface="Times New Roman" panose="02020603050405020304" pitchFamily="18" charset="0"/>
                <a:cs typeface="Times New Roman" panose="02020603050405020304" pitchFamily="18" charset="0"/>
              </a:rPr>
              <a:t>условием предоставления </a:t>
            </a:r>
            <a:r>
              <a:rPr lang="ru-RU" sz="1200" b="1" dirty="0">
                <a:latin typeface="Times New Roman" panose="02020603050405020304" pitchFamily="18" charset="0"/>
                <a:cs typeface="Times New Roman" panose="02020603050405020304" pitchFamily="18" charset="0"/>
              </a:rPr>
              <a:t>дополнительных выходных дней.</a:t>
            </a:r>
          </a:p>
        </p:txBody>
      </p:sp>
      <p:sp>
        <p:nvSpPr>
          <p:cNvPr id="6" name="Подзаголовок 2"/>
          <p:cNvSpPr txBox="1">
            <a:spLocks/>
          </p:cNvSpPr>
          <p:nvPr/>
        </p:nvSpPr>
        <p:spPr>
          <a:xfrm>
            <a:off x="85778" y="56645"/>
            <a:ext cx="2625053" cy="882032"/>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b="1" dirty="0" smtClean="0">
                <a:latin typeface="Times New Roman" panose="02020603050405020304" pitchFamily="18" charset="0"/>
                <a:cs typeface="Times New Roman" panose="02020603050405020304" pitchFamily="18" charset="0"/>
              </a:rPr>
              <a:t>Предоставляются ли дополнительные выходные дни родителю ребенка-инвалида, </a:t>
            </a:r>
            <a:br>
              <a:rPr lang="ru-RU" sz="1200" b="1" dirty="0" smtClean="0">
                <a:latin typeface="Times New Roman" panose="02020603050405020304" pitchFamily="18" charset="0"/>
                <a:cs typeface="Times New Roman" panose="02020603050405020304" pitchFamily="18" charset="0"/>
              </a:rPr>
            </a:br>
            <a:r>
              <a:rPr lang="ru-RU" sz="1200" b="1" dirty="0" smtClean="0">
                <a:latin typeface="Times New Roman" panose="02020603050405020304" pitchFamily="18" charset="0"/>
                <a:cs typeface="Times New Roman" panose="02020603050405020304" pitchFamily="18" charset="0"/>
              </a:rPr>
              <a:t>если он не проживает совместно </a:t>
            </a:r>
            <a:br>
              <a:rPr lang="ru-RU" sz="1200" b="1" dirty="0" smtClean="0">
                <a:latin typeface="Times New Roman" panose="02020603050405020304" pitchFamily="18" charset="0"/>
                <a:cs typeface="Times New Roman" panose="02020603050405020304" pitchFamily="18" charset="0"/>
              </a:rPr>
            </a:br>
            <a:r>
              <a:rPr lang="ru-RU" sz="1200" b="1" dirty="0" smtClean="0">
                <a:latin typeface="Times New Roman" panose="02020603050405020304" pitchFamily="18" charset="0"/>
                <a:cs typeface="Times New Roman" panose="02020603050405020304" pitchFamily="18" charset="0"/>
              </a:rPr>
              <a:t>с ребенком?</a:t>
            </a:r>
            <a:endParaRPr lang="ru-RU" sz="1200" b="1" dirty="0">
              <a:latin typeface="Times New Roman" panose="02020603050405020304" pitchFamily="18" charset="0"/>
              <a:cs typeface="Times New Roman" panose="02020603050405020304" pitchFamily="18" charset="0"/>
            </a:endParaRPr>
          </a:p>
        </p:txBody>
      </p:sp>
      <p:sp>
        <p:nvSpPr>
          <p:cNvPr id="7" name="Подзаголовок 2"/>
          <p:cNvSpPr txBox="1">
            <a:spLocks/>
          </p:cNvSpPr>
          <p:nvPr/>
        </p:nvSpPr>
        <p:spPr>
          <a:xfrm>
            <a:off x="85779" y="1043874"/>
            <a:ext cx="2625052" cy="1092424"/>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b="1" dirty="0" smtClean="0">
                <a:latin typeface="Times New Roman" panose="02020603050405020304" pitchFamily="18" charset="0"/>
                <a:cs typeface="Times New Roman" panose="02020603050405020304" pitchFamily="18" charset="0"/>
              </a:rPr>
              <a:t>Может ли страхователь предоставить  работнику 24 накопленных дополнительных выходных дня с 1 октября 2024 года, если 05.10.2024 года ребенку-инвалиду исполняется 18 лет?  </a:t>
            </a:r>
            <a:endParaRPr lang="ru-RU" sz="1200" b="1" dirty="0">
              <a:latin typeface="Times New Roman" panose="02020603050405020304" pitchFamily="18" charset="0"/>
              <a:cs typeface="Times New Roman" panose="02020603050405020304" pitchFamily="18" charset="0"/>
            </a:endParaRPr>
          </a:p>
        </p:txBody>
      </p:sp>
      <p:sp>
        <p:nvSpPr>
          <p:cNvPr id="8" name="Подзаголовок 2"/>
          <p:cNvSpPr txBox="1">
            <a:spLocks/>
          </p:cNvSpPr>
          <p:nvPr/>
        </p:nvSpPr>
        <p:spPr>
          <a:xfrm>
            <a:off x="2799844" y="1043873"/>
            <a:ext cx="9297748" cy="1092425"/>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Clr>
                <a:schemeClr val="tx2"/>
              </a:buClr>
              <a:buNone/>
              <a:defRPr/>
            </a:pPr>
            <a:r>
              <a:rPr lang="ru-RU" sz="1200" b="1" dirty="0">
                <a:latin typeface="Times New Roman" panose="02020603050405020304" pitchFamily="18" charset="0"/>
                <a:cs typeface="Times New Roman" panose="02020603050405020304" pitchFamily="18" charset="0"/>
              </a:rPr>
              <a:t>Вопрос предоставления накопленных  дополнительных дней после наступления совершеннолетия ребенка-инвалида находится на уточнении в Минтруде России.</a:t>
            </a:r>
          </a:p>
          <a:p>
            <a:pPr marL="0" indent="457200">
              <a:spcBef>
                <a:spcPts val="0"/>
              </a:spcBef>
              <a:buClr>
                <a:schemeClr val="tx2"/>
              </a:buClr>
              <a:buNone/>
              <a:defRPr/>
            </a:pPr>
            <a:r>
              <a:rPr lang="ru-RU" sz="1200" b="1" dirty="0">
                <a:latin typeface="Times New Roman" panose="02020603050405020304" pitchFamily="18" charset="0"/>
                <a:cs typeface="Times New Roman" panose="02020603050405020304" pitchFamily="18" charset="0"/>
              </a:rPr>
              <a:t>По мнению Департамента, предоставление накопленных дополнительных оплачиваемых выходных дней в данной ситуации возможно по 05.10.2024 года включительно. </a:t>
            </a:r>
          </a:p>
        </p:txBody>
      </p:sp>
      <p:sp>
        <p:nvSpPr>
          <p:cNvPr id="9" name="Подзаголовок 2"/>
          <p:cNvSpPr txBox="1">
            <a:spLocks/>
          </p:cNvSpPr>
          <p:nvPr/>
        </p:nvSpPr>
        <p:spPr>
          <a:xfrm>
            <a:off x="85779" y="2233402"/>
            <a:ext cx="2625052" cy="1755971"/>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b="1" dirty="0" smtClean="0">
                <a:latin typeface="Times New Roman" panose="02020603050405020304" pitchFamily="18" charset="0"/>
                <a:cs typeface="Times New Roman" panose="02020603050405020304" pitchFamily="18" charset="0"/>
              </a:rPr>
              <a:t>Можно ли предоставить работнику повторно  накопленные дополнительные выходные дни, не использованные в связи с временной нетрудоспособностью?  </a:t>
            </a:r>
            <a:endParaRPr lang="ru-RU" sz="1200" b="1" dirty="0">
              <a:latin typeface="Times New Roman" panose="02020603050405020304" pitchFamily="18" charset="0"/>
              <a:cs typeface="Times New Roman" panose="02020603050405020304" pitchFamily="18" charset="0"/>
            </a:endParaRPr>
          </a:p>
        </p:txBody>
      </p:sp>
      <p:sp>
        <p:nvSpPr>
          <p:cNvPr id="10" name="Подзаголовок 2"/>
          <p:cNvSpPr txBox="1">
            <a:spLocks/>
          </p:cNvSpPr>
          <p:nvPr/>
        </p:nvSpPr>
        <p:spPr>
          <a:xfrm>
            <a:off x="2799844" y="2233402"/>
            <a:ext cx="9297748" cy="1755971"/>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Clr>
                <a:schemeClr val="tx2"/>
              </a:buClr>
              <a:buNone/>
              <a:defRPr/>
            </a:pPr>
            <a:r>
              <a:rPr lang="ru-RU" sz="1200" b="1" dirty="0">
                <a:latin typeface="Times New Roman" panose="02020603050405020304" pitchFamily="18" charset="0"/>
                <a:cs typeface="Times New Roman" panose="02020603050405020304" pitchFamily="18" charset="0"/>
              </a:rPr>
              <a:t>В соответствии с п. 13 Правил № 714 дополнительные дни, предоставленные в соответствии с пунктом 3 Правил № 714, но не использованные родителем (опекуном, попечителем) в связи с его временной нетрудоспособностью, предоставляются работнику с учетом его пожеланий в этом же календарном году (при условии окончания периода временной нетрудоспособности в указанном календарном году). При этом родителем (опекуном, попечителем) согласовывается с работодателем новый график предоставления дополнительных дней. </a:t>
            </a:r>
          </a:p>
          <a:p>
            <a:pPr marL="0" indent="457200">
              <a:spcBef>
                <a:spcPts val="0"/>
              </a:spcBef>
              <a:buClr>
                <a:schemeClr val="tx2"/>
              </a:buClr>
              <a:buNone/>
              <a:defRPr/>
            </a:pPr>
            <a:r>
              <a:rPr lang="ru-RU" sz="1200" b="1" dirty="0">
                <a:latin typeface="Times New Roman" panose="02020603050405020304" pitchFamily="18" charset="0"/>
                <a:cs typeface="Times New Roman" panose="02020603050405020304" pitchFamily="18" charset="0"/>
              </a:rPr>
              <a:t>По мнению Департамента, в случае если СФР возместил страхователю произведенные расходы на оплату указанных дополнительных выходных </a:t>
            </a:r>
            <a:r>
              <a:rPr lang="ru-RU" sz="1200" b="1" dirty="0" smtClean="0">
                <a:latin typeface="Times New Roman" panose="02020603050405020304" pitchFamily="18" charset="0"/>
                <a:cs typeface="Times New Roman" panose="02020603050405020304" pitchFamily="18" charset="0"/>
              </a:rPr>
              <a:t>дней,  возникнет </a:t>
            </a:r>
            <a:r>
              <a:rPr lang="ru-RU" sz="1200" b="1" dirty="0">
                <a:latin typeface="Times New Roman" panose="02020603050405020304" pitchFamily="18" charset="0"/>
                <a:cs typeface="Times New Roman" panose="02020603050405020304" pitchFamily="18" charset="0"/>
              </a:rPr>
              <a:t>необходимость обращения в Фонд за повторным возмещением расходов с приложением копии заявления о повторном предоставлении работнику ранее предоставленных накопленных дней, совпавших с периодом временной нетрудоспособности. По мнению Фонда, работодатель может произвести пересчет дней во внутреннем учете организации без повторного обращения в Фонд.</a:t>
            </a:r>
          </a:p>
        </p:txBody>
      </p:sp>
      <p:sp>
        <p:nvSpPr>
          <p:cNvPr id="12" name="Подзаголовок 2"/>
          <p:cNvSpPr txBox="1">
            <a:spLocks/>
          </p:cNvSpPr>
          <p:nvPr/>
        </p:nvSpPr>
        <p:spPr>
          <a:xfrm>
            <a:off x="85779" y="4078386"/>
            <a:ext cx="2625052" cy="1100517"/>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b="1" dirty="0">
                <a:latin typeface="Times New Roman" panose="02020603050405020304" pitchFamily="18" charset="0"/>
                <a:cs typeface="Times New Roman" panose="02020603050405020304" pitchFamily="18" charset="0"/>
              </a:rPr>
              <a:t>И</a:t>
            </a:r>
            <a:r>
              <a:rPr lang="ru-RU" sz="1200" b="1" dirty="0" smtClean="0">
                <a:latin typeface="Times New Roman" panose="02020603050405020304" pitchFamily="18" charset="0"/>
                <a:cs typeface="Times New Roman" panose="02020603050405020304" pitchFamily="18" charset="0"/>
              </a:rPr>
              <a:t>меют </a:t>
            </a:r>
            <a:r>
              <a:rPr lang="ru-RU" sz="1200" b="1" dirty="0">
                <a:latin typeface="Times New Roman" panose="02020603050405020304" pitchFamily="18" charset="0"/>
                <a:cs typeface="Times New Roman" panose="02020603050405020304" pitchFamily="18" charset="0"/>
              </a:rPr>
              <a:t>ли право </a:t>
            </a:r>
            <a:r>
              <a:rPr lang="ru-RU" sz="1200" b="1" dirty="0" smtClean="0">
                <a:latin typeface="Times New Roman" panose="02020603050405020304" pitchFamily="18" charset="0"/>
                <a:cs typeface="Times New Roman" panose="02020603050405020304" pitchFamily="18" charset="0"/>
              </a:rPr>
              <a:t>родители ВИЧ-инфицированных </a:t>
            </a:r>
            <a:r>
              <a:rPr lang="ru-RU" sz="1200" b="1" dirty="0">
                <a:latin typeface="Times New Roman" panose="02020603050405020304" pitchFamily="18" charset="0"/>
                <a:cs typeface="Times New Roman" panose="02020603050405020304" pitchFamily="18" charset="0"/>
              </a:rPr>
              <a:t>- несовершеннолетних на дополнительные </a:t>
            </a:r>
            <a:r>
              <a:rPr lang="ru-RU" sz="1200" b="1" dirty="0" smtClean="0">
                <a:latin typeface="Times New Roman" panose="02020603050405020304" pitchFamily="18" charset="0"/>
                <a:cs typeface="Times New Roman" panose="02020603050405020304" pitchFamily="18" charset="0"/>
              </a:rPr>
              <a:t>выходные дни?  </a:t>
            </a:r>
            <a:endParaRPr lang="ru-RU" sz="1200" b="1" dirty="0">
              <a:latin typeface="Times New Roman" panose="02020603050405020304" pitchFamily="18" charset="0"/>
              <a:cs typeface="Times New Roman" panose="02020603050405020304" pitchFamily="18" charset="0"/>
            </a:endParaRPr>
          </a:p>
        </p:txBody>
      </p:sp>
      <p:sp>
        <p:nvSpPr>
          <p:cNvPr id="13" name="Подзаголовок 2"/>
          <p:cNvSpPr txBox="1">
            <a:spLocks/>
          </p:cNvSpPr>
          <p:nvPr/>
        </p:nvSpPr>
        <p:spPr>
          <a:xfrm>
            <a:off x="2799844" y="4078386"/>
            <a:ext cx="9297748" cy="1100517"/>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Clr>
                <a:schemeClr val="tx2"/>
              </a:buClr>
              <a:buNone/>
              <a:defRPr/>
            </a:pPr>
            <a:r>
              <a:rPr lang="ru-RU" sz="1200" b="1" dirty="0" smtClean="0">
                <a:latin typeface="Times New Roman" panose="02020603050405020304" pitchFamily="18" charset="0"/>
                <a:cs typeface="Times New Roman" panose="02020603050405020304" pitchFamily="18" charset="0"/>
              </a:rPr>
              <a:t>Нет. Для </a:t>
            </a:r>
            <a:r>
              <a:rPr lang="ru-RU" sz="1200" b="1" dirty="0">
                <a:latin typeface="Times New Roman" panose="02020603050405020304" pitchFamily="18" charset="0"/>
                <a:cs typeface="Times New Roman" panose="02020603050405020304" pitchFamily="18" charset="0"/>
              </a:rPr>
              <a:t>предоставления дополнительных оплачиваемых выходных дней для ухода за детьми-инвалидами работнику следует представить своему работодателю заявление с приложением необходимых документов, в числе которых справка, подтверждающая факт установления инвалидности ребенка.</a:t>
            </a:r>
          </a:p>
          <a:p>
            <a:pPr marL="0" indent="457200">
              <a:spcBef>
                <a:spcPts val="0"/>
              </a:spcBef>
              <a:buClr>
                <a:schemeClr val="tx2"/>
              </a:buClr>
              <a:buNone/>
              <a:defRPr/>
            </a:pPr>
            <a:r>
              <a:rPr lang="ru-RU" sz="1200" b="1" dirty="0">
                <a:latin typeface="Times New Roman" panose="02020603050405020304" pitchFamily="18" charset="0"/>
                <a:cs typeface="Times New Roman" panose="02020603050405020304" pitchFamily="18" charset="0"/>
              </a:rPr>
              <a:t>В случае если работником не представлена справка, подтверждающая факт установления инвалидности ребенка, когда подтверждение факта установления инвалидности необходимо в силу пунктов 4 и 6 Правил № 714, то работодатель вправе не предоставлять и, соответственно, не оплачивать дополнительные выходные дни для ухода за ребенком-инвалидом.</a:t>
            </a:r>
          </a:p>
        </p:txBody>
      </p:sp>
      <p:sp>
        <p:nvSpPr>
          <p:cNvPr id="14" name="Подзаголовок 2"/>
          <p:cNvSpPr txBox="1">
            <a:spLocks/>
          </p:cNvSpPr>
          <p:nvPr/>
        </p:nvSpPr>
        <p:spPr>
          <a:xfrm>
            <a:off x="85778" y="5300283"/>
            <a:ext cx="2625053" cy="574536"/>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b="1" dirty="0" smtClean="0">
                <a:latin typeface="Times New Roman" panose="02020603050405020304" pitchFamily="18" charset="0"/>
                <a:cs typeface="Times New Roman" panose="02020603050405020304" pitchFamily="18" charset="0"/>
              </a:rPr>
              <a:t>Имеют ли право на дополнительные выходные дни приемные родители?</a:t>
            </a:r>
            <a:endParaRPr lang="ru-RU" sz="1200" b="1" dirty="0">
              <a:latin typeface="Times New Roman" panose="02020603050405020304" pitchFamily="18" charset="0"/>
              <a:cs typeface="Times New Roman" panose="02020603050405020304" pitchFamily="18" charset="0"/>
            </a:endParaRPr>
          </a:p>
        </p:txBody>
      </p:sp>
      <p:sp>
        <p:nvSpPr>
          <p:cNvPr id="15" name="Подзаголовок 2"/>
          <p:cNvSpPr txBox="1">
            <a:spLocks/>
          </p:cNvSpPr>
          <p:nvPr/>
        </p:nvSpPr>
        <p:spPr>
          <a:xfrm>
            <a:off x="2799845" y="5300282"/>
            <a:ext cx="9297747" cy="574535"/>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a:latin typeface="Times New Roman" panose="02020603050405020304" pitchFamily="18" charset="0"/>
                <a:cs typeface="Times New Roman" panose="02020603050405020304" pitchFamily="18" charset="0"/>
              </a:rPr>
              <a:t>Да, имеют право, так как приемная семья относится к одной из форм опеки (попечительства). </a:t>
            </a:r>
          </a:p>
        </p:txBody>
      </p:sp>
    </p:spTree>
    <p:extLst>
      <p:ext uri="{BB962C8B-B14F-4D97-AF65-F5344CB8AC3E}">
        <p14:creationId xmlns:p14="http://schemas.microsoft.com/office/powerpoint/2010/main" val="333011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title"/>
          </p:nvPr>
        </p:nvSpPr>
        <p:spPr>
          <a:xfrm>
            <a:off x="1995680" y="40461"/>
            <a:ext cx="9996714" cy="502061"/>
          </a:xfrm>
          <a:prstGeom prst="rect">
            <a:avLst/>
          </a:prstGeom>
        </p:spPr>
        <p:txBody>
          <a:bodyPr vert="horz" wrap="square" lIns="0" tIns="9525" rIns="0" bIns="0" rtlCol="0" anchor="ctr">
            <a:spAutoFit/>
          </a:bodyPr>
          <a:lstStyle/>
          <a:p>
            <a:pPr marL="9525" algn="ctr">
              <a:lnSpc>
                <a:spcPct val="100000"/>
              </a:lnSpc>
              <a:spcBef>
                <a:spcPts val="75"/>
              </a:spcBef>
            </a:pPr>
            <a:r>
              <a:rPr lang="ru-RU" sz="1600" b="1" spc="94" dirty="0">
                <a:solidFill>
                  <a:schemeClr val="accent5">
                    <a:lumMod val="75000"/>
                  </a:schemeClr>
                </a:solidFill>
                <a:latin typeface="Montserrat"/>
                <a:cs typeface="Calibri-Light"/>
              </a:rPr>
              <a:t>Мера социальной поддержки работающих родителей, имеющих </a:t>
            </a:r>
            <a:r>
              <a:rPr lang="ru-RU" sz="1600" b="1" spc="94" dirty="0" smtClean="0">
                <a:solidFill>
                  <a:schemeClr val="accent5">
                    <a:lumMod val="75000"/>
                  </a:schemeClr>
                </a:solidFill>
                <a:latin typeface="Montserrat"/>
                <a:cs typeface="Calibri-Light"/>
              </a:rPr>
              <a:t>детей-инвалидов - предоставление дополнительных выходных дней для ухода за детьми-инвалидами</a:t>
            </a:r>
            <a:endParaRPr sz="1600" b="1" spc="-75" dirty="0">
              <a:solidFill>
                <a:schemeClr val="accent5">
                  <a:lumMod val="75000"/>
                </a:schemeClr>
              </a:solidFill>
              <a:latin typeface="Montserrat"/>
              <a:cs typeface="Calibri-Light"/>
            </a:endParaRPr>
          </a:p>
        </p:txBody>
      </p:sp>
      <p:sp>
        <p:nvSpPr>
          <p:cNvPr id="46" name="object 3">
            <a:extLst>
              <a:ext uri="{FF2B5EF4-FFF2-40B4-BE49-F238E27FC236}">
                <a16:creationId xmlns:a16="http://schemas.microsoft.com/office/drawing/2014/main" xmlns="" id="{819F3872-8C93-764C-B639-237405654395}"/>
              </a:ext>
            </a:extLst>
          </p:cNvPr>
          <p:cNvSpPr/>
          <p:nvPr/>
        </p:nvSpPr>
        <p:spPr>
          <a:xfrm>
            <a:off x="124285" y="107871"/>
            <a:ext cx="1464694" cy="6642259"/>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350"/>
          </a:p>
        </p:txBody>
      </p:sp>
      <p:pic>
        <p:nvPicPr>
          <p:cNvPr id="47" name="object 4">
            <a:extLst>
              <a:ext uri="{FF2B5EF4-FFF2-40B4-BE49-F238E27FC236}">
                <a16:creationId xmlns:a16="http://schemas.microsoft.com/office/drawing/2014/main" xmlns="" id="{727F49BB-7DF1-9447-A753-D8716D7627C5}"/>
              </a:ext>
            </a:extLst>
          </p:cNvPr>
          <p:cNvPicPr/>
          <p:nvPr/>
        </p:nvPicPr>
        <p:blipFill>
          <a:blip r:embed="rId3" cstate="print"/>
          <a:stretch>
            <a:fillRect/>
          </a:stretch>
        </p:blipFill>
        <p:spPr>
          <a:xfrm>
            <a:off x="972914" y="122195"/>
            <a:ext cx="616064" cy="6643988"/>
          </a:xfrm>
          <a:prstGeom prst="rect">
            <a:avLst/>
          </a:prstGeom>
        </p:spPr>
      </p:pic>
      <p:grpSp>
        <p:nvGrpSpPr>
          <p:cNvPr id="48" name="Group 47">
            <a:extLst>
              <a:ext uri="{FF2B5EF4-FFF2-40B4-BE49-F238E27FC236}">
                <a16:creationId xmlns:a16="http://schemas.microsoft.com/office/drawing/2014/main" xmlns="" id="{A19E95C1-44B7-5941-A77E-45C75DB8EAFB}"/>
              </a:ext>
            </a:extLst>
          </p:cNvPr>
          <p:cNvGrpSpPr/>
          <p:nvPr/>
        </p:nvGrpSpPr>
        <p:grpSpPr>
          <a:xfrm>
            <a:off x="492530" y="5665723"/>
            <a:ext cx="685839" cy="806651"/>
            <a:chOff x="634994" y="7556702"/>
            <a:chExt cx="914452" cy="1075534"/>
          </a:xfrm>
        </p:grpSpPr>
        <p:pic>
          <p:nvPicPr>
            <p:cNvPr id="49" name="object 5">
              <a:extLst>
                <a:ext uri="{FF2B5EF4-FFF2-40B4-BE49-F238E27FC236}">
                  <a16:creationId xmlns:a16="http://schemas.microsoft.com/office/drawing/2014/main" xmlns="" id="{0ECA3D47-D73F-E14C-8F56-3257F3C5B0B2}"/>
                </a:ext>
              </a:extLst>
            </p:cNvPr>
            <p:cNvPicPr/>
            <p:nvPr/>
          </p:nvPicPr>
          <p:blipFill>
            <a:blip r:embed="rId4" cstate="print"/>
            <a:stretch>
              <a:fillRect/>
            </a:stretch>
          </p:blipFill>
          <p:spPr>
            <a:xfrm>
              <a:off x="637218" y="8429396"/>
              <a:ext cx="163266" cy="78676"/>
            </a:xfrm>
            <a:prstGeom prst="rect">
              <a:avLst/>
            </a:prstGeom>
          </p:spPr>
        </p:pic>
        <p:pic>
          <p:nvPicPr>
            <p:cNvPr id="50" name="object 6">
              <a:extLst>
                <a:ext uri="{FF2B5EF4-FFF2-40B4-BE49-F238E27FC236}">
                  <a16:creationId xmlns:a16="http://schemas.microsoft.com/office/drawing/2014/main" xmlns="" id="{54DFBAC4-6384-4043-B7AB-6E477911FD37}"/>
                </a:ext>
              </a:extLst>
            </p:cNvPr>
            <p:cNvPicPr/>
            <p:nvPr/>
          </p:nvPicPr>
          <p:blipFill>
            <a:blip r:embed="rId5" cstate="print"/>
            <a:stretch>
              <a:fillRect/>
            </a:stretch>
          </p:blipFill>
          <p:spPr>
            <a:xfrm>
              <a:off x="822641" y="8430279"/>
              <a:ext cx="341118" cy="89959"/>
            </a:xfrm>
            <a:prstGeom prst="rect">
              <a:avLst/>
            </a:prstGeom>
          </p:spPr>
        </p:pic>
        <p:sp>
          <p:nvSpPr>
            <p:cNvPr id="51" name="object 7">
              <a:extLst>
                <a:ext uri="{FF2B5EF4-FFF2-40B4-BE49-F238E27FC236}">
                  <a16:creationId xmlns:a16="http://schemas.microsoft.com/office/drawing/2014/main" xmlns="" id="{B360366A-6229-D34C-8ABD-0984FCC8EDD8}"/>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sz="1350"/>
            </a:p>
          </p:txBody>
        </p:sp>
        <p:pic>
          <p:nvPicPr>
            <p:cNvPr id="52" name="object 8">
              <a:extLst>
                <a:ext uri="{FF2B5EF4-FFF2-40B4-BE49-F238E27FC236}">
                  <a16:creationId xmlns:a16="http://schemas.microsoft.com/office/drawing/2014/main" xmlns="" id="{2A0B9DA9-576E-5F45-98B3-DDCEC0390609}"/>
                </a:ext>
              </a:extLst>
            </p:cNvPr>
            <p:cNvPicPr/>
            <p:nvPr/>
          </p:nvPicPr>
          <p:blipFill>
            <a:blip r:embed="rId6" cstate="print"/>
            <a:stretch>
              <a:fillRect/>
            </a:stretch>
          </p:blipFill>
          <p:spPr>
            <a:xfrm>
              <a:off x="1274796" y="8430279"/>
              <a:ext cx="66154" cy="76911"/>
            </a:xfrm>
            <a:prstGeom prst="rect">
              <a:avLst/>
            </a:prstGeom>
          </p:spPr>
        </p:pic>
        <p:pic>
          <p:nvPicPr>
            <p:cNvPr id="53" name="object 9">
              <a:extLst>
                <a:ext uri="{FF2B5EF4-FFF2-40B4-BE49-F238E27FC236}">
                  <a16:creationId xmlns:a16="http://schemas.microsoft.com/office/drawing/2014/main" xmlns="" id="{920488C4-F170-904D-8568-912251DB6E3B}"/>
                </a:ext>
              </a:extLst>
            </p:cNvPr>
            <p:cNvPicPr/>
            <p:nvPr/>
          </p:nvPicPr>
          <p:blipFill>
            <a:blip r:embed="rId7" cstate="print"/>
            <a:stretch>
              <a:fillRect/>
            </a:stretch>
          </p:blipFill>
          <p:spPr>
            <a:xfrm>
              <a:off x="1369272" y="8430277"/>
              <a:ext cx="85153" cy="76923"/>
            </a:xfrm>
            <a:prstGeom prst="rect">
              <a:avLst/>
            </a:prstGeom>
          </p:spPr>
        </p:pic>
        <p:sp>
          <p:nvSpPr>
            <p:cNvPr id="54" name="object 10">
              <a:extLst>
                <a:ext uri="{FF2B5EF4-FFF2-40B4-BE49-F238E27FC236}">
                  <a16:creationId xmlns:a16="http://schemas.microsoft.com/office/drawing/2014/main" xmlns="" id="{2EC8B7FF-7F96-304A-AF0B-09A5706CB567}"/>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sz="1350"/>
            </a:p>
          </p:txBody>
        </p:sp>
        <p:pic>
          <p:nvPicPr>
            <p:cNvPr id="55" name="object 11">
              <a:extLst>
                <a:ext uri="{FF2B5EF4-FFF2-40B4-BE49-F238E27FC236}">
                  <a16:creationId xmlns:a16="http://schemas.microsoft.com/office/drawing/2014/main" xmlns="" id="{86F243BE-F416-A648-BCFC-B667C51B2616}"/>
                </a:ext>
              </a:extLst>
            </p:cNvPr>
            <p:cNvPicPr/>
            <p:nvPr/>
          </p:nvPicPr>
          <p:blipFill>
            <a:blip r:embed="rId8" cstate="print"/>
            <a:stretch>
              <a:fillRect/>
            </a:stretch>
          </p:blipFill>
          <p:spPr>
            <a:xfrm>
              <a:off x="634994" y="8541165"/>
              <a:ext cx="188554" cy="82626"/>
            </a:xfrm>
            <a:prstGeom prst="rect">
              <a:avLst/>
            </a:prstGeom>
          </p:spPr>
        </p:pic>
        <p:pic>
          <p:nvPicPr>
            <p:cNvPr id="56" name="object 12">
              <a:extLst>
                <a:ext uri="{FF2B5EF4-FFF2-40B4-BE49-F238E27FC236}">
                  <a16:creationId xmlns:a16="http://schemas.microsoft.com/office/drawing/2014/main" xmlns="" id="{596D7822-8887-3A47-97D1-FB22B43410C1}"/>
                </a:ext>
              </a:extLst>
            </p:cNvPr>
            <p:cNvPicPr/>
            <p:nvPr/>
          </p:nvPicPr>
          <p:blipFill>
            <a:blip r:embed="rId9" cstate="print"/>
            <a:stretch>
              <a:fillRect/>
            </a:stretch>
          </p:blipFill>
          <p:spPr>
            <a:xfrm>
              <a:off x="845724" y="8544010"/>
              <a:ext cx="164275" cy="88226"/>
            </a:xfrm>
            <a:prstGeom prst="rect">
              <a:avLst/>
            </a:prstGeom>
          </p:spPr>
        </p:pic>
        <p:pic>
          <p:nvPicPr>
            <p:cNvPr id="57" name="object 13">
              <a:extLst>
                <a:ext uri="{FF2B5EF4-FFF2-40B4-BE49-F238E27FC236}">
                  <a16:creationId xmlns:a16="http://schemas.microsoft.com/office/drawing/2014/main" xmlns="" id="{D8B163FE-8973-404D-8E08-58D9EF9B9606}"/>
                </a:ext>
              </a:extLst>
            </p:cNvPr>
            <p:cNvPicPr/>
            <p:nvPr/>
          </p:nvPicPr>
          <p:blipFill>
            <a:blip r:embed="rId10" cstate="print"/>
            <a:stretch>
              <a:fillRect/>
            </a:stretch>
          </p:blipFill>
          <p:spPr>
            <a:xfrm>
              <a:off x="1057757" y="8543142"/>
              <a:ext cx="319289" cy="78663"/>
            </a:xfrm>
            <a:prstGeom prst="rect">
              <a:avLst/>
            </a:prstGeom>
          </p:spPr>
        </p:pic>
        <p:pic>
          <p:nvPicPr>
            <p:cNvPr id="58" name="object 14">
              <a:extLst>
                <a:ext uri="{FF2B5EF4-FFF2-40B4-BE49-F238E27FC236}">
                  <a16:creationId xmlns:a16="http://schemas.microsoft.com/office/drawing/2014/main" xmlns="" id="{7E5F990C-0C85-284A-BA6B-BD014A99F8EE}"/>
                </a:ext>
              </a:extLst>
            </p:cNvPr>
            <p:cNvPicPr/>
            <p:nvPr/>
          </p:nvPicPr>
          <p:blipFill>
            <a:blip r:embed="rId11" cstate="print"/>
            <a:stretch>
              <a:fillRect/>
            </a:stretch>
          </p:blipFill>
          <p:spPr>
            <a:xfrm>
              <a:off x="1396605" y="8544012"/>
              <a:ext cx="66471" cy="76911"/>
            </a:xfrm>
            <a:prstGeom prst="rect">
              <a:avLst/>
            </a:prstGeom>
          </p:spPr>
        </p:pic>
        <p:pic>
          <p:nvPicPr>
            <p:cNvPr id="59" name="object 15">
              <a:extLst>
                <a:ext uri="{FF2B5EF4-FFF2-40B4-BE49-F238E27FC236}">
                  <a16:creationId xmlns:a16="http://schemas.microsoft.com/office/drawing/2014/main" xmlns="" id="{DA5A55AC-4B6C-514F-83B9-4B935DBE48ED}"/>
                </a:ext>
              </a:extLst>
            </p:cNvPr>
            <p:cNvPicPr/>
            <p:nvPr/>
          </p:nvPicPr>
          <p:blipFill>
            <a:blip r:embed="rId12" cstate="print"/>
            <a:stretch>
              <a:fillRect/>
            </a:stretch>
          </p:blipFill>
          <p:spPr>
            <a:xfrm>
              <a:off x="1482771" y="8544012"/>
              <a:ext cx="66471" cy="76911"/>
            </a:xfrm>
            <a:prstGeom prst="rect">
              <a:avLst/>
            </a:prstGeom>
          </p:spPr>
        </p:pic>
        <p:sp>
          <p:nvSpPr>
            <p:cNvPr id="60" name="object 16">
              <a:extLst>
                <a:ext uri="{FF2B5EF4-FFF2-40B4-BE49-F238E27FC236}">
                  <a16:creationId xmlns:a16="http://schemas.microsoft.com/office/drawing/2014/main" xmlns="" id="{F3D7E595-2F2D-CE4B-8312-46BC95AF60EB}"/>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sz="1350"/>
            </a:p>
          </p:txBody>
        </p:sp>
        <p:pic>
          <p:nvPicPr>
            <p:cNvPr id="61" name="object 17">
              <a:extLst>
                <a:ext uri="{FF2B5EF4-FFF2-40B4-BE49-F238E27FC236}">
                  <a16:creationId xmlns:a16="http://schemas.microsoft.com/office/drawing/2014/main" xmlns="" id="{34418427-8B52-414E-A3C5-A4EDAE0BD4DC}"/>
                </a:ext>
              </a:extLst>
            </p:cNvPr>
            <p:cNvPicPr/>
            <p:nvPr/>
          </p:nvPicPr>
          <p:blipFill>
            <a:blip r:embed="rId13" cstate="print"/>
            <a:stretch>
              <a:fillRect/>
            </a:stretch>
          </p:blipFill>
          <p:spPr>
            <a:xfrm>
              <a:off x="644093" y="7556702"/>
              <a:ext cx="895848" cy="769188"/>
            </a:xfrm>
            <a:prstGeom prst="rect">
              <a:avLst/>
            </a:prstGeom>
          </p:spPr>
        </p:pic>
      </p:grpSp>
      <p:sp>
        <p:nvSpPr>
          <p:cNvPr id="88" name="Прямоугольник 87"/>
          <p:cNvSpPr/>
          <p:nvPr/>
        </p:nvSpPr>
        <p:spPr>
          <a:xfrm>
            <a:off x="2646095" y="590720"/>
            <a:ext cx="9435313" cy="492443"/>
          </a:xfrm>
          <a:prstGeom prst="rect">
            <a:avLst/>
          </a:prstGeom>
          <a:solidFill>
            <a:schemeClr val="accent1">
              <a:lumMod val="20000"/>
              <a:lumOff val="80000"/>
            </a:schemeClr>
          </a:solidFill>
          <a:ln>
            <a:solidFill>
              <a:schemeClr val="accent1">
                <a:lumMod val="75000"/>
              </a:schemeClr>
            </a:solidFill>
          </a:ln>
        </p:spPr>
        <p:txBody>
          <a:bodyPr wrap="square">
            <a:spAutoFit/>
          </a:bodyPr>
          <a:lstStyle/>
          <a:p>
            <a:r>
              <a:rPr lang="ru-RU" sz="1300" dirty="0" smtClean="0">
                <a:latin typeface="Montserrat"/>
              </a:rPr>
              <a:t>Статья 262 Трудового Кодекса Российской Федерации (внесены изменения Федеральным </a:t>
            </a:r>
            <a:r>
              <a:rPr lang="ru-RU" sz="1300" dirty="0">
                <a:latin typeface="Montserrat"/>
              </a:rPr>
              <a:t>законом от </a:t>
            </a:r>
            <a:r>
              <a:rPr lang="ru-RU" sz="1300" dirty="0" smtClean="0">
                <a:latin typeface="Montserrat"/>
              </a:rPr>
              <a:t>05.12.2022 </a:t>
            </a:r>
          </a:p>
          <a:p>
            <a:r>
              <a:rPr lang="ru-RU" sz="1300" dirty="0" smtClean="0">
                <a:latin typeface="Montserrat"/>
              </a:rPr>
              <a:t>№ </a:t>
            </a:r>
            <a:r>
              <a:rPr lang="ru-RU" sz="1300" dirty="0">
                <a:latin typeface="Montserrat"/>
              </a:rPr>
              <a:t>491-ФЗ «О внесении изменения в статью 262 Трудового кодекса Российской Федерации</a:t>
            </a:r>
            <a:r>
              <a:rPr lang="ru-RU" sz="1300" dirty="0" smtClean="0">
                <a:latin typeface="Montserrat"/>
              </a:rPr>
              <a:t>»)</a:t>
            </a:r>
            <a:endParaRPr lang="ru-RU" sz="1300" dirty="0">
              <a:latin typeface="Montserrat"/>
            </a:endParaRPr>
          </a:p>
        </p:txBody>
      </p:sp>
      <p:sp>
        <p:nvSpPr>
          <p:cNvPr id="89" name="Прямоугольник 88"/>
          <p:cNvSpPr/>
          <p:nvPr/>
        </p:nvSpPr>
        <p:spPr>
          <a:xfrm>
            <a:off x="4897026" y="1719839"/>
            <a:ext cx="234360" cy="307777"/>
          </a:xfrm>
          <a:prstGeom prst="rect">
            <a:avLst/>
          </a:prstGeom>
        </p:spPr>
        <p:txBody>
          <a:bodyPr wrap="none">
            <a:spAutoFit/>
          </a:bodyPr>
          <a:lstStyle/>
          <a:p>
            <a:r>
              <a:rPr lang="ru-RU" sz="1400" dirty="0" smtClean="0">
                <a:latin typeface="Montserrat"/>
              </a:rPr>
              <a:t> </a:t>
            </a:r>
            <a:endParaRPr lang="ru-RU" sz="1400" dirty="0">
              <a:latin typeface="Montserrat"/>
            </a:endParaRPr>
          </a:p>
        </p:txBody>
      </p:sp>
      <p:sp>
        <p:nvSpPr>
          <p:cNvPr id="91" name="Прямоугольник 90"/>
          <p:cNvSpPr/>
          <p:nvPr/>
        </p:nvSpPr>
        <p:spPr>
          <a:xfrm>
            <a:off x="2646098" y="1151044"/>
            <a:ext cx="9435314" cy="692497"/>
          </a:xfrm>
          <a:prstGeom prst="rect">
            <a:avLst/>
          </a:prstGeom>
          <a:solidFill>
            <a:schemeClr val="accent1">
              <a:lumMod val="20000"/>
              <a:lumOff val="80000"/>
            </a:schemeClr>
          </a:solidFill>
          <a:ln>
            <a:solidFill>
              <a:schemeClr val="accent1">
                <a:lumMod val="75000"/>
              </a:schemeClr>
            </a:solidFill>
          </a:ln>
        </p:spPr>
        <p:txBody>
          <a:bodyPr wrap="square">
            <a:spAutoFit/>
          </a:bodyPr>
          <a:lstStyle/>
          <a:p>
            <a:r>
              <a:rPr lang="ru-RU" sz="1300" dirty="0" smtClean="0">
                <a:latin typeface="Montserrat"/>
              </a:rPr>
              <a:t>Постановление Правительства РФ от 09.08.2021 № 1320 "</a:t>
            </a:r>
            <a:r>
              <a:rPr lang="ru-RU" sz="1300" dirty="0">
                <a:latin typeface="Montserrat"/>
              </a:rPr>
              <a:t>О порядке возмещения территориальным органом Фонда социального страхования Российской Федерации страхователю расходов на оплату дополнительных выходных дней, предоставляемых для ухода за детьми-инвалидами одному из родителей (опекуну, попечителю)"</a:t>
            </a:r>
          </a:p>
        </p:txBody>
      </p:sp>
      <p:sp>
        <p:nvSpPr>
          <p:cNvPr id="98" name="Прямоугольник 97"/>
          <p:cNvSpPr/>
          <p:nvPr/>
        </p:nvSpPr>
        <p:spPr>
          <a:xfrm>
            <a:off x="2646094" y="1894518"/>
            <a:ext cx="9435312" cy="492443"/>
          </a:xfrm>
          <a:prstGeom prst="rect">
            <a:avLst/>
          </a:prstGeom>
          <a:solidFill>
            <a:schemeClr val="accent1">
              <a:lumMod val="20000"/>
              <a:lumOff val="80000"/>
            </a:schemeClr>
          </a:solidFill>
          <a:ln>
            <a:solidFill>
              <a:schemeClr val="accent1">
                <a:lumMod val="75000"/>
              </a:schemeClr>
            </a:solidFill>
          </a:ln>
        </p:spPr>
        <p:txBody>
          <a:bodyPr wrap="square">
            <a:spAutoFit/>
          </a:bodyPr>
          <a:lstStyle/>
          <a:p>
            <a:r>
              <a:rPr lang="ru-RU" sz="1300" dirty="0">
                <a:latin typeface="Montserrat"/>
              </a:rPr>
              <a:t>Постановление Правительства РФ от </a:t>
            </a:r>
            <a:r>
              <a:rPr lang="ru-RU" sz="1300" dirty="0" smtClean="0">
                <a:latin typeface="Montserrat"/>
              </a:rPr>
              <a:t>06.05.2023 </a:t>
            </a:r>
            <a:r>
              <a:rPr lang="ru-RU" sz="1300" dirty="0">
                <a:latin typeface="Montserrat"/>
              </a:rPr>
              <a:t>№ 714 "О предоставлении дополнительных оплачиваемых выходных дней для ухода за детьми-инвалидами</a:t>
            </a:r>
            <a:r>
              <a:rPr lang="ru-RU" sz="1300" dirty="0" smtClean="0">
                <a:latin typeface="Montserrat"/>
              </a:rPr>
              <a:t>"</a:t>
            </a:r>
            <a:endParaRPr lang="ru-RU" sz="1300" dirty="0">
              <a:latin typeface="Montserrat"/>
            </a:endParaRPr>
          </a:p>
        </p:txBody>
      </p:sp>
      <p:sp>
        <p:nvSpPr>
          <p:cNvPr id="109" name="Прямоугольник 108"/>
          <p:cNvSpPr/>
          <p:nvPr/>
        </p:nvSpPr>
        <p:spPr>
          <a:xfrm>
            <a:off x="2646101" y="2471583"/>
            <a:ext cx="9435311" cy="492443"/>
          </a:xfrm>
          <a:prstGeom prst="rect">
            <a:avLst/>
          </a:prstGeom>
          <a:solidFill>
            <a:schemeClr val="accent1">
              <a:lumMod val="20000"/>
              <a:lumOff val="80000"/>
            </a:schemeClr>
          </a:solidFill>
          <a:ln>
            <a:solidFill>
              <a:schemeClr val="accent1">
                <a:lumMod val="75000"/>
              </a:schemeClr>
            </a:solidFill>
          </a:ln>
        </p:spPr>
        <p:txBody>
          <a:bodyPr wrap="square">
            <a:spAutoFit/>
          </a:bodyPr>
          <a:lstStyle/>
          <a:p>
            <a:r>
              <a:rPr lang="ru-RU" sz="1300" dirty="0">
                <a:latin typeface="Montserrat"/>
              </a:rPr>
              <a:t>Приказ </a:t>
            </a:r>
            <a:r>
              <a:rPr lang="ru-RU" sz="1300" dirty="0" smtClean="0">
                <a:latin typeface="Montserrat"/>
              </a:rPr>
              <a:t>Минтруда России от 19.06.2023 № 516н </a:t>
            </a:r>
            <a:r>
              <a:rPr lang="ru-RU" sz="1300" dirty="0">
                <a:latin typeface="Montserrat"/>
              </a:rPr>
              <a:t>"Об утверждении формы заявления о предоставлении дополнительных оплачиваемых выходных дней одному из родителей (опекуну, </a:t>
            </a:r>
            <a:r>
              <a:rPr lang="ru-RU" sz="1300" dirty="0" smtClean="0">
                <a:latin typeface="Montserrat"/>
              </a:rPr>
              <a:t>попечителю) для </a:t>
            </a:r>
            <a:r>
              <a:rPr lang="ru-RU" sz="1300" dirty="0">
                <a:latin typeface="Montserrat"/>
              </a:rPr>
              <a:t>ухода за детьми-инвалидами"</a:t>
            </a:r>
            <a:endParaRPr lang="ru-RU" sz="1300" dirty="0" smtClean="0">
              <a:latin typeface="Montserrat"/>
            </a:endParaRPr>
          </a:p>
        </p:txBody>
      </p:sp>
      <p:pic>
        <p:nvPicPr>
          <p:cNvPr id="7" name="Рисунок 6"/>
          <p:cNvPicPr>
            <a:picLocks noChangeAspect="1"/>
          </p:cNvPicPr>
          <p:nvPr/>
        </p:nvPicPr>
        <p:blipFill rotWithShape="1">
          <a:blip r:embed="rId14"/>
          <a:srcRect b="32830"/>
          <a:stretch/>
        </p:blipFill>
        <p:spPr>
          <a:xfrm>
            <a:off x="1588979" y="1719839"/>
            <a:ext cx="982156" cy="1089256"/>
          </a:xfrm>
          <a:prstGeom prst="rect">
            <a:avLst/>
          </a:prstGeom>
        </p:spPr>
      </p:pic>
      <p:pic>
        <p:nvPicPr>
          <p:cNvPr id="4" name="Рисунок 3"/>
          <p:cNvPicPr>
            <a:picLocks noChangeAspect="1"/>
          </p:cNvPicPr>
          <p:nvPr/>
        </p:nvPicPr>
        <p:blipFill rotWithShape="1">
          <a:blip r:embed="rId15"/>
          <a:srcRect l="1" r="3498" b="7004"/>
          <a:stretch/>
        </p:blipFill>
        <p:spPr>
          <a:xfrm>
            <a:off x="3380168" y="4407624"/>
            <a:ext cx="900421" cy="1147870"/>
          </a:xfrm>
          <a:prstGeom prst="rect">
            <a:avLst/>
          </a:prstGeom>
        </p:spPr>
      </p:pic>
      <p:sp>
        <p:nvSpPr>
          <p:cNvPr id="129" name="Прямоугольник 128"/>
          <p:cNvSpPr/>
          <p:nvPr/>
        </p:nvSpPr>
        <p:spPr>
          <a:xfrm>
            <a:off x="4769431" y="4449380"/>
            <a:ext cx="4402415" cy="307777"/>
          </a:xfrm>
          <a:prstGeom prst="rect">
            <a:avLst/>
          </a:prstGeom>
          <a:solidFill>
            <a:schemeClr val="accent6">
              <a:lumMod val="20000"/>
              <a:lumOff val="80000"/>
            </a:schemeClr>
          </a:solidFill>
          <a:ln>
            <a:solidFill>
              <a:schemeClr val="accent1">
                <a:lumMod val="75000"/>
              </a:schemeClr>
            </a:solidFill>
          </a:ln>
        </p:spPr>
        <p:txBody>
          <a:bodyPr wrap="square">
            <a:spAutoFit/>
          </a:bodyPr>
          <a:lstStyle/>
          <a:p>
            <a:r>
              <a:rPr lang="ru-RU" sz="1400" dirty="0" smtClean="0">
                <a:latin typeface="Montserrat"/>
              </a:rPr>
              <a:t>Работающие родители (опекуны, попечители)</a:t>
            </a:r>
            <a:endParaRPr lang="ru-RU" sz="1400" dirty="0">
              <a:latin typeface="Montserrat"/>
            </a:endParaRPr>
          </a:p>
        </p:txBody>
      </p:sp>
      <p:sp>
        <p:nvSpPr>
          <p:cNvPr id="130" name="Прямоугольник 129"/>
          <p:cNvSpPr/>
          <p:nvPr/>
        </p:nvSpPr>
        <p:spPr>
          <a:xfrm>
            <a:off x="4769430" y="4827670"/>
            <a:ext cx="4402415" cy="307777"/>
          </a:xfrm>
          <a:prstGeom prst="rect">
            <a:avLst/>
          </a:prstGeom>
          <a:solidFill>
            <a:schemeClr val="accent6">
              <a:lumMod val="20000"/>
              <a:lumOff val="80000"/>
            </a:schemeClr>
          </a:solidFill>
          <a:ln>
            <a:solidFill>
              <a:schemeClr val="accent1">
                <a:lumMod val="75000"/>
              </a:schemeClr>
            </a:solidFill>
          </a:ln>
        </p:spPr>
        <p:txBody>
          <a:bodyPr wrap="square">
            <a:spAutoFit/>
          </a:bodyPr>
          <a:lstStyle/>
          <a:p>
            <a:r>
              <a:rPr lang="ru-RU" sz="1400" dirty="0" smtClean="0">
                <a:latin typeface="Montserrat"/>
              </a:rPr>
              <a:t>Работодатели</a:t>
            </a:r>
            <a:endParaRPr lang="ru-RU" sz="1400" dirty="0">
              <a:latin typeface="Montserrat"/>
            </a:endParaRPr>
          </a:p>
        </p:txBody>
      </p:sp>
      <p:sp>
        <p:nvSpPr>
          <p:cNvPr id="131" name="Прямоугольник 130"/>
          <p:cNvSpPr/>
          <p:nvPr/>
        </p:nvSpPr>
        <p:spPr>
          <a:xfrm>
            <a:off x="4769431" y="5197430"/>
            <a:ext cx="4402415" cy="307777"/>
          </a:xfrm>
          <a:prstGeom prst="rect">
            <a:avLst/>
          </a:prstGeom>
          <a:solidFill>
            <a:schemeClr val="accent6">
              <a:lumMod val="20000"/>
              <a:lumOff val="80000"/>
            </a:schemeClr>
          </a:solidFill>
          <a:ln>
            <a:solidFill>
              <a:schemeClr val="accent1">
                <a:lumMod val="75000"/>
              </a:schemeClr>
            </a:solidFill>
          </a:ln>
        </p:spPr>
        <p:txBody>
          <a:bodyPr wrap="square">
            <a:spAutoFit/>
          </a:bodyPr>
          <a:lstStyle/>
          <a:p>
            <a:r>
              <a:rPr lang="ru-RU" sz="1400" dirty="0" smtClean="0">
                <a:latin typeface="Montserrat"/>
              </a:rPr>
              <a:t>Социальный Фонд России </a:t>
            </a:r>
            <a:endParaRPr lang="ru-RU" sz="1400" dirty="0">
              <a:latin typeface="Montserrat"/>
            </a:endParaRPr>
          </a:p>
        </p:txBody>
      </p:sp>
      <p:sp>
        <p:nvSpPr>
          <p:cNvPr id="155" name="Прямоугольник 154"/>
          <p:cNvSpPr/>
          <p:nvPr/>
        </p:nvSpPr>
        <p:spPr>
          <a:xfrm>
            <a:off x="4769431" y="5660995"/>
            <a:ext cx="6268101" cy="307777"/>
          </a:xfrm>
          <a:prstGeom prst="rect">
            <a:avLst/>
          </a:prstGeom>
          <a:solidFill>
            <a:schemeClr val="accent4">
              <a:lumMod val="20000"/>
              <a:lumOff val="80000"/>
            </a:schemeClr>
          </a:solidFill>
          <a:ln>
            <a:solidFill>
              <a:schemeClr val="accent1">
                <a:lumMod val="75000"/>
              </a:schemeClr>
            </a:solidFill>
          </a:ln>
        </p:spPr>
        <p:txBody>
          <a:bodyPr wrap="square">
            <a:spAutoFit/>
          </a:bodyPr>
          <a:lstStyle/>
          <a:p>
            <a:r>
              <a:rPr lang="ru-RU" sz="1400" dirty="0" smtClean="0">
                <a:latin typeface="Montserrat"/>
              </a:rPr>
              <a:t>Работники: Справка об инвалидности ребенка </a:t>
            </a:r>
            <a:endParaRPr lang="ru-RU" sz="1400" dirty="0">
              <a:latin typeface="Montserrat"/>
            </a:endParaRPr>
          </a:p>
        </p:txBody>
      </p:sp>
      <p:sp>
        <p:nvSpPr>
          <p:cNvPr id="162" name="Прямоугольник 161"/>
          <p:cNvSpPr/>
          <p:nvPr/>
        </p:nvSpPr>
        <p:spPr>
          <a:xfrm>
            <a:off x="4769431" y="6379251"/>
            <a:ext cx="6268101" cy="307777"/>
          </a:xfrm>
          <a:prstGeom prst="rect">
            <a:avLst/>
          </a:prstGeom>
          <a:solidFill>
            <a:schemeClr val="accent4">
              <a:lumMod val="20000"/>
              <a:lumOff val="80000"/>
            </a:schemeClr>
          </a:solidFill>
          <a:ln>
            <a:solidFill>
              <a:schemeClr val="accent1">
                <a:lumMod val="75000"/>
              </a:schemeClr>
            </a:solidFill>
          </a:ln>
        </p:spPr>
        <p:txBody>
          <a:bodyPr wrap="square">
            <a:spAutoFit/>
          </a:bodyPr>
          <a:lstStyle/>
          <a:p>
            <a:r>
              <a:rPr lang="ru-RU" sz="1400" dirty="0" smtClean="0">
                <a:latin typeface="Montserrat"/>
              </a:rPr>
              <a:t>СФР: Заявление работодателя, копии приказов о предоставленных днях</a:t>
            </a:r>
            <a:endParaRPr lang="ru-RU" sz="1400" dirty="0">
              <a:latin typeface="Montserrat"/>
            </a:endParaRPr>
          </a:p>
        </p:txBody>
      </p:sp>
      <p:pic>
        <p:nvPicPr>
          <p:cNvPr id="10" name="Рисунок 9"/>
          <p:cNvPicPr>
            <a:picLocks noChangeAspect="1"/>
          </p:cNvPicPr>
          <p:nvPr/>
        </p:nvPicPr>
        <p:blipFill>
          <a:blip r:embed="rId16"/>
          <a:stretch>
            <a:fillRect/>
          </a:stretch>
        </p:blipFill>
        <p:spPr>
          <a:xfrm>
            <a:off x="3068912" y="5555494"/>
            <a:ext cx="1522931" cy="1261193"/>
          </a:xfrm>
          <a:prstGeom prst="rect">
            <a:avLst/>
          </a:prstGeom>
        </p:spPr>
      </p:pic>
      <p:sp>
        <p:nvSpPr>
          <p:cNvPr id="92" name="Прямоугольник 91"/>
          <p:cNvSpPr/>
          <p:nvPr/>
        </p:nvSpPr>
        <p:spPr>
          <a:xfrm>
            <a:off x="4769431" y="6013129"/>
            <a:ext cx="6268101" cy="307777"/>
          </a:xfrm>
          <a:prstGeom prst="rect">
            <a:avLst/>
          </a:prstGeom>
          <a:solidFill>
            <a:schemeClr val="accent4">
              <a:lumMod val="20000"/>
              <a:lumOff val="80000"/>
            </a:schemeClr>
          </a:solidFill>
          <a:ln>
            <a:solidFill>
              <a:schemeClr val="accent1">
                <a:lumMod val="75000"/>
              </a:schemeClr>
            </a:solidFill>
          </a:ln>
        </p:spPr>
        <p:txBody>
          <a:bodyPr wrap="square">
            <a:spAutoFit/>
          </a:bodyPr>
          <a:lstStyle/>
          <a:p>
            <a:r>
              <a:rPr lang="ru-RU" sz="1400" dirty="0" smtClean="0">
                <a:latin typeface="Montserrat"/>
              </a:rPr>
              <a:t>Работодатели: Произведенные расходы, уплаченные страховые взносы</a:t>
            </a:r>
            <a:endParaRPr lang="ru-RU" sz="1400" dirty="0">
              <a:latin typeface="Montserrat"/>
            </a:endParaRPr>
          </a:p>
        </p:txBody>
      </p:sp>
      <p:sp>
        <p:nvSpPr>
          <p:cNvPr id="33" name="Прямоугольник 32"/>
          <p:cNvSpPr/>
          <p:nvPr/>
        </p:nvSpPr>
        <p:spPr>
          <a:xfrm>
            <a:off x="2646091" y="3040642"/>
            <a:ext cx="9435315" cy="1292662"/>
          </a:xfrm>
          <a:prstGeom prst="rect">
            <a:avLst/>
          </a:prstGeom>
          <a:solidFill>
            <a:schemeClr val="accent1">
              <a:lumMod val="20000"/>
              <a:lumOff val="80000"/>
            </a:schemeClr>
          </a:solidFill>
          <a:ln>
            <a:solidFill>
              <a:schemeClr val="accent1">
                <a:lumMod val="75000"/>
              </a:schemeClr>
            </a:solidFill>
          </a:ln>
        </p:spPr>
        <p:txBody>
          <a:bodyPr wrap="square">
            <a:spAutoFit/>
          </a:bodyPr>
          <a:lstStyle/>
          <a:p>
            <a:r>
              <a:rPr lang="ru-RU" sz="1300" dirty="0">
                <a:latin typeface="Montserrat"/>
              </a:rPr>
              <a:t>Приказ </a:t>
            </a:r>
            <a:r>
              <a:rPr lang="ru-RU" sz="1300" dirty="0" smtClean="0">
                <a:latin typeface="Montserrat"/>
              </a:rPr>
              <a:t>СФР от 16.01.2024 </a:t>
            </a:r>
            <a:r>
              <a:rPr lang="ru-RU" sz="1300" dirty="0">
                <a:latin typeface="Montserrat"/>
              </a:rPr>
              <a:t>№ </a:t>
            </a:r>
            <a:r>
              <a:rPr lang="ru-RU" sz="1300" dirty="0" smtClean="0">
                <a:latin typeface="Montserrat"/>
              </a:rPr>
              <a:t>28 «Об утверждении форм документов, применяемых в целях возмещения территориальными органами Фонда пенсионного и социального страхования Российской </a:t>
            </a:r>
            <a:r>
              <a:rPr lang="ru-RU" sz="1300" dirty="0">
                <a:latin typeface="Montserrat"/>
              </a:rPr>
              <a:t>Ф</a:t>
            </a:r>
            <a:r>
              <a:rPr lang="ru-RU" sz="1300" dirty="0" smtClean="0">
                <a:latin typeface="Montserrat"/>
              </a:rPr>
              <a:t>едерации страхователю расходов на оплату дополнительных выходных дней, предоставляемых для ухода за детьми-инвалидами одному из родителей (опекуну, попечителю), порядка и условий направления страхователю решения об отказе в возмещении расходов на оплату дополнительных выходных дней, предоставляемых для ухода за детьми-инвалидами одному из родителей (опекуну, попечителю), в форме электронного документа по телекоммуникационным каналам связи»</a:t>
            </a:r>
            <a:endParaRPr lang="ru-RU" sz="1300" dirty="0">
              <a:latin typeface="Montserrat"/>
            </a:endParaRPr>
          </a:p>
        </p:txBody>
      </p:sp>
    </p:spTree>
    <p:extLst>
      <p:ext uri="{BB962C8B-B14F-4D97-AF65-F5344CB8AC3E}">
        <p14:creationId xmlns:p14="http://schemas.microsoft.com/office/powerpoint/2010/main" val="24045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13">
            <a:extLst>
              <a:ext uri="{FF2B5EF4-FFF2-40B4-BE49-F238E27FC236}">
                <a16:creationId xmlns:a16="http://schemas.microsoft.com/office/drawing/2014/main" xmlns="" id="{CB5F22AF-7D0A-5946-B7E6-7CC28C2C91E1}"/>
              </a:ext>
            </a:extLst>
          </p:cNvPr>
          <p:cNvSpPr txBox="1"/>
          <p:nvPr/>
        </p:nvSpPr>
        <p:spPr>
          <a:xfrm>
            <a:off x="2871291" y="1664355"/>
            <a:ext cx="1297304" cy="496931"/>
          </a:xfrm>
          <a:prstGeom prst="rect">
            <a:avLst/>
          </a:prstGeom>
        </p:spPr>
        <p:txBody>
          <a:bodyPr vert="horz" wrap="square" lIns="0" tIns="9525" rIns="0" bIns="0" rtlCol="0">
            <a:spAutoFit/>
          </a:bodyPr>
          <a:lstStyle/>
          <a:p>
            <a:pPr marL="9525" marR="3810" algn="ctr">
              <a:lnSpc>
                <a:spcPts val="1875"/>
              </a:lnSpc>
              <a:spcBef>
                <a:spcPts val="75"/>
              </a:spcBef>
            </a:pPr>
            <a:r>
              <a:rPr sz="1500" spc="-34" dirty="0">
                <a:solidFill>
                  <a:srgbClr val="FFFFFF"/>
                </a:solidFill>
                <a:latin typeface="Montserrat-Medium"/>
                <a:cs typeface="Montserrat-Medium"/>
              </a:rPr>
              <a:t>С</a:t>
            </a:r>
            <a:r>
              <a:rPr sz="1500" dirty="0">
                <a:solidFill>
                  <a:srgbClr val="FFFFFF"/>
                </a:solidFill>
                <a:latin typeface="Montserrat-Medium"/>
                <a:cs typeface="Montserrat-Medium"/>
              </a:rPr>
              <a:t>оциальный  фонд </a:t>
            </a:r>
            <a:r>
              <a:rPr sz="1500" spc="4" dirty="0">
                <a:solidFill>
                  <a:srgbClr val="FFFFFF"/>
                </a:solidFill>
                <a:latin typeface="Montserrat-Medium"/>
                <a:cs typeface="Montserrat-Medium"/>
              </a:rPr>
              <a:t> </a:t>
            </a:r>
            <a:r>
              <a:rPr sz="1500" spc="-8" dirty="0">
                <a:solidFill>
                  <a:srgbClr val="FFFFFF"/>
                </a:solidFill>
                <a:latin typeface="Montserrat-Medium"/>
                <a:cs typeface="Montserrat-Medium"/>
              </a:rPr>
              <a:t>России</a:t>
            </a:r>
            <a:endParaRPr sz="1500" dirty="0">
              <a:latin typeface="Montserrat-Medium"/>
              <a:cs typeface="Montserrat-Medium"/>
            </a:endParaRPr>
          </a:p>
        </p:txBody>
      </p:sp>
      <p:sp>
        <p:nvSpPr>
          <p:cNvPr id="45" name="object 3">
            <a:extLst>
              <a:ext uri="{FF2B5EF4-FFF2-40B4-BE49-F238E27FC236}">
                <a16:creationId xmlns:a16="http://schemas.microsoft.com/office/drawing/2014/main" xmlns="" id="{E29114B4-D23B-2A40-BF81-4F4A2A1644BC}"/>
              </a:ext>
            </a:extLst>
          </p:cNvPr>
          <p:cNvSpPr/>
          <p:nvPr/>
        </p:nvSpPr>
        <p:spPr>
          <a:xfrm>
            <a:off x="124283" y="107871"/>
            <a:ext cx="2275999" cy="6642259"/>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350"/>
          </a:p>
        </p:txBody>
      </p:sp>
      <p:pic>
        <p:nvPicPr>
          <p:cNvPr id="73" name="object 4">
            <a:extLst>
              <a:ext uri="{FF2B5EF4-FFF2-40B4-BE49-F238E27FC236}">
                <a16:creationId xmlns:a16="http://schemas.microsoft.com/office/drawing/2014/main" xmlns="" id="{6588F54A-E23E-FF49-838F-55CC2FDE64DE}"/>
              </a:ext>
            </a:extLst>
          </p:cNvPr>
          <p:cNvPicPr/>
          <p:nvPr/>
        </p:nvPicPr>
        <p:blipFill>
          <a:blip r:embed="rId2" cstate="print"/>
          <a:stretch>
            <a:fillRect/>
          </a:stretch>
        </p:blipFill>
        <p:spPr>
          <a:xfrm>
            <a:off x="1680760" y="106043"/>
            <a:ext cx="549146" cy="6643988"/>
          </a:xfrm>
          <a:prstGeom prst="rect">
            <a:avLst/>
          </a:prstGeom>
        </p:spPr>
      </p:pic>
      <p:grpSp>
        <p:nvGrpSpPr>
          <p:cNvPr id="74" name="Group 73">
            <a:extLst>
              <a:ext uri="{FF2B5EF4-FFF2-40B4-BE49-F238E27FC236}">
                <a16:creationId xmlns:a16="http://schemas.microsoft.com/office/drawing/2014/main" xmlns="" id="{20F5D676-E236-D84F-AE2F-D718B81E0C87}"/>
              </a:ext>
            </a:extLst>
          </p:cNvPr>
          <p:cNvGrpSpPr/>
          <p:nvPr/>
        </p:nvGrpSpPr>
        <p:grpSpPr>
          <a:xfrm>
            <a:off x="492530" y="5665723"/>
            <a:ext cx="685839" cy="806651"/>
            <a:chOff x="634994" y="7556702"/>
            <a:chExt cx="914452" cy="1075534"/>
          </a:xfrm>
        </p:grpSpPr>
        <p:pic>
          <p:nvPicPr>
            <p:cNvPr id="75" name="object 5">
              <a:extLst>
                <a:ext uri="{FF2B5EF4-FFF2-40B4-BE49-F238E27FC236}">
                  <a16:creationId xmlns:a16="http://schemas.microsoft.com/office/drawing/2014/main" xmlns="" id="{8AE9C3F9-595E-1C4E-99E9-7C93D66F0E7A}"/>
                </a:ext>
              </a:extLst>
            </p:cNvPr>
            <p:cNvPicPr/>
            <p:nvPr/>
          </p:nvPicPr>
          <p:blipFill>
            <a:blip r:embed="rId3" cstate="print"/>
            <a:stretch>
              <a:fillRect/>
            </a:stretch>
          </p:blipFill>
          <p:spPr>
            <a:xfrm>
              <a:off x="637218" y="8429396"/>
              <a:ext cx="163266" cy="78676"/>
            </a:xfrm>
            <a:prstGeom prst="rect">
              <a:avLst/>
            </a:prstGeom>
          </p:spPr>
        </p:pic>
        <p:pic>
          <p:nvPicPr>
            <p:cNvPr id="76" name="object 6">
              <a:extLst>
                <a:ext uri="{FF2B5EF4-FFF2-40B4-BE49-F238E27FC236}">
                  <a16:creationId xmlns:a16="http://schemas.microsoft.com/office/drawing/2014/main" xmlns="" id="{472D9660-E25E-174D-8E49-E08660851B7F}"/>
                </a:ext>
              </a:extLst>
            </p:cNvPr>
            <p:cNvPicPr/>
            <p:nvPr/>
          </p:nvPicPr>
          <p:blipFill>
            <a:blip r:embed="rId4" cstate="print"/>
            <a:stretch>
              <a:fillRect/>
            </a:stretch>
          </p:blipFill>
          <p:spPr>
            <a:xfrm>
              <a:off x="822641" y="8430279"/>
              <a:ext cx="341118" cy="89959"/>
            </a:xfrm>
            <a:prstGeom prst="rect">
              <a:avLst/>
            </a:prstGeom>
          </p:spPr>
        </p:pic>
        <p:sp>
          <p:nvSpPr>
            <p:cNvPr id="77" name="object 7">
              <a:extLst>
                <a:ext uri="{FF2B5EF4-FFF2-40B4-BE49-F238E27FC236}">
                  <a16:creationId xmlns:a16="http://schemas.microsoft.com/office/drawing/2014/main" xmlns="" id="{E385B0AA-9606-004C-91FF-291BD32CC62D}"/>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sz="1350"/>
            </a:p>
          </p:txBody>
        </p:sp>
        <p:pic>
          <p:nvPicPr>
            <p:cNvPr id="78" name="object 8">
              <a:extLst>
                <a:ext uri="{FF2B5EF4-FFF2-40B4-BE49-F238E27FC236}">
                  <a16:creationId xmlns:a16="http://schemas.microsoft.com/office/drawing/2014/main" xmlns="" id="{F9DDD202-1689-9345-941F-9329EC81CF2D}"/>
                </a:ext>
              </a:extLst>
            </p:cNvPr>
            <p:cNvPicPr/>
            <p:nvPr/>
          </p:nvPicPr>
          <p:blipFill>
            <a:blip r:embed="rId5" cstate="print"/>
            <a:stretch>
              <a:fillRect/>
            </a:stretch>
          </p:blipFill>
          <p:spPr>
            <a:xfrm>
              <a:off x="1274796" y="8430279"/>
              <a:ext cx="66154" cy="76911"/>
            </a:xfrm>
            <a:prstGeom prst="rect">
              <a:avLst/>
            </a:prstGeom>
          </p:spPr>
        </p:pic>
        <p:pic>
          <p:nvPicPr>
            <p:cNvPr id="79" name="object 9">
              <a:extLst>
                <a:ext uri="{FF2B5EF4-FFF2-40B4-BE49-F238E27FC236}">
                  <a16:creationId xmlns:a16="http://schemas.microsoft.com/office/drawing/2014/main" xmlns="" id="{E6D90ABF-E531-2C44-A07D-FB7A025D54AE}"/>
                </a:ext>
              </a:extLst>
            </p:cNvPr>
            <p:cNvPicPr/>
            <p:nvPr/>
          </p:nvPicPr>
          <p:blipFill>
            <a:blip r:embed="rId6" cstate="print"/>
            <a:stretch>
              <a:fillRect/>
            </a:stretch>
          </p:blipFill>
          <p:spPr>
            <a:xfrm>
              <a:off x="1369272" y="8430277"/>
              <a:ext cx="85153" cy="76923"/>
            </a:xfrm>
            <a:prstGeom prst="rect">
              <a:avLst/>
            </a:prstGeom>
          </p:spPr>
        </p:pic>
        <p:sp>
          <p:nvSpPr>
            <p:cNvPr id="80" name="object 10">
              <a:extLst>
                <a:ext uri="{FF2B5EF4-FFF2-40B4-BE49-F238E27FC236}">
                  <a16:creationId xmlns:a16="http://schemas.microsoft.com/office/drawing/2014/main" xmlns="" id="{9AC239B6-FFFB-6B45-BCBC-C4761EE0E4A2}"/>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sz="1350"/>
            </a:p>
          </p:txBody>
        </p:sp>
        <p:pic>
          <p:nvPicPr>
            <p:cNvPr id="81" name="object 11">
              <a:extLst>
                <a:ext uri="{FF2B5EF4-FFF2-40B4-BE49-F238E27FC236}">
                  <a16:creationId xmlns:a16="http://schemas.microsoft.com/office/drawing/2014/main" xmlns="" id="{BB8DA70F-8086-BE4A-88B0-C54D4509D3EB}"/>
                </a:ext>
              </a:extLst>
            </p:cNvPr>
            <p:cNvPicPr/>
            <p:nvPr/>
          </p:nvPicPr>
          <p:blipFill>
            <a:blip r:embed="rId7" cstate="print"/>
            <a:stretch>
              <a:fillRect/>
            </a:stretch>
          </p:blipFill>
          <p:spPr>
            <a:xfrm>
              <a:off x="634994" y="8541165"/>
              <a:ext cx="188554" cy="82626"/>
            </a:xfrm>
            <a:prstGeom prst="rect">
              <a:avLst/>
            </a:prstGeom>
          </p:spPr>
        </p:pic>
        <p:pic>
          <p:nvPicPr>
            <p:cNvPr id="82" name="object 12">
              <a:extLst>
                <a:ext uri="{FF2B5EF4-FFF2-40B4-BE49-F238E27FC236}">
                  <a16:creationId xmlns:a16="http://schemas.microsoft.com/office/drawing/2014/main" xmlns="" id="{F61F53E2-53C6-4646-9298-ADD052CAC6D5}"/>
                </a:ext>
              </a:extLst>
            </p:cNvPr>
            <p:cNvPicPr/>
            <p:nvPr/>
          </p:nvPicPr>
          <p:blipFill>
            <a:blip r:embed="rId8" cstate="print"/>
            <a:stretch>
              <a:fillRect/>
            </a:stretch>
          </p:blipFill>
          <p:spPr>
            <a:xfrm>
              <a:off x="845724" y="8544010"/>
              <a:ext cx="164275" cy="88226"/>
            </a:xfrm>
            <a:prstGeom prst="rect">
              <a:avLst/>
            </a:prstGeom>
          </p:spPr>
        </p:pic>
        <p:pic>
          <p:nvPicPr>
            <p:cNvPr id="83" name="object 13">
              <a:extLst>
                <a:ext uri="{FF2B5EF4-FFF2-40B4-BE49-F238E27FC236}">
                  <a16:creationId xmlns:a16="http://schemas.microsoft.com/office/drawing/2014/main" xmlns="" id="{5AECEDBD-41AD-144E-8C65-85EE44130273}"/>
                </a:ext>
              </a:extLst>
            </p:cNvPr>
            <p:cNvPicPr/>
            <p:nvPr/>
          </p:nvPicPr>
          <p:blipFill>
            <a:blip r:embed="rId9" cstate="print"/>
            <a:stretch>
              <a:fillRect/>
            </a:stretch>
          </p:blipFill>
          <p:spPr>
            <a:xfrm>
              <a:off x="1057757" y="8543142"/>
              <a:ext cx="319289" cy="78663"/>
            </a:xfrm>
            <a:prstGeom prst="rect">
              <a:avLst/>
            </a:prstGeom>
          </p:spPr>
        </p:pic>
        <p:pic>
          <p:nvPicPr>
            <p:cNvPr id="84" name="object 14">
              <a:extLst>
                <a:ext uri="{FF2B5EF4-FFF2-40B4-BE49-F238E27FC236}">
                  <a16:creationId xmlns:a16="http://schemas.microsoft.com/office/drawing/2014/main" xmlns="" id="{96D31B5A-667A-4245-8476-B3B7636CD2C8}"/>
                </a:ext>
              </a:extLst>
            </p:cNvPr>
            <p:cNvPicPr/>
            <p:nvPr/>
          </p:nvPicPr>
          <p:blipFill>
            <a:blip r:embed="rId10" cstate="print"/>
            <a:stretch>
              <a:fillRect/>
            </a:stretch>
          </p:blipFill>
          <p:spPr>
            <a:xfrm>
              <a:off x="1396605" y="8544012"/>
              <a:ext cx="66471" cy="76911"/>
            </a:xfrm>
            <a:prstGeom prst="rect">
              <a:avLst/>
            </a:prstGeom>
          </p:spPr>
        </p:pic>
        <p:pic>
          <p:nvPicPr>
            <p:cNvPr id="85" name="object 15">
              <a:extLst>
                <a:ext uri="{FF2B5EF4-FFF2-40B4-BE49-F238E27FC236}">
                  <a16:creationId xmlns:a16="http://schemas.microsoft.com/office/drawing/2014/main" xmlns="" id="{64F59B50-F07B-C04F-BAAF-361C208FEA8A}"/>
                </a:ext>
              </a:extLst>
            </p:cNvPr>
            <p:cNvPicPr/>
            <p:nvPr/>
          </p:nvPicPr>
          <p:blipFill>
            <a:blip r:embed="rId11" cstate="print"/>
            <a:stretch>
              <a:fillRect/>
            </a:stretch>
          </p:blipFill>
          <p:spPr>
            <a:xfrm>
              <a:off x="1482771" y="8544012"/>
              <a:ext cx="66471" cy="76911"/>
            </a:xfrm>
            <a:prstGeom prst="rect">
              <a:avLst/>
            </a:prstGeom>
          </p:spPr>
        </p:pic>
        <p:sp>
          <p:nvSpPr>
            <p:cNvPr id="86" name="object 16">
              <a:extLst>
                <a:ext uri="{FF2B5EF4-FFF2-40B4-BE49-F238E27FC236}">
                  <a16:creationId xmlns:a16="http://schemas.microsoft.com/office/drawing/2014/main" xmlns="" id="{8F34719E-BCE0-E94F-8BF1-3A09A326921C}"/>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sz="1350"/>
            </a:p>
          </p:txBody>
        </p:sp>
        <p:pic>
          <p:nvPicPr>
            <p:cNvPr id="87" name="object 17">
              <a:extLst>
                <a:ext uri="{FF2B5EF4-FFF2-40B4-BE49-F238E27FC236}">
                  <a16:creationId xmlns:a16="http://schemas.microsoft.com/office/drawing/2014/main" xmlns="" id="{96558440-5DFC-094A-927A-EC7068203E50}"/>
                </a:ext>
              </a:extLst>
            </p:cNvPr>
            <p:cNvPicPr/>
            <p:nvPr/>
          </p:nvPicPr>
          <p:blipFill>
            <a:blip r:embed="rId12" cstate="print"/>
            <a:stretch>
              <a:fillRect/>
            </a:stretch>
          </p:blipFill>
          <p:spPr>
            <a:xfrm>
              <a:off x="644093" y="7556702"/>
              <a:ext cx="895848" cy="769188"/>
            </a:xfrm>
            <a:prstGeom prst="rect">
              <a:avLst/>
            </a:prstGeom>
          </p:spPr>
        </p:pic>
      </p:grpSp>
      <p:sp>
        <p:nvSpPr>
          <p:cNvPr id="88" name="object 38"/>
          <p:cNvSpPr txBox="1">
            <a:spLocks noGrp="1"/>
          </p:cNvSpPr>
          <p:nvPr>
            <p:ph type="title"/>
          </p:nvPr>
        </p:nvSpPr>
        <p:spPr>
          <a:xfrm>
            <a:off x="2464923" y="128230"/>
            <a:ext cx="9197008" cy="502061"/>
          </a:xfrm>
          <a:prstGeom prst="rect">
            <a:avLst/>
          </a:prstGeom>
        </p:spPr>
        <p:txBody>
          <a:bodyPr vert="horz" wrap="square" lIns="0" tIns="9525" rIns="0" bIns="0" rtlCol="0" anchor="ctr">
            <a:spAutoFit/>
          </a:bodyPr>
          <a:lstStyle/>
          <a:p>
            <a:pPr marL="9525" algn="ctr">
              <a:lnSpc>
                <a:spcPct val="100000"/>
              </a:lnSpc>
              <a:spcBef>
                <a:spcPts val="75"/>
              </a:spcBef>
            </a:pPr>
            <a:r>
              <a:rPr lang="ru-RU" sz="1600" b="1" spc="94" dirty="0" smtClean="0">
                <a:solidFill>
                  <a:schemeClr val="accent5">
                    <a:lumMod val="75000"/>
                  </a:schemeClr>
                </a:solidFill>
                <a:latin typeface="Montserrat"/>
                <a:cs typeface="Calibri-Light"/>
              </a:rPr>
              <a:t>Предоставление дополнительных выходных дней для ухода за ребенком-инвалидом и осуществление возмещения средств работодателю ОСФР</a:t>
            </a:r>
            <a:endParaRPr sz="1600" b="1" spc="-75" dirty="0">
              <a:solidFill>
                <a:schemeClr val="accent5">
                  <a:lumMod val="75000"/>
                </a:schemeClr>
              </a:solidFill>
              <a:latin typeface="Montserrat"/>
              <a:cs typeface="Calibri-Light"/>
            </a:endParaRPr>
          </a:p>
        </p:txBody>
      </p:sp>
      <p:grpSp>
        <p:nvGrpSpPr>
          <p:cNvPr id="89" name="object 5"/>
          <p:cNvGrpSpPr/>
          <p:nvPr/>
        </p:nvGrpSpPr>
        <p:grpSpPr>
          <a:xfrm>
            <a:off x="2775353" y="3823830"/>
            <a:ext cx="8667750" cy="1000125"/>
            <a:chOff x="3730940" y="2224815"/>
            <a:chExt cx="11557000" cy="1333500"/>
          </a:xfrm>
        </p:grpSpPr>
        <p:sp>
          <p:nvSpPr>
            <p:cNvPr id="90" name="object 6"/>
            <p:cNvSpPr/>
            <p:nvPr/>
          </p:nvSpPr>
          <p:spPr>
            <a:xfrm>
              <a:off x="12975984" y="2224823"/>
              <a:ext cx="2312035" cy="1066165"/>
            </a:xfrm>
            <a:custGeom>
              <a:avLst/>
              <a:gdLst/>
              <a:ahLst/>
              <a:cxnLst/>
              <a:rect l="l" t="t" r="r" b="b"/>
              <a:pathLst>
                <a:path w="2312034" h="1066164">
                  <a:moveTo>
                    <a:pt x="1466011" y="299300"/>
                  </a:moveTo>
                  <a:lnTo>
                    <a:pt x="1462100" y="250748"/>
                  </a:lnTo>
                  <a:lnTo>
                    <a:pt x="1450759" y="204698"/>
                  </a:lnTo>
                  <a:lnTo>
                    <a:pt x="1432610" y="161747"/>
                  </a:lnTo>
                  <a:lnTo>
                    <a:pt x="1408264" y="122542"/>
                  </a:lnTo>
                  <a:lnTo>
                    <a:pt x="1378356" y="87655"/>
                  </a:lnTo>
                  <a:lnTo>
                    <a:pt x="1343469" y="57746"/>
                  </a:lnTo>
                  <a:lnTo>
                    <a:pt x="1304264" y="33401"/>
                  </a:lnTo>
                  <a:lnTo>
                    <a:pt x="1261313" y="15252"/>
                  </a:lnTo>
                  <a:lnTo>
                    <a:pt x="1215263" y="3911"/>
                  </a:lnTo>
                  <a:lnTo>
                    <a:pt x="1166710" y="0"/>
                  </a:lnTo>
                  <a:lnTo>
                    <a:pt x="1118158" y="3911"/>
                  </a:lnTo>
                  <a:lnTo>
                    <a:pt x="1072108" y="15252"/>
                  </a:lnTo>
                  <a:lnTo>
                    <a:pt x="1029157" y="33401"/>
                  </a:lnTo>
                  <a:lnTo>
                    <a:pt x="989952" y="57746"/>
                  </a:lnTo>
                  <a:lnTo>
                    <a:pt x="955078" y="87655"/>
                  </a:lnTo>
                  <a:lnTo>
                    <a:pt x="925156" y="122542"/>
                  </a:lnTo>
                  <a:lnTo>
                    <a:pt x="900811" y="161747"/>
                  </a:lnTo>
                  <a:lnTo>
                    <a:pt x="882662" y="204698"/>
                  </a:lnTo>
                  <a:lnTo>
                    <a:pt x="871321" y="250748"/>
                  </a:lnTo>
                  <a:lnTo>
                    <a:pt x="867410" y="299300"/>
                  </a:lnTo>
                  <a:lnTo>
                    <a:pt x="871321" y="347853"/>
                  </a:lnTo>
                  <a:lnTo>
                    <a:pt x="882662" y="393903"/>
                  </a:lnTo>
                  <a:lnTo>
                    <a:pt x="900811" y="436854"/>
                  </a:lnTo>
                  <a:lnTo>
                    <a:pt x="925156" y="476059"/>
                  </a:lnTo>
                  <a:lnTo>
                    <a:pt x="955078" y="510933"/>
                  </a:lnTo>
                  <a:lnTo>
                    <a:pt x="989952" y="540854"/>
                  </a:lnTo>
                  <a:lnTo>
                    <a:pt x="1029157" y="565200"/>
                  </a:lnTo>
                  <a:lnTo>
                    <a:pt x="1072108" y="583349"/>
                  </a:lnTo>
                  <a:lnTo>
                    <a:pt x="1118158" y="594690"/>
                  </a:lnTo>
                  <a:lnTo>
                    <a:pt x="1166710" y="598601"/>
                  </a:lnTo>
                  <a:lnTo>
                    <a:pt x="1215263" y="594690"/>
                  </a:lnTo>
                  <a:lnTo>
                    <a:pt x="1261313" y="583349"/>
                  </a:lnTo>
                  <a:lnTo>
                    <a:pt x="1304264" y="565200"/>
                  </a:lnTo>
                  <a:lnTo>
                    <a:pt x="1343469" y="540854"/>
                  </a:lnTo>
                  <a:lnTo>
                    <a:pt x="1378356" y="510933"/>
                  </a:lnTo>
                  <a:lnTo>
                    <a:pt x="1408264" y="476059"/>
                  </a:lnTo>
                  <a:lnTo>
                    <a:pt x="1432610" y="436854"/>
                  </a:lnTo>
                  <a:lnTo>
                    <a:pt x="1450759" y="393903"/>
                  </a:lnTo>
                  <a:lnTo>
                    <a:pt x="1462100" y="347853"/>
                  </a:lnTo>
                  <a:lnTo>
                    <a:pt x="1466011" y="299300"/>
                  </a:lnTo>
                  <a:close/>
                </a:path>
                <a:path w="2312034" h="1066164">
                  <a:moveTo>
                    <a:pt x="2311527" y="980503"/>
                  </a:moveTo>
                  <a:lnTo>
                    <a:pt x="2304808" y="947254"/>
                  </a:lnTo>
                  <a:lnTo>
                    <a:pt x="2286495" y="920089"/>
                  </a:lnTo>
                  <a:lnTo>
                    <a:pt x="2259342" y="901788"/>
                  </a:lnTo>
                  <a:lnTo>
                    <a:pt x="2226081" y="895070"/>
                  </a:lnTo>
                  <a:lnTo>
                    <a:pt x="1268260" y="895070"/>
                  </a:lnTo>
                  <a:lnTo>
                    <a:pt x="1155763" y="782574"/>
                  </a:lnTo>
                  <a:lnTo>
                    <a:pt x="1043266" y="895070"/>
                  </a:lnTo>
                  <a:lnTo>
                    <a:pt x="0" y="895070"/>
                  </a:lnTo>
                  <a:lnTo>
                    <a:pt x="0" y="1065949"/>
                  </a:lnTo>
                  <a:lnTo>
                    <a:pt x="2226081" y="1065949"/>
                  </a:lnTo>
                  <a:lnTo>
                    <a:pt x="2259342" y="1059230"/>
                  </a:lnTo>
                  <a:lnTo>
                    <a:pt x="2286495" y="1040917"/>
                  </a:lnTo>
                  <a:lnTo>
                    <a:pt x="2304808" y="1013764"/>
                  </a:lnTo>
                  <a:lnTo>
                    <a:pt x="2311527" y="980503"/>
                  </a:lnTo>
                  <a:close/>
                </a:path>
              </a:pathLst>
            </a:custGeom>
            <a:solidFill>
              <a:srgbClr val="82BA44"/>
            </a:solidFill>
          </p:spPr>
          <p:txBody>
            <a:bodyPr wrap="square" lIns="0" tIns="0" rIns="0" bIns="0" rtlCol="0"/>
            <a:lstStyle/>
            <a:p>
              <a:endParaRPr sz="1350"/>
            </a:p>
          </p:txBody>
        </p:sp>
        <p:sp>
          <p:nvSpPr>
            <p:cNvPr id="91" name="object 7"/>
            <p:cNvSpPr/>
            <p:nvPr/>
          </p:nvSpPr>
          <p:spPr>
            <a:xfrm>
              <a:off x="13889292" y="2270702"/>
              <a:ext cx="507365" cy="507365"/>
            </a:xfrm>
            <a:custGeom>
              <a:avLst/>
              <a:gdLst/>
              <a:ahLst/>
              <a:cxnLst/>
              <a:rect l="l" t="t" r="r" b="b"/>
              <a:pathLst>
                <a:path w="507365" h="507364">
                  <a:moveTo>
                    <a:pt x="253415" y="0"/>
                  </a:moveTo>
                  <a:lnTo>
                    <a:pt x="207864" y="4082"/>
                  </a:lnTo>
                  <a:lnTo>
                    <a:pt x="164992" y="15854"/>
                  </a:lnTo>
                  <a:lnTo>
                    <a:pt x="125513" y="34599"/>
                  </a:lnTo>
                  <a:lnTo>
                    <a:pt x="90144" y="59601"/>
                  </a:lnTo>
                  <a:lnTo>
                    <a:pt x="59601" y="90144"/>
                  </a:lnTo>
                  <a:lnTo>
                    <a:pt x="34599" y="125513"/>
                  </a:lnTo>
                  <a:lnTo>
                    <a:pt x="15854" y="164992"/>
                  </a:lnTo>
                  <a:lnTo>
                    <a:pt x="4082" y="207864"/>
                  </a:lnTo>
                  <a:lnTo>
                    <a:pt x="0" y="253415"/>
                  </a:lnTo>
                  <a:lnTo>
                    <a:pt x="4082" y="298966"/>
                  </a:lnTo>
                  <a:lnTo>
                    <a:pt x="15854" y="341837"/>
                  </a:lnTo>
                  <a:lnTo>
                    <a:pt x="34599" y="381314"/>
                  </a:lnTo>
                  <a:lnTo>
                    <a:pt x="59601" y="416681"/>
                  </a:lnTo>
                  <a:lnTo>
                    <a:pt x="90144" y="447222"/>
                  </a:lnTo>
                  <a:lnTo>
                    <a:pt x="125513" y="472222"/>
                  </a:lnTo>
                  <a:lnTo>
                    <a:pt x="164992" y="490965"/>
                  </a:lnTo>
                  <a:lnTo>
                    <a:pt x="207864" y="502736"/>
                  </a:lnTo>
                  <a:lnTo>
                    <a:pt x="253415" y="506818"/>
                  </a:lnTo>
                  <a:lnTo>
                    <a:pt x="298966" y="502736"/>
                  </a:lnTo>
                  <a:lnTo>
                    <a:pt x="341837" y="490965"/>
                  </a:lnTo>
                  <a:lnTo>
                    <a:pt x="381314" y="472222"/>
                  </a:lnTo>
                  <a:lnTo>
                    <a:pt x="416681" y="447222"/>
                  </a:lnTo>
                  <a:lnTo>
                    <a:pt x="447222" y="416681"/>
                  </a:lnTo>
                  <a:lnTo>
                    <a:pt x="472222" y="381314"/>
                  </a:lnTo>
                  <a:lnTo>
                    <a:pt x="490965" y="341837"/>
                  </a:lnTo>
                  <a:lnTo>
                    <a:pt x="502736" y="298966"/>
                  </a:lnTo>
                  <a:lnTo>
                    <a:pt x="506818" y="253415"/>
                  </a:lnTo>
                  <a:lnTo>
                    <a:pt x="502736" y="207864"/>
                  </a:lnTo>
                  <a:lnTo>
                    <a:pt x="490965" y="164992"/>
                  </a:lnTo>
                  <a:lnTo>
                    <a:pt x="472222" y="125513"/>
                  </a:lnTo>
                  <a:lnTo>
                    <a:pt x="447222" y="90144"/>
                  </a:lnTo>
                  <a:lnTo>
                    <a:pt x="416681" y="59601"/>
                  </a:lnTo>
                  <a:lnTo>
                    <a:pt x="381314" y="34599"/>
                  </a:lnTo>
                  <a:lnTo>
                    <a:pt x="341837" y="15854"/>
                  </a:lnTo>
                  <a:lnTo>
                    <a:pt x="298966" y="4082"/>
                  </a:lnTo>
                  <a:lnTo>
                    <a:pt x="253415" y="0"/>
                  </a:lnTo>
                  <a:close/>
                </a:path>
              </a:pathLst>
            </a:custGeom>
            <a:solidFill>
              <a:srgbClr val="FFFFFF"/>
            </a:solidFill>
          </p:spPr>
          <p:txBody>
            <a:bodyPr wrap="square" lIns="0" tIns="0" rIns="0" bIns="0" rtlCol="0"/>
            <a:lstStyle/>
            <a:p>
              <a:endParaRPr sz="1350"/>
            </a:p>
          </p:txBody>
        </p:sp>
        <p:sp>
          <p:nvSpPr>
            <p:cNvPr id="92" name="object 8"/>
            <p:cNvSpPr/>
            <p:nvPr/>
          </p:nvSpPr>
          <p:spPr>
            <a:xfrm>
              <a:off x="14136370" y="2797746"/>
              <a:ext cx="12700" cy="760730"/>
            </a:xfrm>
            <a:custGeom>
              <a:avLst/>
              <a:gdLst/>
              <a:ahLst/>
              <a:cxnLst/>
              <a:rect l="l" t="t" r="r" b="b"/>
              <a:pathLst>
                <a:path w="12700" h="760729">
                  <a:moveTo>
                    <a:pt x="12661" y="0"/>
                  </a:moveTo>
                  <a:lnTo>
                    <a:pt x="0" y="0"/>
                  </a:lnTo>
                  <a:lnTo>
                    <a:pt x="0" y="760234"/>
                  </a:lnTo>
                  <a:lnTo>
                    <a:pt x="12661" y="760234"/>
                  </a:lnTo>
                  <a:lnTo>
                    <a:pt x="12661" y="0"/>
                  </a:lnTo>
                  <a:close/>
                </a:path>
              </a:pathLst>
            </a:custGeom>
            <a:solidFill>
              <a:srgbClr val="82BA44"/>
            </a:solidFill>
          </p:spPr>
          <p:txBody>
            <a:bodyPr wrap="square" lIns="0" tIns="0" rIns="0" bIns="0" rtlCol="0"/>
            <a:lstStyle/>
            <a:p>
              <a:endParaRPr sz="1350"/>
            </a:p>
          </p:txBody>
        </p:sp>
        <p:sp>
          <p:nvSpPr>
            <p:cNvPr id="93" name="object 9"/>
            <p:cNvSpPr/>
            <p:nvPr/>
          </p:nvSpPr>
          <p:spPr>
            <a:xfrm>
              <a:off x="6042458" y="3007391"/>
              <a:ext cx="2312035" cy="283845"/>
            </a:xfrm>
            <a:custGeom>
              <a:avLst/>
              <a:gdLst/>
              <a:ahLst/>
              <a:cxnLst/>
              <a:rect l="l" t="t" r="r" b="b"/>
              <a:pathLst>
                <a:path w="2312034" h="283845">
                  <a:moveTo>
                    <a:pt x="1155750" y="0"/>
                  </a:moveTo>
                  <a:lnTo>
                    <a:pt x="1043254" y="112496"/>
                  </a:lnTo>
                  <a:lnTo>
                    <a:pt x="0" y="112496"/>
                  </a:lnTo>
                  <a:lnTo>
                    <a:pt x="0" y="283375"/>
                  </a:lnTo>
                  <a:lnTo>
                    <a:pt x="2311514" y="283375"/>
                  </a:lnTo>
                  <a:lnTo>
                    <a:pt x="2311514" y="112496"/>
                  </a:lnTo>
                  <a:lnTo>
                    <a:pt x="1268247" y="112496"/>
                  </a:lnTo>
                  <a:lnTo>
                    <a:pt x="1155750" y="0"/>
                  </a:lnTo>
                  <a:close/>
                </a:path>
              </a:pathLst>
            </a:custGeom>
            <a:solidFill>
              <a:srgbClr val="F79435"/>
            </a:solidFill>
          </p:spPr>
          <p:txBody>
            <a:bodyPr wrap="square" lIns="0" tIns="0" rIns="0" bIns="0" rtlCol="0"/>
            <a:lstStyle/>
            <a:p>
              <a:endParaRPr sz="1350"/>
            </a:p>
          </p:txBody>
        </p:sp>
        <p:sp>
          <p:nvSpPr>
            <p:cNvPr id="94" name="object 10"/>
            <p:cNvSpPr/>
            <p:nvPr/>
          </p:nvSpPr>
          <p:spPr>
            <a:xfrm>
              <a:off x="3730930" y="2224823"/>
              <a:ext cx="2312035" cy="1066165"/>
            </a:xfrm>
            <a:custGeom>
              <a:avLst/>
              <a:gdLst/>
              <a:ahLst/>
              <a:cxnLst/>
              <a:rect l="l" t="t" r="r" b="b"/>
              <a:pathLst>
                <a:path w="2312035" h="1066164">
                  <a:moveTo>
                    <a:pt x="1447977" y="299300"/>
                  </a:moveTo>
                  <a:lnTo>
                    <a:pt x="1444066" y="250748"/>
                  </a:lnTo>
                  <a:lnTo>
                    <a:pt x="1432725" y="204698"/>
                  </a:lnTo>
                  <a:lnTo>
                    <a:pt x="1414576" y="161747"/>
                  </a:lnTo>
                  <a:lnTo>
                    <a:pt x="1390230" y="122529"/>
                  </a:lnTo>
                  <a:lnTo>
                    <a:pt x="1360322" y="87655"/>
                  </a:lnTo>
                  <a:lnTo>
                    <a:pt x="1325448" y="57746"/>
                  </a:lnTo>
                  <a:lnTo>
                    <a:pt x="1286230" y="33401"/>
                  </a:lnTo>
                  <a:lnTo>
                    <a:pt x="1243279" y="15252"/>
                  </a:lnTo>
                  <a:lnTo>
                    <a:pt x="1197229" y="3911"/>
                  </a:lnTo>
                  <a:lnTo>
                    <a:pt x="1148676" y="0"/>
                  </a:lnTo>
                  <a:lnTo>
                    <a:pt x="1100137" y="3911"/>
                  </a:lnTo>
                  <a:lnTo>
                    <a:pt x="1054074" y="15252"/>
                  </a:lnTo>
                  <a:lnTo>
                    <a:pt x="1011135" y="33401"/>
                  </a:lnTo>
                  <a:lnTo>
                    <a:pt x="971918" y="57746"/>
                  </a:lnTo>
                  <a:lnTo>
                    <a:pt x="937044" y="87655"/>
                  </a:lnTo>
                  <a:lnTo>
                    <a:pt x="907122" y="122529"/>
                  </a:lnTo>
                  <a:lnTo>
                    <a:pt x="882789" y="161747"/>
                  </a:lnTo>
                  <a:lnTo>
                    <a:pt x="864641" y="204698"/>
                  </a:lnTo>
                  <a:lnTo>
                    <a:pt x="853300" y="250748"/>
                  </a:lnTo>
                  <a:lnTo>
                    <a:pt x="849376" y="299300"/>
                  </a:lnTo>
                  <a:lnTo>
                    <a:pt x="853300" y="347853"/>
                  </a:lnTo>
                  <a:lnTo>
                    <a:pt x="864641" y="393903"/>
                  </a:lnTo>
                  <a:lnTo>
                    <a:pt x="882789" y="436841"/>
                  </a:lnTo>
                  <a:lnTo>
                    <a:pt x="907122" y="476059"/>
                  </a:lnTo>
                  <a:lnTo>
                    <a:pt x="937044" y="510933"/>
                  </a:lnTo>
                  <a:lnTo>
                    <a:pt x="971918" y="540854"/>
                  </a:lnTo>
                  <a:lnTo>
                    <a:pt x="1011135" y="565188"/>
                  </a:lnTo>
                  <a:lnTo>
                    <a:pt x="1054074" y="583336"/>
                  </a:lnTo>
                  <a:lnTo>
                    <a:pt x="1100137" y="594677"/>
                  </a:lnTo>
                  <a:lnTo>
                    <a:pt x="1148676" y="598601"/>
                  </a:lnTo>
                  <a:lnTo>
                    <a:pt x="1197229" y="594677"/>
                  </a:lnTo>
                  <a:lnTo>
                    <a:pt x="1243279" y="583336"/>
                  </a:lnTo>
                  <a:lnTo>
                    <a:pt x="1286230" y="565188"/>
                  </a:lnTo>
                  <a:lnTo>
                    <a:pt x="1325448" y="540854"/>
                  </a:lnTo>
                  <a:lnTo>
                    <a:pt x="1360322" y="510933"/>
                  </a:lnTo>
                  <a:lnTo>
                    <a:pt x="1390230" y="476059"/>
                  </a:lnTo>
                  <a:lnTo>
                    <a:pt x="1414576" y="436841"/>
                  </a:lnTo>
                  <a:lnTo>
                    <a:pt x="1432725" y="393903"/>
                  </a:lnTo>
                  <a:lnTo>
                    <a:pt x="1444066" y="347853"/>
                  </a:lnTo>
                  <a:lnTo>
                    <a:pt x="1447977" y="299300"/>
                  </a:lnTo>
                  <a:close/>
                </a:path>
                <a:path w="2312035" h="1066164">
                  <a:moveTo>
                    <a:pt x="2311514" y="895070"/>
                  </a:moveTo>
                  <a:lnTo>
                    <a:pt x="1268247" y="895070"/>
                  </a:lnTo>
                  <a:lnTo>
                    <a:pt x="1155750" y="782574"/>
                  </a:lnTo>
                  <a:lnTo>
                    <a:pt x="1043266" y="895070"/>
                  </a:lnTo>
                  <a:lnTo>
                    <a:pt x="85432" y="895070"/>
                  </a:lnTo>
                  <a:lnTo>
                    <a:pt x="52184" y="901788"/>
                  </a:lnTo>
                  <a:lnTo>
                    <a:pt x="25031" y="920089"/>
                  </a:lnTo>
                  <a:lnTo>
                    <a:pt x="6718" y="947254"/>
                  </a:lnTo>
                  <a:lnTo>
                    <a:pt x="0" y="980516"/>
                  </a:lnTo>
                  <a:lnTo>
                    <a:pt x="6718" y="1013764"/>
                  </a:lnTo>
                  <a:lnTo>
                    <a:pt x="25031" y="1040930"/>
                  </a:lnTo>
                  <a:lnTo>
                    <a:pt x="52184" y="1059230"/>
                  </a:lnTo>
                  <a:lnTo>
                    <a:pt x="85432" y="1065949"/>
                  </a:lnTo>
                  <a:lnTo>
                    <a:pt x="2311514" y="1065949"/>
                  </a:lnTo>
                  <a:lnTo>
                    <a:pt x="2311514" y="895070"/>
                  </a:lnTo>
                  <a:close/>
                </a:path>
              </a:pathLst>
            </a:custGeom>
            <a:solidFill>
              <a:srgbClr val="FF0000"/>
            </a:solidFill>
          </p:spPr>
          <p:txBody>
            <a:bodyPr wrap="square" lIns="0" tIns="0" rIns="0" bIns="0" rtlCol="0"/>
            <a:lstStyle/>
            <a:p>
              <a:endParaRPr sz="1350"/>
            </a:p>
          </p:txBody>
        </p:sp>
        <p:sp>
          <p:nvSpPr>
            <p:cNvPr id="95" name="object 11"/>
            <p:cNvSpPr/>
            <p:nvPr/>
          </p:nvSpPr>
          <p:spPr>
            <a:xfrm>
              <a:off x="4626207" y="2270712"/>
              <a:ext cx="507365" cy="507365"/>
            </a:xfrm>
            <a:custGeom>
              <a:avLst/>
              <a:gdLst/>
              <a:ahLst/>
              <a:cxnLst/>
              <a:rect l="l" t="t" r="r" b="b"/>
              <a:pathLst>
                <a:path w="507364" h="507364">
                  <a:moveTo>
                    <a:pt x="253403" y="0"/>
                  </a:moveTo>
                  <a:lnTo>
                    <a:pt x="207856" y="4082"/>
                  </a:lnTo>
                  <a:lnTo>
                    <a:pt x="164986" y="15853"/>
                  </a:lnTo>
                  <a:lnTo>
                    <a:pt x="125509" y="34596"/>
                  </a:lnTo>
                  <a:lnTo>
                    <a:pt x="90142" y="59596"/>
                  </a:lnTo>
                  <a:lnTo>
                    <a:pt x="59600" y="90137"/>
                  </a:lnTo>
                  <a:lnTo>
                    <a:pt x="34599" y="125504"/>
                  </a:lnTo>
                  <a:lnTo>
                    <a:pt x="15854" y="164981"/>
                  </a:lnTo>
                  <a:lnTo>
                    <a:pt x="4082" y="207852"/>
                  </a:lnTo>
                  <a:lnTo>
                    <a:pt x="0" y="253403"/>
                  </a:lnTo>
                  <a:lnTo>
                    <a:pt x="4082" y="298953"/>
                  </a:lnTo>
                  <a:lnTo>
                    <a:pt x="15854" y="341826"/>
                  </a:lnTo>
                  <a:lnTo>
                    <a:pt x="34599" y="381305"/>
                  </a:lnTo>
                  <a:lnTo>
                    <a:pt x="59600" y="416674"/>
                  </a:lnTo>
                  <a:lnTo>
                    <a:pt x="90142" y="447217"/>
                  </a:lnTo>
                  <a:lnTo>
                    <a:pt x="125509" y="472219"/>
                  </a:lnTo>
                  <a:lnTo>
                    <a:pt x="164986" y="490964"/>
                  </a:lnTo>
                  <a:lnTo>
                    <a:pt x="207856" y="502735"/>
                  </a:lnTo>
                  <a:lnTo>
                    <a:pt x="253403" y="506818"/>
                  </a:lnTo>
                  <a:lnTo>
                    <a:pt x="298953" y="502735"/>
                  </a:lnTo>
                  <a:lnTo>
                    <a:pt x="341826" y="490964"/>
                  </a:lnTo>
                  <a:lnTo>
                    <a:pt x="381305" y="472219"/>
                  </a:lnTo>
                  <a:lnTo>
                    <a:pt x="416674" y="447217"/>
                  </a:lnTo>
                  <a:lnTo>
                    <a:pt x="447217" y="416674"/>
                  </a:lnTo>
                  <a:lnTo>
                    <a:pt x="472219" y="381305"/>
                  </a:lnTo>
                  <a:lnTo>
                    <a:pt x="490964" y="341826"/>
                  </a:lnTo>
                  <a:lnTo>
                    <a:pt x="502735" y="298953"/>
                  </a:lnTo>
                  <a:lnTo>
                    <a:pt x="506818" y="253403"/>
                  </a:lnTo>
                  <a:lnTo>
                    <a:pt x="502735" y="207852"/>
                  </a:lnTo>
                  <a:lnTo>
                    <a:pt x="490964" y="164981"/>
                  </a:lnTo>
                  <a:lnTo>
                    <a:pt x="472219" y="125504"/>
                  </a:lnTo>
                  <a:lnTo>
                    <a:pt x="447217" y="90137"/>
                  </a:lnTo>
                  <a:lnTo>
                    <a:pt x="416674" y="59596"/>
                  </a:lnTo>
                  <a:lnTo>
                    <a:pt x="381305" y="34596"/>
                  </a:lnTo>
                  <a:lnTo>
                    <a:pt x="341826" y="15853"/>
                  </a:lnTo>
                  <a:lnTo>
                    <a:pt x="298953" y="4082"/>
                  </a:lnTo>
                  <a:lnTo>
                    <a:pt x="253403" y="0"/>
                  </a:lnTo>
                  <a:close/>
                </a:path>
              </a:pathLst>
            </a:custGeom>
            <a:solidFill>
              <a:srgbClr val="FFFFFF"/>
            </a:solidFill>
          </p:spPr>
          <p:txBody>
            <a:bodyPr wrap="square" lIns="0" tIns="0" rIns="0" bIns="0" rtlCol="0"/>
            <a:lstStyle/>
            <a:p>
              <a:endParaRPr sz="1350"/>
            </a:p>
          </p:txBody>
        </p:sp>
        <p:sp>
          <p:nvSpPr>
            <p:cNvPr id="96" name="object 12"/>
            <p:cNvSpPr/>
            <p:nvPr/>
          </p:nvSpPr>
          <p:spPr>
            <a:xfrm>
              <a:off x="4873282" y="2797746"/>
              <a:ext cx="12700" cy="760730"/>
            </a:xfrm>
            <a:custGeom>
              <a:avLst/>
              <a:gdLst/>
              <a:ahLst/>
              <a:cxnLst/>
              <a:rect l="l" t="t" r="r" b="b"/>
              <a:pathLst>
                <a:path w="12700" h="760729">
                  <a:moveTo>
                    <a:pt x="12661" y="0"/>
                  </a:moveTo>
                  <a:lnTo>
                    <a:pt x="0" y="0"/>
                  </a:lnTo>
                  <a:lnTo>
                    <a:pt x="0" y="760234"/>
                  </a:lnTo>
                  <a:lnTo>
                    <a:pt x="12661" y="760234"/>
                  </a:lnTo>
                  <a:lnTo>
                    <a:pt x="12661" y="0"/>
                  </a:lnTo>
                  <a:close/>
                </a:path>
              </a:pathLst>
            </a:custGeom>
            <a:solidFill>
              <a:srgbClr val="FF0000"/>
            </a:solidFill>
          </p:spPr>
          <p:txBody>
            <a:bodyPr wrap="square" lIns="0" tIns="0" rIns="0" bIns="0" rtlCol="0"/>
            <a:lstStyle/>
            <a:p>
              <a:endParaRPr sz="1350"/>
            </a:p>
          </p:txBody>
        </p:sp>
        <p:sp>
          <p:nvSpPr>
            <p:cNvPr id="97" name="object 13"/>
            <p:cNvSpPr/>
            <p:nvPr/>
          </p:nvSpPr>
          <p:spPr>
            <a:xfrm>
              <a:off x="9203348" y="2224815"/>
              <a:ext cx="598805" cy="598805"/>
            </a:xfrm>
            <a:custGeom>
              <a:avLst/>
              <a:gdLst/>
              <a:ahLst/>
              <a:cxnLst/>
              <a:rect l="l" t="t" r="r" b="b"/>
              <a:pathLst>
                <a:path w="598804" h="598805">
                  <a:moveTo>
                    <a:pt x="299300" y="0"/>
                  </a:moveTo>
                  <a:lnTo>
                    <a:pt x="250751" y="3917"/>
                  </a:lnTo>
                  <a:lnTo>
                    <a:pt x="204697" y="15258"/>
                  </a:lnTo>
                  <a:lnTo>
                    <a:pt x="161753" y="33406"/>
                  </a:lnTo>
                  <a:lnTo>
                    <a:pt x="122536" y="57746"/>
                  </a:lnTo>
                  <a:lnTo>
                    <a:pt x="87661" y="87661"/>
                  </a:lnTo>
                  <a:lnTo>
                    <a:pt x="57746" y="122536"/>
                  </a:lnTo>
                  <a:lnTo>
                    <a:pt x="33406" y="161753"/>
                  </a:lnTo>
                  <a:lnTo>
                    <a:pt x="15258" y="204697"/>
                  </a:lnTo>
                  <a:lnTo>
                    <a:pt x="3917" y="250751"/>
                  </a:lnTo>
                  <a:lnTo>
                    <a:pt x="0" y="299300"/>
                  </a:lnTo>
                  <a:lnTo>
                    <a:pt x="3917" y="347850"/>
                  </a:lnTo>
                  <a:lnTo>
                    <a:pt x="15258" y="393904"/>
                  </a:lnTo>
                  <a:lnTo>
                    <a:pt x="33406" y="436848"/>
                  </a:lnTo>
                  <a:lnTo>
                    <a:pt x="57746" y="476065"/>
                  </a:lnTo>
                  <a:lnTo>
                    <a:pt x="87661" y="510940"/>
                  </a:lnTo>
                  <a:lnTo>
                    <a:pt x="122536" y="540855"/>
                  </a:lnTo>
                  <a:lnTo>
                    <a:pt x="161753" y="565195"/>
                  </a:lnTo>
                  <a:lnTo>
                    <a:pt x="204697" y="583343"/>
                  </a:lnTo>
                  <a:lnTo>
                    <a:pt x="250751" y="594684"/>
                  </a:lnTo>
                  <a:lnTo>
                    <a:pt x="299300" y="598601"/>
                  </a:lnTo>
                  <a:lnTo>
                    <a:pt x="347850" y="594684"/>
                  </a:lnTo>
                  <a:lnTo>
                    <a:pt x="393904" y="583343"/>
                  </a:lnTo>
                  <a:lnTo>
                    <a:pt x="436848" y="565195"/>
                  </a:lnTo>
                  <a:lnTo>
                    <a:pt x="476065" y="540855"/>
                  </a:lnTo>
                  <a:lnTo>
                    <a:pt x="510940" y="510940"/>
                  </a:lnTo>
                  <a:lnTo>
                    <a:pt x="540855" y="476065"/>
                  </a:lnTo>
                  <a:lnTo>
                    <a:pt x="565195" y="436848"/>
                  </a:lnTo>
                  <a:lnTo>
                    <a:pt x="583343" y="393904"/>
                  </a:lnTo>
                  <a:lnTo>
                    <a:pt x="594684" y="347850"/>
                  </a:lnTo>
                  <a:lnTo>
                    <a:pt x="598601" y="299300"/>
                  </a:lnTo>
                  <a:lnTo>
                    <a:pt x="594684" y="250751"/>
                  </a:lnTo>
                  <a:lnTo>
                    <a:pt x="583343" y="204697"/>
                  </a:lnTo>
                  <a:lnTo>
                    <a:pt x="565195" y="161753"/>
                  </a:lnTo>
                  <a:lnTo>
                    <a:pt x="540855" y="122536"/>
                  </a:lnTo>
                  <a:lnTo>
                    <a:pt x="510940" y="87661"/>
                  </a:lnTo>
                  <a:lnTo>
                    <a:pt x="476065" y="57746"/>
                  </a:lnTo>
                  <a:lnTo>
                    <a:pt x="436848" y="33406"/>
                  </a:lnTo>
                  <a:lnTo>
                    <a:pt x="393904" y="15258"/>
                  </a:lnTo>
                  <a:lnTo>
                    <a:pt x="347850" y="3917"/>
                  </a:lnTo>
                  <a:lnTo>
                    <a:pt x="299300" y="0"/>
                  </a:lnTo>
                  <a:close/>
                </a:path>
              </a:pathLst>
            </a:custGeom>
            <a:solidFill>
              <a:srgbClr val="006099"/>
            </a:solidFill>
          </p:spPr>
          <p:txBody>
            <a:bodyPr wrap="square" lIns="0" tIns="0" rIns="0" bIns="0" rtlCol="0"/>
            <a:lstStyle/>
            <a:p>
              <a:endParaRPr sz="1350"/>
            </a:p>
          </p:txBody>
        </p:sp>
        <p:sp>
          <p:nvSpPr>
            <p:cNvPr id="98" name="object 14"/>
            <p:cNvSpPr/>
            <p:nvPr/>
          </p:nvSpPr>
          <p:spPr>
            <a:xfrm>
              <a:off x="9249238" y="2270712"/>
              <a:ext cx="507365" cy="507365"/>
            </a:xfrm>
            <a:custGeom>
              <a:avLst/>
              <a:gdLst/>
              <a:ahLst/>
              <a:cxnLst/>
              <a:rect l="l" t="t" r="r" b="b"/>
              <a:pathLst>
                <a:path w="507365" h="507364">
                  <a:moveTo>
                    <a:pt x="253415" y="0"/>
                  </a:moveTo>
                  <a:lnTo>
                    <a:pt x="207864" y="4082"/>
                  </a:lnTo>
                  <a:lnTo>
                    <a:pt x="164992" y="15853"/>
                  </a:lnTo>
                  <a:lnTo>
                    <a:pt x="125513" y="34596"/>
                  </a:lnTo>
                  <a:lnTo>
                    <a:pt x="90144" y="59596"/>
                  </a:lnTo>
                  <a:lnTo>
                    <a:pt x="59601" y="90137"/>
                  </a:lnTo>
                  <a:lnTo>
                    <a:pt x="34599" y="125504"/>
                  </a:lnTo>
                  <a:lnTo>
                    <a:pt x="15854" y="164981"/>
                  </a:lnTo>
                  <a:lnTo>
                    <a:pt x="4082" y="207852"/>
                  </a:lnTo>
                  <a:lnTo>
                    <a:pt x="0" y="253403"/>
                  </a:lnTo>
                  <a:lnTo>
                    <a:pt x="4082" y="298953"/>
                  </a:lnTo>
                  <a:lnTo>
                    <a:pt x="15854" y="341826"/>
                  </a:lnTo>
                  <a:lnTo>
                    <a:pt x="34599" y="381305"/>
                  </a:lnTo>
                  <a:lnTo>
                    <a:pt x="59601" y="416674"/>
                  </a:lnTo>
                  <a:lnTo>
                    <a:pt x="90144" y="447217"/>
                  </a:lnTo>
                  <a:lnTo>
                    <a:pt x="125513" y="472219"/>
                  </a:lnTo>
                  <a:lnTo>
                    <a:pt x="164992" y="490964"/>
                  </a:lnTo>
                  <a:lnTo>
                    <a:pt x="207864" y="502735"/>
                  </a:lnTo>
                  <a:lnTo>
                    <a:pt x="253415" y="506818"/>
                  </a:lnTo>
                  <a:lnTo>
                    <a:pt x="298966" y="502735"/>
                  </a:lnTo>
                  <a:lnTo>
                    <a:pt x="341837" y="490964"/>
                  </a:lnTo>
                  <a:lnTo>
                    <a:pt x="381314" y="472219"/>
                  </a:lnTo>
                  <a:lnTo>
                    <a:pt x="416681" y="447217"/>
                  </a:lnTo>
                  <a:lnTo>
                    <a:pt x="447222" y="416674"/>
                  </a:lnTo>
                  <a:lnTo>
                    <a:pt x="472222" y="381305"/>
                  </a:lnTo>
                  <a:lnTo>
                    <a:pt x="490965" y="341826"/>
                  </a:lnTo>
                  <a:lnTo>
                    <a:pt x="502736" y="298953"/>
                  </a:lnTo>
                  <a:lnTo>
                    <a:pt x="506818" y="253403"/>
                  </a:lnTo>
                  <a:lnTo>
                    <a:pt x="502736" y="207852"/>
                  </a:lnTo>
                  <a:lnTo>
                    <a:pt x="490965" y="164981"/>
                  </a:lnTo>
                  <a:lnTo>
                    <a:pt x="472222" y="125504"/>
                  </a:lnTo>
                  <a:lnTo>
                    <a:pt x="447222" y="90137"/>
                  </a:lnTo>
                  <a:lnTo>
                    <a:pt x="416681" y="59596"/>
                  </a:lnTo>
                  <a:lnTo>
                    <a:pt x="381314" y="34596"/>
                  </a:lnTo>
                  <a:lnTo>
                    <a:pt x="341837" y="15853"/>
                  </a:lnTo>
                  <a:lnTo>
                    <a:pt x="298966" y="4082"/>
                  </a:lnTo>
                  <a:lnTo>
                    <a:pt x="253415" y="0"/>
                  </a:lnTo>
                  <a:close/>
                </a:path>
              </a:pathLst>
            </a:custGeom>
            <a:solidFill>
              <a:srgbClr val="FFFFFF"/>
            </a:solidFill>
          </p:spPr>
          <p:txBody>
            <a:bodyPr wrap="square" lIns="0" tIns="0" rIns="0" bIns="0" rtlCol="0"/>
            <a:lstStyle/>
            <a:p>
              <a:endParaRPr sz="1350"/>
            </a:p>
          </p:txBody>
        </p:sp>
        <p:sp>
          <p:nvSpPr>
            <p:cNvPr id="99" name="object 15"/>
            <p:cNvSpPr/>
            <p:nvPr/>
          </p:nvSpPr>
          <p:spPr>
            <a:xfrm>
              <a:off x="8353971" y="2797746"/>
              <a:ext cx="2312035" cy="760730"/>
            </a:xfrm>
            <a:custGeom>
              <a:avLst/>
              <a:gdLst/>
              <a:ahLst/>
              <a:cxnLst/>
              <a:rect l="l" t="t" r="r" b="b"/>
              <a:pathLst>
                <a:path w="2312034" h="760729">
                  <a:moveTo>
                    <a:pt x="2311514" y="322148"/>
                  </a:moveTo>
                  <a:lnTo>
                    <a:pt x="1268247" y="322148"/>
                  </a:lnTo>
                  <a:lnTo>
                    <a:pt x="1155750" y="209651"/>
                  </a:lnTo>
                  <a:lnTo>
                    <a:pt x="1155001" y="210400"/>
                  </a:lnTo>
                  <a:lnTo>
                    <a:pt x="1155001" y="0"/>
                  </a:lnTo>
                  <a:lnTo>
                    <a:pt x="1142352" y="0"/>
                  </a:lnTo>
                  <a:lnTo>
                    <a:pt x="1142352" y="223050"/>
                  </a:lnTo>
                  <a:lnTo>
                    <a:pt x="1043254" y="322148"/>
                  </a:lnTo>
                  <a:lnTo>
                    <a:pt x="0" y="322148"/>
                  </a:lnTo>
                  <a:lnTo>
                    <a:pt x="0" y="493026"/>
                  </a:lnTo>
                  <a:lnTo>
                    <a:pt x="1142352" y="493026"/>
                  </a:lnTo>
                  <a:lnTo>
                    <a:pt x="1142352" y="760234"/>
                  </a:lnTo>
                  <a:lnTo>
                    <a:pt x="1155001" y="760234"/>
                  </a:lnTo>
                  <a:lnTo>
                    <a:pt x="1155001" y="493026"/>
                  </a:lnTo>
                  <a:lnTo>
                    <a:pt x="2311514" y="493026"/>
                  </a:lnTo>
                  <a:lnTo>
                    <a:pt x="2311514" y="322148"/>
                  </a:lnTo>
                  <a:close/>
                </a:path>
              </a:pathLst>
            </a:custGeom>
            <a:solidFill>
              <a:srgbClr val="006099"/>
            </a:solidFill>
          </p:spPr>
          <p:txBody>
            <a:bodyPr wrap="square" lIns="0" tIns="0" rIns="0" bIns="0" rtlCol="0"/>
            <a:lstStyle/>
            <a:p>
              <a:endParaRPr sz="1350"/>
            </a:p>
          </p:txBody>
        </p:sp>
        <p:sp>
          <p:nvSpPr>
            <p:cNvPr id="100" name="object 16"/>
            <p:cNvSpPr/>
            <p:nvPr/>
          </p:nvSpPr>
          <p:spPr>
            <a:xfrm>
              <a:off x="11523806" y="2224817"/>
              <a:ext cx="598805" cy="598805"/>
            </a:xfrm>
            <a:custGeom>
              <a:avLst/>
              <a:gdLst/>
              <a:ahLst/>
              <a:cxnLst/>
              <a:rect l="l" t="t" r="r" b="b"/>
              <a:pathLst>
                <a:path w="598804" h="598805">
                  <a:moveTo>
                    <a:pt x="299300" y="0"/>
                  </a:moveTo>
                  <a:lnTo>
                    <a:pt x="250751" y="3917"/>
                  </a:lnTo>
                  <a:lnTo>
                    <a:pt x="204697" y="15258"/>
                  </a:lnTo>
                  <a:lnTo>
                    <a:pt x="161753" y="33406"/>
                  </a:lnTo>
                  <a:lnTo>
                    <a:pt x="122536" y="57746"/>
                  </a:lnTo>
                  <a:lnTo>
                    <a:pt x="87661" y="87661"/>
                  </a:lnTo>
                  <a:lnTo>
                    <a:pt x="57746" y="122536"/>
                  </a:lnTo>
                  <a:lnTo>
                    <a:pt x="33406" y="161753"/>
                  </a:lnTo>
                  <a:lnTo>
                    <a:pt x="15258" y="204697"/>
                  </a:lnTo>
                  <a:lnTo>
                    <a:pt x="3917" y="250751"/>
                  </a:lnTo>
                  <a:lnTo>
                    <a:pt x="0" y="299300"/>
                  </a:lnTo>
                  <a:lnTo>
                    <a:pt x="3917" y="347850"/>
                  </a:lnTo>
                  <a:lnTo>
                    <a:pt x="15258" y="393904"/>
                  </a:lnTo>
                  <a:lnTo>
                    <a:pt x="33406" y="436848"/>
                  </a:lnTo>
                  <a:lnTo>
                    <a:pt x="57746" y="476065"/>
                  </a:lnTo>
                  <a:lnTo>
                    <a:pt x="87661" y="510940"/>
                  </a:lnTo>
                  <a:lnTo>
                    <a:pt x="122536" y="540855"/>
                  </a:lnTo>
                  <a:lnTo>
                    <a:pt x="161753" y="565195"/>
                  </a:lnTo>
                  <a:lnTo>
                    <a:pt x="204697" y="583343"/>
                  </a:lnTo>
                  <a:lnTo>
                    <a:pt x="250751" y="594684"/>
                  </a:lnTo>
                  <a:lnTo>
                    <a:pt x="299300" y="598601"/>
                  </a:lnTo>
                  <a:lnTo>
                    <a:pt x="347850" y="594684"/>
                  </a:lnTo>
                  <a:lnTo>
                    <a:pt x="393904" y="583343"/>
                  </a:lnTo>
                  <a:lnTo>
                    <a:pt x="436848" y="565195"/>
                  </a:lnTo>
                  <a:lnTo>
                    <a:pt x="476065" y="540855"/>
                  </a:lnTo>
                  <a:lnTo>
                    <a:pt x="510940" y="510940"/>
                  </a:lnTo>
                  <a:lnTo>
                    <a:pt x="540855" y="476065"/>
                  </a:lnTo>
                  <a:lnTo>
                    <a:pt x="565195" y="436848"/>
                  </a:lnTo>
                  <a:lnTo>
                    <a:pt x="583343" y="393904"/>
                  </a:lnTo>
                  <a:lnTo>
                    <a:pt x="594684" y="347850"/>
                  </a:lnTo>
                  <a:lnTo>
                    <a:pt x="598601" y="299300"/>
                  </a:lnTo>
                  <a:lnTo>
                    <a:pt x="594684" y="250751"/>
                  </a:lnTo>
                  <a:lnTo>
                    <a:pt x="583343" y="204697"/>
                  </a:lnTo>
                  <a:lnTo>
                    <a:pt x="565195" y="161753"/>
                  </a:lnTo>
                  <a:lnTo>
                    <a:pt x="540855" y="122536"/>
                  </a:lnTo>
                  <a:lnTo>
                    <a:pt x="510940" y="87661"/>
                  </a:lnTo>
                  <a:lnTo>
                    <a:pt x="476065" y="57746"/>
                  </a:lnTo>
                  <a:lnTo>
                    <a:pt x="436848" y="33406"/>
                  </a:lnTo>
                  <a:lnTo>
                    <a:pt x="393904" y="15258"/>
                  </a:lnTo>
                  <a:lnTo>
                    <a:pt x="347850" y="3917"/>
                  </a:lnTo>
                  <a:lnTo>
                    <a:pt x="299300" y="0"/>
                  </a:lnTo>
                  <a:close/>
                </a:path>
              </a:pathLst>
            </a:custGeom>
            <a:solidFill>
              <a:srgbClr val="11D19B"/>
            </a:solidFill>
          </p:spPr>
          <p:txBody>
            <a:bodyPr wrap="square" lIns="0" tIns="0" rIns="0" bIns="0" rtlCol="0"/>
            <a:lstStyle/>
            <a:p>
              <a:endParaRPr sz="1350"/>
            </a:p>
          </p:txBody>
        </p:sp>
        <p:sp>
          <p:nvSpPr>
            <p:cNvPr id="101" name="object 17"/>
            <p:cNvSpPr/>
            <p:nvPr/>
          </p:nvSpPr>
          <p:spPr>
            <a:xfrm>
              <a:off x="11569697" y="2270702"/>
              <a:ext cx="507365" cy="507365"/>
            </a:xfrm>
            <a:custGeom>
              <a:avLst/>
              <a:gdLst/>
              <a:ahLst/>
              <a:cxnLst/>
              <a:rect l="l" t="t" r="r" b="b"/>
              <a:pathLst>
                <a:path w="507365" h="507364">
                  <a:moveTo>
                    <a:pt x="253415" y="0"/>
                  </a:moveTo>
                  <a:lnTo>
                    <a:pt x="207864" y="4082"/>
                  </a:lnTo>
                  <a:lnTo>
                    <a:pt x="164992" y="15854"/>
                  </a:lnTo>
                  <a:lnTo>
                    <a:pt x="125513" y="34599"/>
                  </a:lnTo>
                  <a:lnTo>
                    <a:pt x="90144" y="59601"/>
                  </a:lnTo>
                  <a:lnTo>
                    <a:pt x="59601" y="90144"/>
                  </a:lnTo>
                  <a:lnTo>
                    <a:pt x="34599" y="125513"/>
                  </a:lnTo>
                  <a:lnTo>
                    <a:pt x="15854" y="164992"/>
                  </a:lnTo>
                  <a:lnTo>
                    <a:pt x="4082" y="207864"/>
                  </a:lnTo>
                  <a:lnTo>
                    <a:pt x="0" y="253415"/>
                  </a:lnTo>
                  <a:lnTo>
                    <a:pt x="4082" y="298966"/>
                  </a:lnTo>
                  <a:lnTo>
                    <a:pt x="15854" y="341837"/>
                  </a:lnTo>
                  <a:lnTo>
                    <a:pt x="34599" y="381314"/>
                  </a:lnTo>
                  <a:lnTo>
                    <a:pt x="59601" y="416681"/>
                  </a:lnTo>
                  <a:lnTo>
                    <a:pt x="90144" y="447222"/>
                  </a:lnTo>
                  <a:lnTo>
                    <a:pt x="125513" y="472222"/>
                  </a:lnTo>
                  <a:lnTo>
                    <a:pt x="164992" y="490965"/>
                  </a:lnTo>
                  <a:lnTo>
                    <a:pt x="207864" y="502736"/>
                  </a:lnTo>
                  <a:lnTo>
                    <a:pt x="253415" y="506818"/>
                  </a:lnTo>
                  <a:lnTo>
                    <a:pt x="298966" y="502736"/>
                  </a:lnTo>
                  <a:lnTo>
                    <a:pt x="341837" y="490965"/>
                  </a:lnTo>
                  <a:lnTo>
                    <a:pt x="381314" y="472222"/>
                  </a:lnTo>
                  <a:lnTo>
                    <a:pt x="416681" y="447222"/>
                  </a:lnTo>
                  <a:lnTo>
                    <a:pt x="447222" y="416681"/>
                  </a:lnTo>
                  <a:lnTo>
                    <a:pt x="472222" y="381314"/>
                  </a:lnTo>
                  <a:lnTo>
                    <a:pt x="490965" y="341837"/>
                  </a:lnTo>
                  <a:lnTo>
                    <a:pt x="502736" y="298966"/>
                  </a:lnTo>
                  <a:lnTo>
                    <a:pt x="506818" y="253415"/>
                  </a:lnTo>
                  <a:lnTo>
                    <a:pt x="502736" y="207864"/>
                  </a:lnTo>
                  <a:lnTo>
                    <a:pt x="490965" y="164992"/>
                  </a:lnTo>
                  <a:lnTo>
                    <a:pt x="472222" y="125513"/>
                  </a:lnTo>
                  <a:lnTo>
                    <a:pt x="447222" y="90144"/>
                  </a:lnTo>
                  <a:lnTo>
                    <a:pt x="416681" y="59601"/>
                  </a:lnTo>
                  <a:lnTo>
                    <a:pt x="381314" y="34599"/>
                  </a:lnTo>
                  <a:lnTo>
                    <a:pt x="341837" y="15854"/>
                  </a:lnTo>
                  <a:lnTo>
                    <a:pt x="298966" y="4082"/>
                  </a:lnTo>
                  <a:lnTo>
                    <a:pt x="253415" y="0"/>
                  </a:lnTo>
                  <a:close/>
                </a:path>
              </a:pathLst>
            </a:custGeom>
            <a:solidFill>
              <a:srgbClr val="FFFFFF"/>
            </a:solidFill>
          </p:spPr>
          <p:txBody>
            <a:bodyPr wrap="square" lIns="0" tIns="0" rIns="0" bIns="0" rtlCol="0"/>
            <a:lstStyle/>
            <a:p>
              <a:endParaRPr sz="1350"/>
            </a:p>
          </p:txBody>
        </p:sp>
        <p:sp>
          <p:nvSpPr>
            <p:cNvPr id="102" name="object 18"/>
            <p:cNvSpPr/>
            <p:nvPr/>
          </p:nvSpPr>
          <p:spPr>
            <a:xfrm>
              <a:off x="10664622" y="2797746"/>
              <a:ext cx="2312035" cy="760730"/>
            </a:xfrm>
            <a:custGeom>
              <a:avLst/>
              <a:gdLst/>
              <a:ahLst/>
              <a:cxnLst/>
              <a:rect l="l" t="t" r="r" b="b"/>
              <a:pathLst>
                <a:path w="2312034" h="760729">
                  <a:moveTo>
                    <a:pt x="2311514" y="322148"/>
                  </a:moveTo>
                  <a:lnTo>
                    <a:pt x="1268247" y="322148"/>
                  </a:lnTo>
                  <a:lnTo>
                    <a:pt x="1164818" y="218719"/>
                  </a:lnTo>
                  <a:lnTo>
                    <a:pt x="1164818" y="0"/>
                  </a:lnTo>
                  <a:lnTo>
                    <a:pt x="1152144" y="0"/>
                  </a:lnTo>
                  <a:lnTo>
                    <a:pt x="1152144" y="213258"/>
                  </a:lnTo>
                  <a:lnTo>
                    <a:pt x="1043254" y="322148"/>
                  </a:lnTo>
                  <a:lnTo>
                    <a:pt x="0" y="322148"/>
                  </a:lnTo>
                  <a:lnTo>
                    <a:pt x="0" y="493026"/>
                  </a:lnTo>
                  <a:lnTo>
                    <a:pt x="1152144" y="493026"/>
                  </a:lnTo>
                  <a:lnTo>
                    <a:pt x="1152144" y="760234"/>
                  </a:lnTo>
                  <a:lnTo>
                    <a:pt x="1164818" y="760234"/>
                  </a:lnTo>
                  <a:lnTo>
                    <a:pt x="1164818" y="493026"/>
                  </a:lnTo>
                  <a:lnTo>
                    <a:pt x="2311514" y="493026"/>
                  </a:lnTo>
                  <a:lnTo>
                    <a:pt x="2311514" y="322148"/>
                  </a:lnTo>
                  <a:close/>
                </a:path>
              </a:pathLst>
            </a:custGeom>
            <a:solidFill>
              <a:srgbClr val="11D19B"/>
            </a:solidFill>
          </p:spPr>
          <p:txBody>
            <a:bodyPr wrap="square" lIns="0" tIns="0" rIns="0" bIns="0" rtlCol="0"/>
            <a:lstStyle/>
            <a:p>
              <a:endParaRPr sz="1350"/>
            </a:p>
          </p:txBody>
        </p:sp>
        <p:sp>
          <p:nvSpPr>
            <p:cNvPr id="103" name="object 19"/>
            <p:cNvSpPr/>
            <p:nvPr/>
          </p:nvSpPr>
          <p:spPr>
            <a:xfrm>
              <a:off x="6897658" y="2224817"/>
              <a:ext cx="598805" cy="598805"/>
            </a:xfrm>
            <a:custGeom>
              <a:avLst/>
              <a:gdLst/>
              <a:ahLst/>
              <a:cxnLst/>
              <a:rect l="l" t="t" r="r" b="b"/>
              <a:pathLst>
                <a:path w="598804" h="598805">
                  <a:moveTo>
                    <a:pt x="299300" y="0"/>
                  </a:moveTo>
                  <a:lnTo>
                    <a:pt x="250751" y="3917"/>
                  </a:lnTo>
                  <a:lnTo>
                    <a:pt x="204697" y="15258"/>
                  </a:lnTo>
                  <a:lnTo>
                    <a:pt x="161753" y="33406"/>
                  </a:lnTo>
                  <a:lnTo>
                    <a:pt x="122536" y="57746"/>
                  </a:lnTo>
                  <a:lnTo>
                    <a:pt x="87661" y="87661"/>
                  </a:lnTo>
                  <a:lnTo>
                    <a:pt x="57746" y="122536"/>
                  </a:lnTo>
                  <a:lnTo>
                    <a:pt x="33406" y="161753"/>
                  </a:lnTo>
                  <a:lnTo>
                    <a:pt x="15258" y="204697"/>
                  </a:lnTo>
                  <a:lnTo>
                    <a:pt x="3917" y="250751"/>
                  </a:lnTo>
                  <a:lnTo>
                    <a:pt x="0" y="299300"/>
                  </a:lnTo>
                  <a:lnTo>
                    <a:pt x="3917" y="347850"/>
                  </a:lnTo>
                  <a:lnTo>
                    <a:pt x="15258" y="393904"/>
                  </a:lnTo>
                  <a:lnTo>
                    <a:pt x="33406" y="436848"/>
                  </a:lnTo>
                  <a:lnTo>
                    <a:pt x="57746" y="476065"/>
                  </a:lnTo>
                  <a:lnTo>
                    <a:pt x="87661" y="510940"/>
                  </a:lnTo>
                  <a:lnTo>
                    <a:pt x="122536" y="540855"/>
                  </a:lnTo>
                  <a:lnTo>
                    <a:pt x="161753" y="565195"/>
                  </a:lnTo>
                  <a:lnTo>
                    <a:pt x="204697" y="583343"/>
                  </a:lnTo>
                  <a:lnTo>
                    <a:pt x="250751" y="594684"/>
                  </a:lnTo>
                  <a:lnTo>
                    <a:pt x="299300" y="598601"/>
                  </a:lnTo>
                  <a:lnTo>
                    <a:pt x="347850" y="594684"/>
                  </a:lnTo>
                  <a:lnTo>
                    <a:pt x="393904" y="583343"/>
                  </a:lnTo>
                  <a:lnTo>
                    <a:pt x="436848" y="565195"/>
                  </a:lnTo>
                  <a:lnTo>
                    <a:pt x="476065" y="540855"/>
                  </a:lnTo>
                  <a:lnTo>
                    <a:pt x="510940" y="510940"/>
                  </a:lnTo>
                  <a:lnTo>
                    <a:pt x="540855" y="476065"/>
                  </a:lnTo>
                  <a:lnTo>
                    <a:pt x="565195" y="436848"/>
                  </a:lnTo>
                  <a:lnTo>
                    <a:pt x="583343" y="393904"/>
                  </a:lnTo>
                  <a:lnTo>
                    <a:pt x="594684" y="347850"/>
                  </a:lnTo>
                  <a:lnTo>
                    <a:pt x="598601" y="299300"/>
                  </a:lnTo>
                  <a:lnTo>
                    <a:pt x="594684" y="250751"/>
                  </a:lnTo>
                  <a:lnTo>
                    <a:pt x="583343" y="204697"/>
                  </a:lnTo>
                  <a:lnTo>
                    <a:pt x="565195" y="161753"/>
                  </a:lnTo>
                  <a:lnTo>
                    <a:pt x="540855" y="122536"/>
                  </a:lnTo>
                  <a:lnTo>
                    <a:pt x="510940" y="87661"/>
                  </a:lnTo>
                  <a:lnTo>
                    <a:pt x="476065" y="57746"/>
                  </a:lnTo>
                  <a:lnTo>
                    <a:pt x="436848" y="33406"/>
                  </a:lnTo>
                  <a:lnTo>
                    <a:pt x="393904" y="15258"/>
                  </a:lnTo>
                  <a:lnTo>
                    <a:pt x="347850" y="3917"/>
                  </a:lnTo>
                  <a:lnTo>
                    <a:pt x="299300" y="0"/>
                  </a:lnTo>
                  <a:close/>
                </a:path>
              </a:pathLst>
            </a:custGeom>
            <a:solidFill>
              <a:srgbClr val="F79435"/>
            </a:solidFill>
          </p:spPr>
          <p:txBody>
            <a:bodyPr wrap="square" lIns="0" tIns="0" rIns="0" bIns="0" rtlCol="0"/>
            <a:lstStyle/>
            <a:p>
              <a:endParaRPr sz="1350"/>
            </a:p>
          </p:txBody>
        </p:sp>
        <p:sp>
          <p:nvSpPr>
            <p:cNvPr id="104" name="object 20"/>
            <p:cNvSpPr/>
            <p:nvPr/>
          </p:nvSpPr>
          <p:spPr>
            <a:xfrm>
              <a:off x="6943549" y="2270702"/>
              <a:ext cx="507365" cy="507365"/>
            </a:xfrm>
            <a:custGeom>
              <a:avLst/>
              <a:gdLst/>
              <a:ahLst/>
              <a:cxnLst/>
              <a:rect l="l" t="t" r="r" b="b"/>
              <a:pathLst>
                <a:path w="507365" h="507364">
                  <a:moveTo>
                    <a:pt x="253415" y="0"/>
                  </a:moveTo>
                  <a:lnTo>
                    <a:pt x="207864" y="4082"/>
                  </a:lnTo>
                  <a:lnTo>
                    <a:pt x="164992" y="15854"/>
                  </a:lnTo>
                  <a:lnTo>
                    <a:pt x="125513" y="34599"/>
                  </a:lnTo>
                  <a:lnTo>
                    <a:pt x="90144" y="59601"/>
                  </a:lnTo>
                  <a:lnTo>
                    <a:pt x="59601" y="90144"/>
                  </a:lnTo>
                  <a:lnTo>
                    <a:pt x="34599" y="125513"/>
                  </a:lnTo>
                  <a:lnTo>
                    <a:pt x="15854" y="164992"/>
                  </a:lnTo>
                  <a:lnTo>
                    <a:pt x="4082" y="207864"/>
                  </a:lnTo>
                  <a:lnTo>
                    <a:pt x="0" y="253415"/>
                  </a:lnTo>
                  <a:lnTo>
                    <a:pt x="4082" y="298966"/>
                  </a:lnTo>
                  <a:lnTo>
                    <a:pt x="15854" y="341837"/>
                  </a:lnTo>
                  <a:lnTo>
                    <a:pt x="34599" y="381314"/>
                  </a:lnTo>
                  <a:lnTo>
                    <a:pt x="59601" y="416681"/>
                  </a:lnTo>
                  <a:lnTo>
                    <a:pt x="90144" y="447222"/>
                  </a:lnTo>
                  <a:lnTo>
                    <a:pt x="125513" y="472222"/>
                  </a:lnTo>
                  <a:lnTo>
                    <a:pt x="164992" y="490965"/>
                  </a:lnTo>
                  <a:lnTo>
                    <a:pt x="207864" y="502736"/>
                  </a:lnTo>
                  <a:lnTo>
                    <a:pt x="253415" y="506818"/>
                  </a:lnTo>
                  <a:lnTo>
                    <a:pt x="298966" y="502736"/>
                  </a:lnTo>
                  <a:lnTo>
                    <a:pt x="341837" y="490965"/>
                  </a:lnTo>
                  <a:lnTo>
                    <a:pt x="381314" y="472222"/>
                  </a:lnTo>
                  <a:lnTo>
                    <a:pt x="416681" y="447222"/>
                  </a:lnTo>
                  <a:lnTo>
                    <a:pt x="447222" y="416681"/>
                  </a:lnTo>
                  <a:lnTo>
                    <a:pt x="472222" y="381314"/>
                  </a:lnTo>
                  <a:lnTo>
                    <a:pt x="490965" y="341837"/>
                  </a:lnTo>
                  <a:lnTo>
                    <a:pt x="502736" y="298966"/>
                  </a:lnTo>
                  <a:lnTo>
                    <a:pt x="506818" y="253415"/>
                  </a:lnTo>
                  <a:lnTo>
                    <a:pt x="502736" y="207864"/>
                  </a:lnTo>
                  <a:lnTo>
                    <a:pt x="490965" y="164992"/>
                  </a:lnTo>
                  <a:lnTo>
                    <a:pt x="472222" y="125513"/>
                  </a:lnTo>
                  <a:lnTo>
                    <a:pt x="447222" y="90144"/>
                  </a:lnTo>
                  <a:lnTo>
                    <a:pt x="416681" y="59601"/>
                  </a:lnTo>
                  <a:lnTo>
                    <a:pt x="381314" y="34599"/>
                  </a:lnTo>
                  <a:lnTo>
                    <a:pt x="341837" y="15854"/>
                  </a:lnTo>
                  <a:lnTo>
                    <a:pt x="298966" y="4082"/>
                  </a:lnTo>
                  <a:lnTo>
                    <a:pt x="253415" y="0"/>
                  </a:lnTo>
                  <a:close/>
                </a:path>
              </a:pathLst>
            </a:custGeom>
            <a:solidFill>
              <a:srgbClr val="FFFFFF"/>
            </a:solidFill>
          </p:spPr>
          <p:txBody>
            <a:bodyPr wrap="square" lIns="0" tIns="0" rIns="0" bIns="0" rtlCol="0"/>
            <a:lstStyle/>
            <a:p>
              <a:endParaRPr sz="1350"/>
            </a:p>
          </p:txBody>
        </p:sp>
        <p:sp>
          <p:nvSpPr>
            <p:cNvPr id="105" name="object 21"/>
            <p:cNvSpPr/>
            <p:nvPr/>
          </p:nvSpPr>
          <p:spPr>
            <a:xfrm>
              <a:off x="7190625" y="2797746"/>
              <a:ext cx="12700" cy="760730"/>
            </a:xfrm>
            <a:custGeom>
              <a:avLst/>
              <a:gdLst/>
              <a:ahLst/>
              <a:cxnLst/>
              <a:rect l="l" t="t" r="r" b="b"/>
              <a:pathLst>
                <a:path w="12700" h="760729">
                  <a:moveTo>
                    <a:pt x="12674" y="0"/>
                  </a:moveTo>
                  <a:lnTo>
                    <a:pt x="0" y="0"/>
                  </a:lnTo>
                  <a:lnTo>
                    <a:pt x="0" y="760234"/>
                  </a:lnTo>
                  <a:lnTo>
                    <a:pt x="12674" y="760234"/>
                  </a:lnTo>
                  <a:lnTo>
                    <a:pt x="12674" y="0"/>
                  </a:lnTo>
                  <a:close/>
                </a:path>
              </a:pathLst>
            </a:custGeom>
            <a:solidFill>
              <a:srgbClr val="F79435"/>
            </a:solidFill>
          </p:spPr>
          <p:txBody>
            <a:bodyPr wrap="square" lIns="0" tIns="0" rIns="0" bIns="0" rtlCol="0"/>
            <a:lstStyle/>
            <a:p>
              <a:endParaRPr sz="1350"/>
            </a:p>
          </p:txBody>
        </p:sp>
      </p:grpSp>
      <p:pic>
        <p:nvPicPr>
          <p:cNvPr id="106" name="Рисунок 105"/>
          <p:cNvPicPr>
            <a:picLocks noChangeAspect="1"/>
          </p:cNvPicPr>
          <p:nvPr/>
        </p:nvPicPr>
        <p:blipFill>
          <a:blip r:embed="rId13"/>
          <a:stretch>
            <a:fillRect/>
          </a:stretch>
        </p:blipFill>
        <p:spPr>
          <a:xfrm>
            <a:off x="3236019" y="3396923"/>
            <a:ext cx="772982" cy="919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14"/>
          <a:stretch>
            <a:fillRect/>
          </a:stretch>
        </p:blipFill>
        <p:spPr>
          <a:xfrm>
            <a:off x="4677196" y="3341988"/>
            <a:ext cx="922299" cy="936750"/>
          </a:xfrm>
          <a:prstGeom prst="rect">
            <a:avLst/>
          </a:prstGeom>
        </p:spPr>
      </p:pic>
      <p:pic>
        <p:nvPicPr>
          <p:cNvPr id="5" name="Рисунок 4"/>
          <p:cNvPicPr>
            <a:picLocks noChangeAspect="1"/>
          </p:cNvPicPr>
          <p:nvPr/>
        </p:nvPicPr>
        <p:blipFill>
          <a:blip r:embed="rId15"/>
          <a:stretch>
            <a:fillRect/>
          </a:stretch>
        </p:blipFill>
        <p:spPr>
          <a:xfrm>
            <a:off x="5966460" y="3230926"/>
            <a:ext cx="1653540" cy="1172138"/>
          </a:xfrm>
          <a:prstGeom prst="rect">
            <a:avLst/>
          </a:prstGeom>
        </p:spPr>
      </p:pic>
      <p:pic>
        <p:nvPicPr>
          <p:cNvPr id="6" name="Рисунок 5"/>
          <p:cNvPicPr>
            <a:picLocks noChangeAspect="1"/>
          </p:cNvPicPr>
          <p:nvPr/>
        </p:nvPicPr>
        <p:blipFill>
          <a:blip r:embed="rId16"/>
          <a:stretch>
            <a:fillRect/>
          </a:stretch>
        </p:blipFill>
        <p:spPr>
          <a:xfrm>
            <a:off x="8442961" y="3300089"/>
            <a:ext cx="1546859" cy="1136204"/>
          </a:xfrm>
          <a:prstGeom prst="rect">
            <a:avLst/>
          </a:prstGeom>
        </p:spPr>
      </p:pic>
      <p:pic>
        <p:nvPicPr>
          <p:cNvPr id="9" name="Рисунок 8"/>
          <p:cNvPicPr>
            <a:picLocks noChangeAspect="1"/>
          </p:cNvPicPr>
          <p:nvPr/>
        </p:nvPicPr>
        <p:blipFill>
          <a:blip r:embed="rId17"/>
          <a:stretch>
            <a:fillRect/>
          </a:stretch>
        </p:blipFill>
        <p:spPr>
          <a:xfrm>
            <a:off x="10207693" y="3230925"/>
            <a:ext cx="1454237" cy="1216779"/>
          </a:xfrm>
          <a:prstGeom prst="rect">
            <a:avLst/>
          </a:prstGeom>
        </p:spPr>
      </p:pic>
      <p:grpSp>
        <p:nvGrpSpPr>
          <p:cNvPr id="50" name="object 26">
            <a:extLst>
              <a:ext uri="{FF2B5EF4-FFF2-40B4-BE49-F238E27FC236}">
                <a16:creationId xmlns:a16="http://schemas.microsoft.com/office/drawing/2014/main" xmlns="" id="{0DD814D4-304A-8549-857F-EE1D3192FE20}"/>
              </a:ext>
            </a:extLst>
          </p:cNvPr>
          <p:cNvGrpSpPr/>
          <p:nvPr/>
        </p:nvGrpSpPr>
        <p:grpSpPr>
          <a:xfrm rot="5400000">
            <a:off x="4283108" y="2184501"/>
            <a:ext cx="1714743" cy="674451"/>
            <a:chOff x="5520195" y="3311329"/>
            <a:chExt cx="1570990" cy="1169035"/>
          </a:xfrm>
        </p:grpSpPr>
        <p:sp>
          <p:nvSpPr>
            <p:cNvPr id="51" name="object 27">
              <a:extLst>
                <a:ext uri="{FF2B5EF4-FFF2-40B4-BE49-F238E27FC236}">
                  <a16:creationId xmlns:a16="http://schemas.microsoft.com/office/drawing/2014/main" xmlns="" id="{BC7A98E8-27CF-AD4F-A483-A71C12E1EC02}"/>
                </a:ext>
              </a:extLst>
            </p:cNvPr>
            <p:cNvSpPr/>
            <p:nvPr/>
          </p:nvSpPr>
          <p:spPr>
            <a:xfrm>
              <a:off x="5608787" y="3329331"/>
              <a:ext cx="1464310" cy="1132840"/>
            </a:xfrm>
            <a:custGeom>
              <a:avLst/>
              <a:gdLst/>
              <a:ahLst/>
              <a:cxnLst/>
              <a:rect l="l" t="t" r="r" b="b"/>
              <a:pathLst>
                <a:path w="1464309" h="1132839">
                  <a:moveTo>
                    <a:pt x="0" y="1132674"/>
                  </a:moveTo>
                  <a:lnTo>
                    <a:pt x="0" y="0"/>
                  </a:lnTo>
                  <a:lnTo>
                    <a:pt x="1464221" y="0"/>
                  </a:lnTo>
                </a:path>
              </a:pathLst>
            </a:custGeom>
            <a:ln w="36004">
              <a:solidFill>
                <a:srgbClr val="4F82BC"/>
              </a:solidFill>
            </a:ln>
          </p:spPr>
          <p:txBody>
            <a:bodyPr wrap="square" lIns="0" tIns="0" rIns="0" bIns="0" rtlCol="0"/>
            <a:lstStyle/>
            <a:p>
              <a:endParaRPr/>
            </a:p>
          </p:txBody>
        </p:sp>
        <p:sp>
          <p:nvSpPr>
            <p:cNvPr id="52" name="object 28">
              <a:extLst>
                <a:ext uri="{FF2B5EF4-FFF2-40B4-BE49-F238E27FC236}">
                  <a16:creationId xmlns:a16="http://schemas.microsoft.com/office/drawing/2014/main" xmlns="" id="{FB604670-7322-5141-ACD3-BF684EAF3556}"/>
                </a:ext>
              </a:extLst>
            </p:cNvPr>
            <p:cNvSpPr/>
            <p:nvPr/>
          </p:nvSpPr>
          <p:spPr>
            <a:xfrm>
              <a:off x="5538198" y="4386080"/>
              <a:ext cx="141605" cy="76200"/>
            </a:xfrm>
            <a:custGeom>
              <a:avLst/>
              <a:gdLst/>
              <a:ahLst/>
              <a:cxnLst/>
              <a:rect l="l" t="t" r="r" b="b"/>
              <a:pathLst>
                <a:path w="141604" h="76200">
                  <a:moveTo>
                    <a:pt x="0" y="0"/>
                  </a:moveTo>
                  <a:lnTo>
                    <a:pt x="70586" y="75920"/>
                  </a:lnTo>
                  <a:lnTo>
                    <a:pt x="141173" y="0"/>
                  </a:lnTo>
                </a:path>
              </a:pathLst>
            </a:custGeom>
            <a:ln w="36004">
              <a:solidFill>
                <a:srgbClr val="4F82BC"/>
              </a:solidFill>
            </a:ln>
          </p:spPr>
          <p:txBody>
            <a:bodyPr wrap="square" lIns="0" tIns="0" rIns="0" bIns="0" rtlCol="0"/>
            <a:lstStyle/>
            <a:p>
              <a:endParaRPr/>
            </a:p>
          </p:txBody>
        </p:sp>
      </p:grpSp>
      <p:pic>
        <p:nvPicPr>
          <p:cNvPr id="18" name="Рисунок 17"/>
          <p:cNvPicPr>
            <a:picLocks noChangeAspect="1"/>
          </p:cNvPicPr>
          <p:nvPr/>
        </p:nvPicPr>
        <p:blipFill>
          <a:blip r:embed="rId18"/>
          <a:stretch>
            <a:fillRect/>
          </a:stretch>
        </p:blipFill>
        <p:spPr>
          <a:xfrm>
            <a:off x="3530264" y="4688660"/>
            <a:ext cx="1527951" cy="560881"/>
          </a:xfrm>
          <a:prstGeom prst="rect">
            <a:avLst/>
          </a:prstGeom>
        </p:spPr>
      </p:pic>
      <p:sp>
        <p:nvSpPr>
          <p:cNvPr id="19" name="Прямоугольник 18"/>
          <p:cNvSpPr/>
          <p:nvPr/>
        </p:nvSpPr>
        <p:spPr>
          <a:xfrm>
            <a:off x="3079389" y="5304657"/>
            <a:ext cx="2178411" cy="71706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smtClean="0">
                <a:solidFill>
                  <a:srgbClr val="C00000"/>
                </a:solidFill>
                <a:latin typeface="Montserrat-Medium"/>
              </a:rPr>
              <a:t>*</a:t>
            </a:r>
            <a:r>
              <a:rPr lang="ru-RU" sz="1200" b="1" dirty="0" smtClean="0">
                <a:latin typeface="Montserrat-Medium"/>
              </a:rPr>
              <a:t>Заявление</a:t>
            </a:r>
          </a:p>
          <a:p>
            <a:pPr algn="ctr"/>
            <a:r>
              <a:rPr lang="ru-RU" sz="1200" b="1" dirty="0" smtClean="0">
                <a:latin typeface="Montserrat-Medium"/>
              </a:rPr>
              <a:t>Справка об инвалидности</a:t>
            </a:r>
          </a:p>
          <a:p>
            <a:pPr algn="ctr"/>
            <a:r>
              <a:rPr lang="ru-RU" sz="1200" b="1" dirty="0" smtClean="0">
                <a:latin typeface="Montserrat-Medium"/>
              </a:rPr>
              <a:t>Свидетельство о рождении (усыновлении)</a:t>
            </a:r>
            <a:endParaRPr lang="ru-RU" sz="1200" b="1" dirty="0">
              <a:latin typeface="Montserrat-Medium"/>
            </a:endParaRPr>
          </a:p>
        </p:txBody>
      </p:sp>
      <p:sp>
        <p:nvSpPr>
          <p:cNvPr id="66" name="Прямоугольник 65"/>
          <p:cNvSpPr/>
          <p:nvPr/>
        </p:nvSpPr>
        <p:spPr>
          <a:xfrm>
            <a:off x="3435136" y="2422353"/>
            <a:ext cx="1851096" cy="27570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smtClean="0">
                <a:latin typeface="Montserrat-Medium"/>
              </a:rPr>
              <a:t>Оплата дополнительных выходных дней</a:t>
            </a:r>
            <a:endParaRPr lang="ru-RU" sz="1200" b="1" dirty="0">
              <a:latin typeface="Montserrat-Medium"/>
            </a:endParaRPr>
          </a:p>
        </p:txBody>
      </p:sp>
      <p:sp>
        <p:nvSpPr>
          <p:cNvPr id="67" name="Прямоугольник 66"/>
          <p:cNvSpPr/>
          <p:nvPr/>
        </p:nvSpPr>
        <p:spPr>
          <a:xfrm>
            <a:off x="3735831" y="1693904"/>
            <a:ext cx="1067424" cy="33822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smtClean="0">
                <a:latin typeface="Montserrat-Medium"/>
              </a:rPr>
              <a:t>Страховые взносы</a:t>
            </a:r>
            <a:endParaRPr lang="ru-RU" sz="1200" b="1" dirty="0">
              <a:latin typeface="Montserrat-Medium"/>
            </a:endParaRPr>
          </a:p>
        </p:txBody>
      </p:sp>
      <p:pic>
        <p:nvPicPr>
          <p:cNvPr id="70" name="Рисунок 69"/>
          <p:cNvPicPr>
            <a:picLocks noChangeAspect="1"/>
          </p:cNvPicPr>
          <p:nvPr/>
        </p:nvPicPr>
        <p:blipFill>
          <a:blip r:embed="rId18"/>
          <a:stretch>
            <a:fillRect/>
          </a:stretch>
        </p:blipFill>
        <p:spPr>
          <a:xfrm>
            <a:off x="5495898" y="4709549"/>
            <a:ext cx="1689949" cy="539992"/>
          </a:xfrm>
          <a:prstGeom prst="rect">
            <a:avLst/>
          </a:prstGeom>
        </p:spPr>
      </p:pic>
      <p:sp>
        <p:nvSpPr>
          <p:cNvPr id="71" name="Прямоугольник 70"/>
          <p:cNvSpPr/>
          <p:nvPr/>
        </p:nvSpPr>
        <p:spPr>
          <a:xfrm>
            <a:off x="5314051" y="5324041"/>
            <a:ext cx="2014712" cy="69767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smtClean="0">
                <a:solidFill>
                  <a:srgbClr val="C00000"/>
                </a:solidFill>
                <a:latin typeface="Montserrat-Medium"/>
              </a:rPr>
              <a:t>**</a:t>
            </a:r>
            <a:r>
              <a:rPr lang="ru-RU" sz="1200" b="1" dirty="0" smtClean="0">
                <a:latin typeface="Montserrat-Medium"/>
              </a:rPr>
              <a:t>Заявление</a:t>
            </a:r>
          </a:p>
          <a:p>
            <a:pPr algn="ctr"/>
            <a:r>
              <a:rPr lang="ru-RU" sz="1200" b="1" dirty="0" smtClean="0">
                <a:latin typeface="Montserrat-Medium"/>
              </a:rPr>
              <a:t>Копии приказов о предоставленных днях</a:t>
            </a:r>
            <a:endParaRPr lang="ru-RU" sz="1200" b="1" dirty="0">
              <a:latin typeface="Montserrat-Medium"/>
            </a:endParaRPr>
          </a:p>
        </p:txBody>
      </p:sp>
      <p:pic>
        <p:nvPicPr>
          <p:cNvPr id="29" name="Рисунок 28"/>
          <p:cNvPicPr>
            <a:picLocks noChangeAspect="1"/>
          </p:cNvPicPr>
          <p:nvPr/>
        </p:nvPicPr>
        <p:blipFill>
          <a:blip r:embed="rId19"/>
          <a:stretch>
            <a:fillRect/>
          </a:stretch>
        </p:blipFill>
        <p:spPr>
          <a:xfrm>
            <a:off x="6914077" y="2625812"/>
            <a:ext cx="2082430" cy="581454"/>
          </a:xfrm>
          <a:prstGeom prst="rect">
            <a:avLst/>
          </a:prstGeom>
        </p:spPr>
      </p:pic>
      <p:sp>
        <p:nvSpPr>
          <p:cNvPr id="115" name="TextBox 114"/>
          <p:cNvSpPr txBox="1"/>
          <p:nvPr/>
        </p:nvSpPr>
        <p:spPr>
          <a:xfrm>
            <a:off x="7294602" y="1831265"/>
            <a:ext cx="1701906" cy="830997"/>
          </a:xfrm>
          <a:prstGeom prst="rect">
            <a:avLst/>
          </a:prstGeom>
          <a:noFill/>
        </p:spPr>
        <p:txBody>
          <a:bodyPr wrap="square" rtlCol="0">
            <a:spAutoFit/>
          </a:bodyPr>
          <a:lstStyle/>
          <a:p>
            <a:pPr algn="ctr"/>
            <a:endParaRPr lang="ru-RU" sz="1200" b="1" dirty="0" smtClean="0">
              <a:latin typeface="Montserrat-Medium"/>
              <a:cs typeface="Times New Roman" panose="02020603050405020304" pitchFamily="18" charset="0"/>
            </a:endParaRPr>
          </a:p>
          <a:p>
            <a:pPr algn="ctr"/>
            <a:r>
              <a:rPr lang="ru-RU" sz="1200" b="1" dirty="0" smtClean="0">
                <a:latin typeface="Montserrat-Medium"/>
                <a:cs typeface="Times New Roman" panose="02020603050405020304" pitchFamily="18" charset="0"/>
              </a:rPr>
              <a:t>Загрузка данных/ проверка/ расчет</a:t>
            </a:r>
          </a:p>
          <a:p>
            <a:pPr algn="ctr"/>
            <a:endParaRPr lang="en-US" sz="1200" b="1" dirty="0" smtClean="0">
              <a:latin typeface="Montserrat-Medium"/>
              <a:cs typeface="Times New Roman" panose="02020603050405020304" pitchFamily="18" charset="0"/>
            </a:endParaRPr>
          </a:p>
        </p:txBody>
      </p:sp>
      <p:pic>
        <p:nvPicPr>
          <p:cNvPr id="34" name="Рисунок 33"/>
          <p:cNvPicPr>
            <a:picLocks noChangeAspect="1"/>
          </p:cNvPicPr>
          <p:nvPr/>
        </p:nvPicPr>
        <p:blipFill>
          <a:blip r:embed="rId20"/>
          <a:stretch>
            <a:fillRect/>
          </a:stretch>
        </p:blipFill>
        <p:spPr>
          <a:xfrm>
            <a:off x="9238986" y="4707932"/>
            <a:ext cx="1811095" cy="493819"/>
          </a:xfrm>
          <a:prstGeom prst="rect">
            <a:avLst/>
          </a:prstGeom>
        </p:spPr>
      </p:pic>
      <p:sp>
        <p:nvSpPr>
          <p:cNvPr id="116" name="Прямоугольник 115"/>
          <p:cNvSpPr/>
          <p:nvPr/>
        </p:nvSpPr>
        <p:spPr>
          <a:xfrm>
            <a:off x="9220784" y="5241121"/>
            <a:ext cx="2222378" cy="61404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smtClean="0">
                <a:latin typeface="Montserrat-Medium"/>
              </a:rPr>
              <a:t>Возмещение произведенных расходов работодателю</a:t>
            </a:r>
            <a:endParaRPr lang="ru-RU" sz="1200" b="1" dirty="0">
              <a:latin typeface="Montserrat-Medium"/>
            </a:endParaRPr>
          </a:p>
        </p:txBody>
      </p:sp>
      <p:cxnSp>
        <p:nvCxnSpPr>
          <p:cNvPr id="36" name="Прямая со стрелкой 35"/>
          <p:cNvCxnSpPr/>
          <p:nvPr/>
        </p:nvCxnSpPr>
        <p:spPr>
          <a:xfrm>
            <a:off x="7185847" y="5023258"/>
            <a:ext cx="2038454"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47" name="Прямоугольник 46"/>
          <p:cNvSpPr/>
          <p:nvPr/>
        </p:nvSpPr>
        <p:spPr>
          <a:xfrm>
            <a:off x="7185847" y="4785172"/>
            <a:ext cx="1721189" cy="17881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b="1" dirty="0" smtClean="0">
                <a:latin typeface="Montserrat-Medium"/>
              </a:rPr>
              <a:t>10 рабочих  дней</a:t>
            </a:r>
            <a:endParaRPr lang="ru-RU" sz="1100" b="1" dirty="0">
              <a:latin typeface="Montserrat-Medium"/>
            </a:endParaRPr>
          </a:p>
        </p:txBody>
      </p:sp>
      <p:cxnSp>
        <p:nvCxnSpPr>
          <p:cNvPr id="117" name="Прямая со стрелкой 116"/>
          <p:cNvCxnSpPr/>
          <p:nvPr/>
        </p:nvCxnSpPr>
        <p:spPr>
          <a:xfrm flipV="1">
            <a:off x="9562739" y="5011877"/>
            <a:ext cx="1293811" cy="457"/>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118" name="Прямоугольник 117"/>
          <p:cNvSpPr/>
          <p:nvPr/>
        </p:nvSpPr>
        <p:spPr>
          <a:xfrm>
            <a:off x="9568213" y="4833115"/>
            <a:ext cx="1278962" cy="11187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b="1" dirty="0" smtClean="0">
                <a:latin typeface="Montserrat-Medium"/>
              </a:rPr>
              <a:t>2 рабочих дня</a:t>
            </a:r>
            <a:endParaRPr lang="ru-RU" sz="1100" b="1" dirty="0">
              <a:latin typeface="Montserrat-Medium"/>
            </a:endParaRPr>
          </a:p>
        </p:txBody>
      </p:sp>
      <p:sp>
        <p:nvSpPr>
          <p:cNvPr id="119" name="Овал 118"/>
          <p:cNvSpPr/>
          <p:nvPr/>
        </p:nvSpPr>
        <p:spPr>
          <a:xfrm>
            <a:off x="8827690" y="4650685"/>
            <a:ext cx="337634" cy="31698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3" name="Рисунок 62"/>
          <p:cNvPicPr>
            <a:picLocks noChangeAspect="1"/>
          </p:cNvPicPr>
          <p:nvPr/>
        </p:nvPicPr>
        <p:blipFill>
          <a:blip r:embed="rId21"/>
          <a:stretch>
            <a:fillRect/>
          </a:stretch>
        </p:blipFill>
        <p:spPr>
          <a:xfrm flipH="1">
            <a:off x="3530262" y="2901316"/>
            <a:ext cx="1527951" cy="521665"/>
          </a:xfrm>
          <a:prstGeom prst="rect">
            <a:avLst/>
          </a:prstGeom>
        </p:spPr>
      </p:pic>
      <p:pic>
        <p:nvPicPr>
          <p:cNvPr id="68" name="Рисунок 67"/>
          <p:cNvPicPr>
            <a:picLocks noChangeAspect="1"/>
          </p:cNvPicPr>
          <p:nvPr/>
        </p:nvPicPr>
        <p:blipFill>
          <a:blip r:embed="rId22"/>
          <a:stretch>
            <a:fillRect/>
          </a:stretch>
        </p:blipFill>
        <p:spPr>
          <a:xfrm>
            <a:off x="3142732" y="1599155"/>
            <a:ext cx="464221" cy="464221"/>
          </a:xfrm>
          <a:prstGeom prst="rect">
            <a:avLst/>
          </a:prstGeom>
        </p:spPr>
      </p:pic>
      <p:pic>
        <p:nvPicPr>
          <p:cNvPr id="72" name="Рисунок 71"/>
          <p:cNvPicPr>
            <a:picLocks noChangeAspect="1"/>
          </p:cNvPicPr>
          <p:nvPr/>
        </p:nvPicPr>
        <p:blipFill>
          <a:blip r:embed="rId23"/>
          <a:stretch>
            <a:fillRect/>
          </a:stretch>
        </p:blipFill>
        <p:spPr>
          <a:xfrm>
            <a:off x="8757556" y="4537642"/>
            <a:ext cx="538345" cy="538345"/>
          </a:xfrm>
          <a:prstGeom prst="ellipse">
            <a:avLst/>
          </a:prstGeom>
          <a:ln>
            <a:noFill/>
          </a:ln>
          <a:effectLst>
            <a:softEdge rad="112500"/>
          </a:effectLst>
        </p:spPr>
      </p:pic>
      <p:sp>
        <p:nvSpPr>
          <p:cNvPr id="69" name="Прямоугольник 68"/>
          <p:cNvSpPr/>
          <p:nvPr/>
        </p:nvSpPr>
        <p:spPr>
          <a:xfrm>
            <a:off x="3079389" y="6368113"/>
            <a:ext cx="7774452" cy="38960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solidFill>
                  <a:srgbClr val="C00000"/>
                </a:solidFill>
                <a:latin typeface="Montserrat-Medium"/>
              </a:rPr>
              <a:t>*</a:t>
            </a:r>
            <a:r>
              <a:rPr lang="ru-RU" sz="1000" b="1" dirty="0" smtClean="0">
                <a:latin typeface="Montserrat-Medium"/>
              </a:rPr>
              <a:t>полный перечень необходимых документов поименован в постановлении Правительства </a:t>
            </a:r>
            <a:r>
              <a:rPr lang="ru-RU" sz="1000" b="1" dirty="0">
                <a:latin typeface="Montserrat-Medium"/>
              </a:rPr>
              <a:t>РФ </a:t>
            </a:r>
            <a:r>
              <a:rPr lang="ru-RU" sz="1000" b="1" dirty="0" smtClean="0">
                <a:latin typeface="Montserrat-Medium"/>
              </a:rPr>
              <a:t>от 06.05.2023 </a:t>
            </a:r>
            <a:r>
              <a:rPr lang="ru-RU" sz="1000" b="1" dirty="0">
                <a:latin typeface="Montserrat-Medium"/>
              </a:rPr>
              <a:t>г. № </a:t>
            </a:r>
            <a:r>
              <a:rPr lang="ru-RU" sz="1000" b="1" dirty="0" smtClean="0">
                <a:latin typeface="Montserrat-Medium"/>
              </a:rPr>
              <a:t>714;</a:t>
            </a:r>
          </a:p>
          <a:p>
            <a:r>
              <a:rPr lang="ru-RU" sz="1000" b="1" dirty="0" smtClean="0">
                <a:solidFill>
                  <a:srgbClr val="C00000"/>
                </a:solidFill>
                <a:latin typeface="Montserrat-Medium"/>
              </a:rPr>
              <a:t>**</a:t>
            </a:r>
            <a:r>
              <a:rPr lang="ru-RU" sz="1000" b="1" dirty="0" smtClean="0">
                <a:latin typeface="Montserrat-Medium"/>
              </a:rPr>
              <a:t> периодичность обращения страхователя за возмещением не установлена </a:t>
            </a:r>
            <a:endParaRPr lang="ru-RU" sz="1000" b="1" dirty="0">
              <a:latin typeface="Montserrat-Medium"/>
            </a:endParaRPr>
          </a:p>
        </p:txBody>
      </p:sp>
      <p:sp>
        <p:nvSpPr>
          <p:cNvPr id="65" name="Прямоугольник 64"/>
          <p:cNvSpPr/>
          <p:nvPr/>
        </p:nvSpPr>
        <p:spPr>
          <a:xfrm>
            <a:off x="2453646" y="973153"/>
            <a:ext cx="7774452" cy="38960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solidFill>
                  <a:srgbClr val="C00000"/>
                </a:solidFill>
                <a:latin typeface="Montserrat-Medium"/>
              </a:rPr>
              <a:t>ВАРИАНТ 1.  НА БУМАЖНОМ НОСИТЕЛЕ</a:t>
            </a:r>
            <a:endParaRPr lang="ru-RU" sz="1000" b="1" dirty="0">
              <a:latin typeface="Montserrat-Medium"/>
            </a:endParaRPr>
          </a:p>
        </p:txBody>
      </p:sp>
    </p:spTree>
    <p:extLst>
      <p:ext uri="{BB962C8B-B14F-4D97-AF65-F5344CB8AC3E}">
        <p14:creationId xmlns:p14="http://schemas.microsoft.com/office/powerpoint/2010/main" val="302180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13">
            <a:extLst>
              <a:ext uri="{FF2B5EF4-FFF2-40B4-BE49-F238E27FC236}">
                <a16:creationId xmlns:a16="http://schemas.microsoft.com/office/drawing/2014/main" xmlns="" id="{CB5F22AF-7D0A-5946-B7E6-7CC28C2C91E1}"/>
              </a:ext>
            </a:extLst>
          </p:cNvPr>
          <p:cNvSpPr txBox="1"/>
          <p:nvPr/>
        </p:nvSpPr>
        <p:spPr>
          <a:xfrm>
            <a:off x="2871291" y="1664355"/>
            <a:ext cx="1297304" cy="496931"/>
          </a:xfrm>
          <a:prstGeom prst="rect">
            <a:avLst/>
          </a:prstGeom>
        </p:spPr>
        <p:txBody>
          <a:bodyPr vert="horz" wrap="square" lIns="0" tIns="9525" rIns="0" bIns="0" rtlCol="0">
            <a:spAutoFit/>
          </a:bodyPr>
          <a:lstStyle/>
          <a:p>
            <a:pPr marL="9525" marR="3810" algn="ctr">
              <a:lnSpc>
                <a:spcPts val="1875"/>
              </a:lnSpc>
              <a:spcBef>
                <a:spcPts val="75"/>
              </a:spcBef>
            </a:pPr>
            <a:r>
              <a:rPr sz="1500" spc="-34" dirty="0">
                <a:solidFill>
                  <a:srgbClr val="FFFFFF"/>
                </a:solidFill>
                <a:latin typeface="Montserrat-Medium"/>
                <a:cs typeface="Montserrat-Medium"/>
              </a:rPr>
              <a:t>С</a:t>
            </a:r>
            <a:r>
              <a:rPr sz="1500" dirty="0">
                <a:solidFill>
                  <a:srgbClr val="FFFFFF"/>
                </a:solidFill>
                <a:latin typeface="Montserrat-Medium"/>
                <a:cs typeface="Montserrat-Medium"/>
              </a:rPr>
              <a:t>оциальный  фонд </a:t>
            </a:r>
            <a:r>
              <a:rPr sz="1500" spc="4" dirty="0">
                <a:solidFill>
                  <a:srgbClr val="FFFFFF"/>
                </a:solidFill>
                <a:latin typeface="Montserrat-Medium"/>
                <a:cs typeface="Montserrat-Medium"/>
              </a:rPr>
              <a:t> </a:t>
            </a:r>
            <a:r>
              <a:rPr sz="1500" spc="-8" dirty="0">
                <a:solidFill>
                  <a:srgbClr val="FFFFFF"/>
                </a:solidFill>
                <a:latin typeface="Montserrat-Medium"/>
                <a:cs typeface="Montserrat-Medium"/>
              </a:rPr>
              <a:t>России</a:t>
            </a:r>
            <a:endParaRPr sz="1500" dirty="0">
              <a:latin typeface="Montserrat-Medium"/>
              <a:cs typeface="Montserrat-Medium"/>
            </a:endParaRPr>
          </a:p>
        </p:txBody>
      </p:sp>
      <p:sp>
        <p:nvSpPr>
          <p:cNvPr id="45" name="object 3">
            <a:extLst>
              <a:ext uri="{FF2B5EF4-FFF2-40B4-BE49-F238E27FC236}">
                <a16:creationId xmlns:a16="http://schemas.microsoft.com/office/drawing/2014/main" xmlns="" id="{E29114B4-D23B-2A40-BF81-4F4A2A1644BC}"/>
              </a:ext>
            </a:extLst>
          </p:cNvPr>
          <p:cNvSpPr/>
          <p:nvPr/>
        </p:nvSpPr>
        <p:spPr>
          <a:xfrm>
            <a:off x="124283" y="107871"/>
            <a:ext cx="2275999" cy="6642259"/>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350"/>
          </a:p>
        </p:txBody>
      </p:sp>
      <p:pic>
        <p:nvPicPr>
          <p:cNvPr id="73" name="object 4">
            <a:extLst>
              <a:ext uri="{FF2B5EF4-FFF2-40B4-BE49-F238E27FC236}">
                <a16:creationId xmlns:a16="http://schemas.microsoft.com/office/drawing/2014/main" xmlns="" id="{6588F54A-E23E-FF49-838F-55CC2FDE64DE}"/>
              </a:ext>
            </a:extLst>
          </p:cNvPr>
          <p:cNvPicPr/>
          <p:nvPr/>
        </p:nvPicPr>
        <p:blipFill>
          <a:blip r:embed="rId2" cstate="print"/>
          <a:stretch>
            <a:fillRect/>
          </a:stretch>
        </p:blipFill>
        <p:spPr>
          <a:xfrm>
            <a:off x="1680760" y="106043"/>
            <a:ext cx="549146" cy="6643988"/>
          </a:xfrm>
          <a:prstGeom prst="rect">
            <a:avLst/>
          </a:prstGeom>
        </p:spPr>
      </p:pic>
      <p:grpSp>
        <p:nvGrpSpPr>
          <p:cNvPr id="74" name="Group 73">
            <a:extLst>
              <a:ext uri="{FF2B5EF4-FFF2-40B4-BE49-F238E27FC236}">
                <a16:creationId xmlns:a16="http://schemas.microsoft.com/office/drawing/2014/main" xmlns="" id="{20F5D676-E236-D84F-AE2F-D718B81E0C87}"/>
              </a:ext>
            </a:extLst>
          </p:cNvPr>
          <p:cNvGrpSpPr/>
          <p:nvPr/>
        </p:nvGrpSpPr>
        <p:grpSpPr>
          <a:xfrm>
            <a:off x="492530" y="5665723"/>
            <a:ext cx="685839" cy="806651"/>
            <a:chOff x="634994" y="7556702"/>
            <a:chExt cx="914452" cy="1075534"/>
          </a:xfrm>
        </p:grpSpPr>
        <p:pic>
          <p:nvPicPr>
            <p:cNvPr id="75" name="object 5">
              <a:extLst>
                <a:ext uri="{FF2B5EF4-FFF2-40B4-BE49-F238E27FC236}">
                  <a16:creationId xmlns:a16="http://schemas.microsoft.com/office/drawing/2014/main" xmlns="" id="{8AE9C3F9-595E-1C4E-99E9-7C93D66F0E7A}"/>
                </a:ext>
              </a:extLst>
            </p:cNvPr>
            <p:cNvPicPr/>
            <p:nvPr/>
          </p:nvPicPr>
          <p:blipFill>
            <a:blip r:embed="rId3" cstate="print"/>
            <a:stretch>
              <a:fillRect/>
            </a:stretch>
          </p:blipFill>
          <p:spPr>
            <a:xfrm>
              <a:off x="637218" y="8429396"/>
              <a:ext cx="163266" cy="78676"/>
            </a:xfrm>
            <a:prstGeom prst="rect">
              <a:avLst/>
            </a:prstGeom>
          </p:spPr>
        </p:pic>
        <p:pic>
          <p:nvPicPr>
            <p:cNvPr id="76" name="object 6">
              <a:extLst>
                <a:ext uri="{FF2B5EF4-FFF2-40B4-BE49-F238E27FC236}">
                  <a16:creationId xmlns:a16="http://schemas.microsoft.com/office/drawing/2014/main" xmlns="" id="{472D9660-E25E-174D-8E49-E08660851B7F}"/>
                </a:ext>
              </a:extLst>
            </p:cNvPr>
            <p:cNvPicPr/>
            <p:nvPr/>
          </p:nvPicPr>
          <p:blipFill>
            <a:blip r:embed="rId4" cstate="print"/>
            <a:stretch>
              <a:fillRect/>
            </a:stretch>
          </p:blipFill>
          <p:spPr>
            <a:xfrm>
              <a:off x="822641" y="8430279"/>
              <a:ext cx="341118" cy="89959"/>
            </a:xfrm>
            <a:prstGeom prst="rect">
              <a:avLst/>
            </a:prstGeom>
          </p:spPr>
        </p:pic>
        <p:sp>
          <p:nvSpPr>
            <p:cNvPr id="77" name="object 7">
              <a:extLst>
                <a:ext uri="{FF2B5EF4-FFF2-40B4-BE49-F238E27FC236}">
                  <a16:creationId xmlns:a16="http://schemas.microsoft.com/office/drawing/2014/main" xmlns="" id="{E385B0AA-9606-004C-91FF-291BD32CC62D}"/>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sz="1350"/>
            </a:p>
          </p:txBody>
        </p:sp>
        <p:pic>
          <p:nvPicPr>
            <p:cNvPr id="78" name="object 8">
              <a:extLst>
                <a:ext uri="{FF2B5EF4-FFF2-40B4-BE49-F238E27FC236}">
                  <a16:creationId xmlns:a16="http://schemas.microsoft.com/office/drawing/2014/main" xmlns="" id="{F9DDD202-1689-9345-941F-9329EC81CF2D}"/>
                </a:ext>
              </a:extLst>
            </p:cNvPr>
            <p:cNvPicPr/>
            <p:nvPr/>
          </p:nvPicPr>
          <p:blipFill>
            <a:blip r:embed="rId5" cstate="print"/>
            <a:stretch>
              <a:fillRect/>
            </a:stretch>
          </p:blipFill>
          <p:spPr>
            <a:xfrm>
              <a:off x="1274796" y="8430279"/>
              <a:ext cx="66154" cy="76911"/>
            </a:xfrm>
            <a:prstGeom prst="rect">
              <a:avLst/>
            </a:prstGeom>
          </p:spPr>
        </p:pic>
        <p:pic>
          <p:nvPicPr>
            <p:cNvPr id="79" name="object 9">
              <a:extLst>
                <a:ext uri="{FF2B5EF4-FFF2-40B4-BE49-F238E27FC236}">
                  <a16:creationId xmlns:a16="http://schemas.microsoft.com/office/drawing/2014/main" xmlns="" id="{E6D90ABF-E531-2C44-A07D-FB7A025D54AE}"/>
                </a:ext>
              </a:extLst>
            </p:cNvPr>
            <p:cNvPicPr/>
            <p:nvPr/>
          </p:nvPicPr>
          <p:blipFill>
            <a:blip r:embed="rId6" cstate="print"/>
            <a:stretch>
              <a:fillRect/>
            </a:stretch>
          </p:blipFill>
          <p:spPr>
            <a:xfrm>
              <a:off x="1369272" y="8430277"/>
              <a:ext cx="85153" cy="76923"/>
            </a:xfrm>
            <a:prstGeom prst="rect">
              <a:avLst/>
            </a:prstGeom>
          </p:spPr>
        </p:pic>
        <p:sp>
          <p:nvSpPr>
            <p:cNvPr id="80" name="object 10">
              <a:extLst>
                <a:ext uri="{FF2B5EF4-FFF2-40B4-BE49-F238E27FC236}">
                  <a16:creationId xmlns:a16="http://schemas.microsoft.com/office/drawing/2014/main" xmlns="" id="{9AC239B6-FFFB-6B45-BCBC-C4761EE0E4A2}"/>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sz="1350"/>
            </a:p>
          </p:txBody>
        </p:sp>
        <p:pic>
          <p:nvPicPr>
            <p:cNvPr id="81" name="object 11">
              <a:extLst>
                <a:ext uri="{FF2B5EF4-FFF2-40B4-BE49-F238E27FC236}">
                  <a16:creationId xmlns:a16="http://schemas.microsoft.com/office/drawing/2014/main" xmlns="" id="{BB8DA70F-8086-BE4A-88B0-C54D4509D3EB}"/>
                </a:ext>
              </a:extLst>
            </p:cNvPr>
            <p:cNvPicPr/>
            <p:nvPr/>
          </p:nvPicPr>
          <p:blipFill>
            <a:blip r:embed="rId7" cstate="print"/>
            <a:stretch>
              <a:fillRect/>
            </a:stretch>
          </p:blipFill>
          <p:spPr>
            <a:xfrm>
              <a:off x="634994" y="8541165"/>
              <a:ext cx="188554" cy="82626"/>
            </a:xfrm>
            <a:prstGeom prst="rect">
              <a:avLst/>
            </a:prstGeom>
          </p:spPr>
        </p:pic>
        <p:pic>
          <p:nvPicPr>
            <p:cNvPr id="82" name="object 12">
              <a:extLst>
                <a:ext uri="{FF2B5EF4-FFF2-40B4-BE49-F238E27FC236}">
                  <a16:creationId xmlns:a16="http://schemas.microsoft.com/office/drawing/2014/main" xmlns="" id="{F61F53E2-53C6-4646-9298-ADD052CAC6D5}"/>
                </a:ext>
              </a:extLst>
            </p:cNvPr>
            <p:cNvPicPr/>
            <p:nvPr/>
          </p:nvPicPr>
          <p:blipFill>
            <a:blip r:embed="rId8" cstate="print"/>
            <a:stretch>
              <a:fillRect/>
            </a:stretch>
          </p:blipFill>
          <p:spPr>
            <a:xfrm>
              <a:off x="845724" y="8544010"/>
              <a:ext cx="164275" cy="88226"/>
            </a:xfrm>
            <a:prstGeom prst="rect">
              <a:avLst/>
            </a:prstGeom>
          </p:spPr>
        </p:pic>
        <p:pic>
          <p:nvPicPr>
            <p:cNvPr id="83" name="object 13">
              <a:extLst>
                <a:ext uri="{FF2B5EF4-FFF2-40B4-BE49-F238E27FC236}">
                  <a16:creationId xmlns:a16="http://schemas.microsoft.com/office/drawing/2014/main" xmlns="" id="{5AECEDBD-41AD-144E-8C65-85EE44130273}"/>
                </a:ext>
              </a:extLst>
            </p:cNvPr>
            <p:cNvPicPr/>
            <p:nvPr/>
          </p:nvPicPr>
          <p:blipFill>
            <a:blip r:embed="rId9" cstate="print"/>
            <a:stretch>
              <a:fillRect/>
            </a:stretch>
          </p:blipFill>
          <p:spPr>
            <a:xfrm>
              <a:off x="1057757" y="8543142"/>
              <a:ext cx="319289" cy="78663"/>
            </a:xfrm>
            <a:prstGeom prst="rect">
              <a:avLst/>
            </a:prstGeom>
          </p:spPr>
        </p:pic>
        <p:pic>
          <p:nvPicPr>
            <p:cNvPr id="84" name="object 14">
              <a:extLst>
                <a:ext uri="{FF2B5EF4-FFF2-40B4-BE49-F238E27FC236}">
                  <a16:creationId xmlns:a16="http://schemas.microsoft.com/office/drawing/2014/main" xmlns="" id="{96D31B5A-667A-4245-8476-B3B7636CD2C8}"/>
                </a:ext>
              </a:extLst>
            </p:cNvPr>
            <p:cNvPicPr/>
            <p:nvPr/>
          </p:nvPicPr>
          <p:blipFill>
            <a:blip r:embed="rId10" cstate="print"/>
            <a:stretch>
              <a:fillRect/>
            </a:stretch>
          </p:blipFill>
          <p:spPr>
            <a:xfrm>
              <a:off x="1396605" y="8544012"/>
              <a:ext cx="66471" cy="76911"/>
            </a:xfrm>
            <a:prstGeom prst="rect">
              <a:avLst/>
            </a:prstGeom>
          </p:spPr>
        </p:pic>
        <p:pic>
          <p:nvPicPr>
            <p:cNvPr id="85" name="object 15">
              <a:extLst>
                <a:ext uri="{FF2B5EF4-FFF2-40B4-BE49-F238E27FC236}">
                  <a16:creationId xmlns:a16="http://schemas.microsoft.com/office/drawing/2014/main" xmlns="" id="{64F59B50-F07B-C04F-BAAF-361C208FEA8A}"/>
                </a:ext>
              </a:extLst>
            </p:cNvPr>
            <p:cNvPicPr/>
            <p:nvPr/>
          </p:nvPicPr>
          <p:blipFill>
            <a:blip r:embed="rId11" cstate="print"/>
            <a:stretch>
              <a:fillRect/>
            </a:stretch>
          </p:blipFill>
          <p:spPr>
            <a:xfrm>
              <a:off x="1482771" y="8544012"/>
              <a:ext cx="66471" cy="76911"/>
            </a:xfrm>
            <a:prstGeom prst="rect">
              <a:avLst/>
            </a:prstGeom>
          </p:spPr>
        </p:pic>
        <p:sp>
          <p:nvSpPr>
            <p:cNvPr id="86" name="object 16">
              <a:extLst>
                <a:ext uri="{FF2B5EF4-FFF2-40B4-BE49-F238E27FC236}">
                  <a16:creationId xmlns:a16="http://schemas.microsoft.com/office/drawing/2014/main" xmlns="" id="{8F34719E-BCE0-E94F-8BF1-3A09A326921C}"/>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sz="1350"/>
            </a:p>
          </p:txBody>
        </p:sp>
        <p:pic>
          <p:nvPicPr>
            <p:cNvPr id="87" name="object 17">
              <a:extLst>
                <a:ext uri="{FF2B5EF4-FFF2-40B4-BE49-F238E27FC236}">
                  <a16:creationId xmlns:a16="http://schemas.microsoft.com/office/drawing/2014/main" xmlns="" id="{96558440-5DFC-094A-927A-EC7068203E50}"/>
                </a:ext>
              </a:extLst>
            </p:cNvPr>
            <p:cNvPicPr/>
            <p:nvPr/>
          </p:nvPicPr>
          <p:blipFill>
            <a:blip r:embed="rId12" cstate="print"/>
            <a:stretch>
              <a:fillRect/>
            </a:stretch>
          </p:blipFill>
          <p:spPr>
            <a:xfrm>
              <a:off x="644093" y="7556702"/>
              <a:ext cx="895848" cy="769188"/>
            </a:xfrm>
            <a:prstGeom prst="rect">
              <a:avLst/>
            </a:prstGeom>
          </p:spPr>
        </p:pic>
      </p:grpSp>
      <p:sp>
        <p:nvSpPr>
          <p:cNvPr id="88" name="object 38"/>
          <p:cNvSpPr txBox="1">
            <a:spLocks noGrp="1"/>
          </p:cNvSpPr>
          <p:nvPr>
            <p:ph type="title"/>
          </p:nvPr>
        </p:nvSpPr>
        <p:spPr>
          <a:xfrm>
            <a:off x="2464923" y="128230"/>
            <a:ext cx="9197008" cy="502061"/>
          </a:xfrm>
          <a:prstGeom prst="rect">
            <a:avLst/>
          </a:prstGeom>
        </p:spPr>
        <p:txBody>
          <a:bodyPr vert="horz" wrap="square" lIns="0" tIns="9525" rIns="0" bIns="0" rtlCol="0" anchor="ctr">
            <a:spAutoFit/>
          </a:bodyPr>
          <a:lstStyle/>
          <a:p>
            <a:pPr marL="9525" algn="ctr">
              <a:lnSpc>
                <a:spcPct val="100000"/>
              </a:lnSpc>
              <a:spcBef>
                <a:spcPts val="75"/>
              </a:spcBef>
            </a:pPr>
            <a:r>
              <a:rPr lang="ru-RU" sz="1600" b="1" spc="94" dirty="0" smtClean="0">
                <a:solidFill>
                  <a:schemeClr val="accent5">
                    <a:lumMod val="75000"/>
                  </a:schemeClr>
                </a:solidFill>
                <a:latin typeface="Montserrat"/>
                <a:cs typeface="Calibri-Light"/>
              </a:rPr>
              <a:t>Процесс предоставления дополнительных выходных дней для ухода за ребенком-инвалидом и осуществление возмещения средств работодателю ОСФР</a:t>
            </a:r>
            <a:endParaRPr sz="1600" b="1" spc="-75" dirty="0">
              <a:solidFill>
                <a:schemeClr val="accent5">
                  <a:lumMod val="75000"/>
                </a:schemeClr>
              </a:solidFill>
              <a:latin typeface="Montserrat"/>
              <a:cs typeface="Calibri-Light"/>
            </a:endParaRPr>
          </a:p>
        </p:txBody>
      </p:sp>
      <p:grpSp>
        <p:nvGrpSpPr>
          <p:cNvPr id="89" name="object 5"/>
          <p:cNvGrpSpPr/>
          <p:nvPr/>
        </p:nvGrpSpPr>
        <p:grpSpPr>
          <a:xfrm>
            <a:off x="2775353" y="3823830"/>
            <a:ext cx="8667750" cy="1000125"/>
            <a:chOff x="3730940" y="2224815"/>
            <a:chExt cx="11557000" cy="1333500"/>
          </a:xfrm>
        </p:grpSpPr>
        <p:sp>
          <p:nvSpPr>
            <p:cNvPr id="90" name="object 6"/>
            <p:cNvSpPr/>
            <p:nvPr/>
          </p:nvSpPr>
          <p:spPr>
            <a:xfrm>
              <a:off x="12975984" y="2224823"/>
              <a:ext cx="2312035" cy="1066165"/>
            </a:xfrm>
            <a:custGeom>
              <a:avLst/>
              <a:gdLst/>
              <a:ahLst/>
              <a:cxnLst/>
              <a:rect l="l" t="t" r="r" b="b"/>
              <a:pathLst>
                <a:path w="2312034" h="1066164">
                  <a:moveTo>
                    <a:pt x="1466011" y="299300"/>
                  </a:moveTo>
                  <a:lnTo>
                    <a:pt x="1462100" y="250748"/>
                  </a:lnTo>
                  <a:lnTo>
                    <a:pt x="1450759" y="204698"/>
                  </a:lnTo>
                  <a:lnTo>
                    <a:pt x="1432610" y="161747"/>
                  </a:lnTo>
                  <a:lnTo>
                    <a:pt x="1408264" y="122542"/>
                  </a:lnTo>
                  <a:lnTo>
                    <a:pt x="1378356" y="87655"/>
                  </a:lnTo>
                  <a:lnTo>
                    <a:pt x="1343469" y="57746"/>
                  </a:lnTo>
                  <a:lnTo>
                    <a:pt x="1304264" y="33401"/>
                  </a:lnTo>
                  <a:lnTo>
                    <a:pt x="1261313" y="15252"/>
                  </a:lnTo>
                  <a:lnTo>
                    <a:pt x="1215263" y="3911"/>
                  </a:lnTo>
                  <a:lnTo>
                    <a:pt x="1166710" y="0"/>
                  </a:lnTo>
                  <a:lnTo>
                    <a:pt x="1118158" y="3911"/>
                  </a:lnTo>
                  <a:lnTo>
                    <a:pt x="1072108" y="15252"/>
                  </a:lnTo>
                  <a:lnTo>
                    <a:pt x="1029157" y="33401"/>
                  </a:lnTo>
                  <a:lnTo>
                    <a:pt x="989952" y="57746"/>
                  </a:lnTo>
                  <a:lnTo>
                    <a:pt x="955078" y="87655"/>
                  </a:lnTo>
                  <a:lnTo>
                    <a:pt x="925156" y="122542"/>
                  </a:lnTo>
                  <a:lnTo>
                    <a:pt x="900811" y="161747"/>
                  </a:lnTo>
                  <a:lnTo>
                    <a:pt x="882662" y="204698"/>
                  </a:lnTo>
                  <a:lnTo>
                    <a:pt x="871321" y="250748"/>
                  </a:lnTo>
                  <a:lnTo>
                    <a:pt x="867410" y="299300"/>
                  </a:lnTo>
                  <a:lnTo>
                    <a:pt x="871321" y="347853"/>
                  </a:lnTo>
                  <a:lnTo>
                    <a:pt x="882662" y="393903"/>
                  </a:lnTo>
                  <a:lnTo>
                    <a:pt x="900811" y="436854"/>
                  </a:lnTo>
                  <a:lnTo>
                    <a:pt x="925156" y="476059"/>
                  </a:lnTo>
                  <a:lnTo>
                    <a:pt x="955078" y="510933"/>
                  </a:lnTo>
                  <a:lnTo>
                    <a:pt x="989952" y="540854"/>
                  </a:lnTo>
                  <a:lnTo>
                    <a:pt x="1029157" y="565200"/>
                  </a:lnTo>
                  <a:lnTo>
                    <a:pt x="1072108" y="583349"/>
                  </a:lnTo>
                  <a:lnTo>
                    <a:pt x="1118158" y="594690"/>
                  </a:lnTo>
                  <a:lnTo>
                    <a:pt x="1166710" y="598601"/>
                  </a:lnTo>
                  <a:lnTo>
                    <a:pt x="1215263" y="594690"/>
                  </a:lnTo>
                  <a:lnTo>
                    <a:pt x="1261313" y="583349"/>
                  </a:lnTo>
                  <a:lnTo>
                    <a:pt x="1304264" y="565200"/>
                  </a:lnTo>
                  <a:lnTo>
                    <a:pt x="1343469" y="540854"/>
                  </a:lnTo>
                  <a:lnTo>
                    <a:pt x="1378356" y="510933"/>
                  </a:lnTo>
                  <a:lnTo>
                    <a:pt x="1408264" y="476059"/>
                  </a:lnTo>
                  <a:lnTo>
                    <a:pt x="1432610" y="436854"/>
                  </a:lnTo>
                  <a:lnTo>
                    <a:pt x="1450759" y="393903"/>
                  </a:lnTo>
                  <a:lnTo>
                    <a:pt x="1462100" y="347853"/>
                  </a:lnTo>
                  <a:lnTo>
                    <a:pt x="1466011" y="299300"/>
                  </a:lnTo>
                  <a:close/>
                </a:path>
                <a:path w="2312034" h="1066164">
                  <a:moveTo>
                    <a:pt x="2311527" y="980503"/>
                  </a:moveTo>
                  <a:lnTo>
                    <a:pt x="2304808" y="947254"/>
                  </a:lnTo>
                  <a:lnTo>
                    <a:pt x="2286495" y="920089"/>
                  </a:lnTo>
                  <a:lnTo>
                    <a:pt x="2259342" y="901788"/>
                  </a:lnTo>
                  <a:lnTo>
                    <a:pt x="2226081" y="895070"/>
                  </a:lnTo>
                  <a:lnTo>
                    <a:pt x="1268260" y="895070"/>
                  </a:lnTo>
                  <a:lnTo>
                    <a:pt x="1155763" y="782574"/>
                  </a:lnTo>
                  <a:lnTo>
                    <a:pt x="1043266" y="895070"/>
                  </a:lnTo>
                  <a:lnTo>
                    <a:pt x="0" y="895070"/>
                  </a:lnTo>
                  <a:lnTo>
                    <a:pt x="0" y="1065949"/>
                  </a:lnTo>
                  <a:lnTo>
                    <a:pt x="2226081" y="1065949"/>
                  </a:lnTo>
                  <a:lnTo>
                    <a:pt x="2259342" y="1059230"/>
                  </a:lnTo>
                  <a:lnTo>
                    <a:pt x="2286495" y="1040917"/>
                  </a:lnTo>
                  <a:lnTo>
                    <a:pt x="2304808" y="1013764"/>
                  </a:lnTo>
                  <a:lnTo>
                    <a:pt x="2311527" y="980503"/>
                  </a:lnTo>
                  <a:close/>
                </a:path>
              </a:pathLst>
            </a:custGeom>
            <a:solidFill>
              <a:srgbClr val="82BA44"/>
            </a:solidFill>
          </p:spPr>
          <p:txBody>
            <a:bodyPr wrap="square" lIns="0" tIns="0" rIns="0" bIns="0" rtlCol="0"/>
            <a:lstStyle/>
            <a:p>
              <a:endParaRPr sz="1350"/>
            </a:p>
          </p:txBody>
        </p:sp>
        <p:sp>
          <p:nvSpPr>
            <p:cNvPr id="91" name="object 7"/>
            <p:cNvSpPr/>
            <p:nvPr/>
          </p:nvSpPr>
          <p:spPr>
            <a:xfrm>
              <a:off x="13889292" y="2270702"/>
              <a:ext cx="507365" cy="507365"/>
            </a:xfrm>
            <a:custGeom>
              <a:avLst/>
              <a:gdLst/>
              <a:ahLst/>
              <a:cxnLst/>
              <a:rect l="l" t="t" r="r" b="b"/>
              <a:pathLst>
                <a:path w="507365" h="507364">
                  <a:moveTo>
                    <a:pt x="253415" y="0"/>
                  </a:moveTo>
                  <a:lnTo>
                    <a:pt x="207864" y="4082"/>
                  </a:lnTo>
                  <a:lnTo>
                    <a:pt x="164992" y="15854"/>
                  </a:lnTo>
                  <a:lnTo>
                    <a:pt x="125513" y="34599"/>
                  </a:lnTo>
                  <a:lnTo>
                    <a:pt x="90144" y="59601"/>
                  </a:lnTo>
                  <a:lnTo>
                    <a:pt x="59601" y="90144"/>
                  </a:lnTo>
                  <a:lnTo>
                    <a:pt x="34599" y="125513"/>
                  </a:lnTo>
                  <a:lnTo>
                    <a:pt x="15854" y="164992"/>
                  </a:lnTo>
                  <a:lnTo>
                    <a:pt x="4082" y="207864"/>
                  </a:lnTo>
                  <a:lnTo>
                    <a:pt x="0" y="253415"/>
                  </a:lnTo>
                  <a:lnTo>
                    <a:pt x="4082" y="298966"/>
                  </a:lnTo>
                  <a:lnTo>
                    <a:pt x="15854" y="341837"/>
                  </a:lnTo>
                  <a:lnTo>
                    <a:pt x="34599" y="381314"/>
                  </a:lnTo>
                  <a:lnTo>
                    <a:pt x="59601" y="416681"/>
                  </a:lnTo>
                  <a:lnTo>
                    <a:pt x="90144" y="447222"/>
                  </a:lnTo>
                  <a:lnTo>
                    <a:pt x="125513" y="472222"/>
                  </a:lnTo>
                  <a:lnTo>
                    <a:pt x="164992" y="490965"/>
                  </a:lnTo>
                  <a:lnTo>
                    <a:pt x="207864" y="502736"/>
                  </a:lnTo>
                  <a:lnTo>
                    <a:pt x="253415" y="506818"/>
                  </a:lnTo>
                  <a:lnTo>
                    <a:pt x="298966" y="502736"/>
                  </a:lnTo>
                  <a:lnTo>
                    <a:pt x="341837" y="490965"/>
                  </a:lnTo>
                  <a:lnTo>
                    <a:pt x="381314" y="472222"/>
                  </a:lnTo>
                  <a:lnTo>
                    <a:pt x="416681" y="447222"/>
                  </a:lnTo>
                  <a:lnTo>
                    <a:pt x="447222" y="416681"/>
                  </a:lnTo>
                  <a:lnTo>
                    <a:pt x="472222" y="381314"/>
                  </a:lnTo>
                  <a:lnTo>
                    <a:pt x="490965" y="341837"/>
                  </a:lnTo>
                  <a:lnTo>
                    <a:pt x="502736" y="298966"/>
                  </a:lnTo>
                  <a:lnTo>
                    <a:pt x="506818" y="253415"/>
                  </a:lnTo>
                  <a:lnTo>
                    <a:pt x="502736" y="207864"/>
                  </a:lnTo>
                  <a:lnTo>
                    <a:pt x="490965" y="164992"/>
                  </a:lnTo>
                  <a:lnTo>
                    <a:pt x="472222" y="125513"/>
                  </a:lnTo>
                  <a:lnTo>
                    <a:pt x="447222" y="90144"/>
                  </a:lnTo>
                  <a:lnTo>
                    <a:pt x="416681" y="59601"/>
                  </a:lnTo>
                  <a:lnTo>
                    <a:pt x="381314" y="34599"/>
                  </a:lnTo>
                  <a:lnTo>
                    <a:pt x="341837" y="15854"/>
                  </a:lnTo>
                  <a:lnTo>
                    <a:pt x="298966" y="4082"/>
                  </a:lnTo>
                  <a:lnTo>
                    <a:pt x="253415" y="0"/>
                  </a:lnTo>
                  <a:close/>
                </a:path>
              </a:pathLst>
            </a:custGeom>
            <a:solidFill>
              <a:srgbClr val="FFFFFF"/>
            </a:solidFill>
          </p:spPr>
          <p:txBody>
            <a:bodyPr wrap="square" lIns="0" tIns="0" rIns="0" bIns="0" rtlCol="0"/>
            <a:lstStyle/>
            <a:p>
              <a:endParaRPr sz="1350"/>
            </a:p>
          </p:txBody>
        </p:sp>
        <p:sp>
          <p:nvSpPr>
            <p:cNvPr id="92" name="object 8"/>
            <p:cNvSpPr/>
            <p:nvPr/>
          </p:nvSpPr>
          <p:spPr>
            <a:xfrm>
              <a:off x="14136370" y="2797746"/>
              <a:ext cx="12700" cy="760730"/>
            </a:xfrm>
            <a:custGeom>
              <a:avLst/>
              <a:gdLst/>
              <a:ahLst/>
              <a:cxnLst/>
              <a:rect l="l" t="t" r="r" b="b"/>
              <a:pathLst>
                <a:path w="12700" h="760729">
                  <a:moveTo>
                    <a:pt x="12661" y="0"/>
                  </a:moveTo>
                  <a:lnTo>
                    <a:pt x="0" y="0"/>
                  </a:lnTo>
                  <a:lnTo>
                    <a:pt x="0" y="760234"/>
                  </a:lnTo>
                  <a:lnTo>
                    <a:pt x="12661" y="760234"/>
                  </a:lnTo>
                  <a:lnTo>
                    <a:pt x="12661" y="0"/>
                  </a:lnTo>
                  <a:close/>
                </a:path>
              </a:pathLst>
            </a:custGeom>
            <a:solidFill>
              <a:srgbClr val="82BA44"/>
            </a:solidFill>
          </p:spPr>
          <p:txBody>
            <a:bodyPr wrap="square" lIns="0" tIns="0" rIns="0" bIns="0" rtlCol="0"/>
            <a:lstStyle/>
            <a:p>
              <a:endParaRPr sz="1350"/>
            </a:p>
          </p:txBody>
        </p:sp>
        <p:sp>
          <p:nvSpPr>
            <p:cNvPr id="93" name="object 9"/>
            <p:cNvSpPr/>
            <p:nvPr/>
          </p:nvSpPr>
          <p:spPr>
            <a:xfrm>
              <a:off x="6042458" y="3007391"/>
              <a:ext cx="2312035" cy="283845"/>
            </a:xfrm>
            <a:custGeom>
              <a:avLst/>
              <a:gdLst/>
              <a:ahLst/>
              <a:cxnLst/>
              <a:rect l="l" t="t" r="r" b="b"/>
              <a:pathLst>
                <a:path w="2312034" h="283845">
                  <a:moveTo>
                    <a:pt x="1155750" y="0"/>
                  </a:moveTo>
                  <a:lnTo>
                    <a:pt x="1043254" y="112496"/>
                  </a:lnTo>
                  <a:lnTo>
                    <a:pt x="0" y="112496"/>
                  </a:lnTo>
                  <a:lnTo>
                    <a:pt x="0" y="283375"/>
                  </a:lnTo>
                  <a:lnTo>
                    <a:pt x="2311514" y="283375"/>
                  </a:lnTo>
                  <a:lnTo>
                    <a:pt x="2311514" y="112496"/>
                  </a:lnTo>
                  <a:lnTo>
                    <a:pt x="1268247" y="112496"/>
                  </a:lnTo>
                  <a:lnTo>
                    <a:pt x="1155750" y="0"/>
                  </a:lnTo>
                  <a:close/>
                </a:path>
              </a:pathLst>
            </a:custGeom>
            <a:solidFill>
              <a:srgbClr val="F79435"/>
            </a:solidFill>
          </p:spPr>
          <p:txBody>
            <a:bodyPr wrap="square" lIns="0" tIns="0" rIns="0" bIns="0" rtlCol="0"/>
            <a:lstStyle/>
            <a:p>
              <a:endParaRPr sz="1350"/>
            </a:p>
          </p:txBody>
        </p:sp>
        <p:sp>
          <p:nvSpPr>
            <p:cNvPr id="94" name="object 10"/>
            <p:cNvSpPr/>
            <p:nvPr/>
          </p:nvSpPr>
          <p:spPr>
            <a:xfrm>
              <a:off x="3730930" y="2224823"/>
              <a:ext cx="2312035" cy="1066165"/>
            </a:xfrm>
            <a:custGeom>
              <a:avLst/>
              <a:gdLst/>
              <a:ahLst/>
              <a:cxnLst/>
              <a:rect l="l" t="t" r="r" b="b"/>
              <a:pathLst>
                <a:path w="2312035" h="1066164">
                  <a:moveTo>
                    <a:pt x="1447977" y="299300"/>
                  </a:moveTo>
                  <a:lnTo>
                    <a:pt x="1444066" y="250748"/>
                  </a:lnTo>
                  <a:lnTo>
                    <a:pt x="1432725" y="204698"/>
                  </a:lnTo>
                  <a:lnTo>
                    <a:pt x="1414576" y="161747"/>
                  </a:lnTo>
                  <a:lnTo>
                    <a:pt x="1390230" y="122529"/>
                  </a:lnTo>
                  <a:lnTo>
                    <a:pt x="1360322" y="87655"/>
                  </a:lnTo>
                  <a:lnTo>
                    <a:pt x="1325448" y="57746"/>
                  </a:lnTo>
                  <a:lnTo>
                    <a:pt x="1286230" y="33401"/>
                  </a:lnTo>
                  <a:lnTo>
                    <a:pt x="1243279" y="15252"/>
                  </a:lnTo>
                  <a:lnTo>
                    <a:pt x="1197229" y="3911"/>
                  </a:lnTo>
                  <a:lnTo>
                    <a:pt x="1148676" y="0"/>
                  </a:lnTo>
                  <a:lnTo>
                    <a:pt x="1100137" y="3911"/>
                  </a:lnTo>
                  <a:lnTo>
                    <a:pt x="1054074" y="15252"/>
                  </a:lnTo>
                  <a:lnTo>
                    <a:pt x="1011135" y="33401"/>
                  </a:lnTo>
                  <a:lnTo>
                    <a:pt x="971918" y="57746"/>
                  </a:lnTo>
                  <a:lnTo>
                    <a:pt x="937044" y="87655"/>
                  </a:lnTo>
                  <a:lnTo>
                    <a:pt x="907122" y="122529"/>
                  </a:lnTo>
                  <a:lnTo>
                    <a:pt x="882789" y="161747"/>
                  </a:lnTo>
                  <a:lnTo>
                    <a:pt x="864641" y="204698"/>
                  </a:lnTo>
                  <a:lnTo>
                    <a:pt x="853300" y="250748"/>
                  </a:lnTo>
                  <a:lnTo>
                    <a:pt x="849376" y="299300"/>
                  </a:lnTo>
                  <a:lnTo>
                    <a:pt x="853300" y="347853"/>
                  </a:lnTo>
                  <a:lnTo>
                    <a:pt x="864641" y="393903"/>
                  </a:lnTo>
                  <a:lnTo>
                    <a:pt x="882789" y="436841"/>
                  </a:lnTo>
                  <a:lnTo>
                    <a:pt x="907122" y="476059"/>
                  </a:lnTo>
                  <a:lnTo>
                    <a:pt x="937044" y="510933"/>
                  </a:lnTo>
                  <a:lnTo>
                    <a:pt x="971918" y="540854"/>
                  </a:lnTo>
                  <a:lnTo>
                    <a:pt x="1011135" y="565188"/>
                  </a:lnTo>
                  <a:lnTo>
                    <a:pt x="1054074" y="583336"/>
                  </a:lnTo>
                  <a:lnTo>
                    <a:pt x="1100137" y="594677"/>
                  </a:lnTo>
                  <a:lnTo>
                    <a:pt x="1148676" y="598601"/>
                  </a:lnTo>
                  <a:lnTo>
                    <a:pt x="1197229" y="594677"/>
                  </a:lnTo>
                  <a:lnTo>
                    <a:pt x="1243279" y="583336"/>
                  </a:lnTo>
                  <a:lnTo>
                    <a:pt x="1286230" y="565188"/>
                  </a:lnTo>
                  <a:lnTo>
                    <a:pt x="1325448" y="540854"/>
                  </a:lnTo>
                  <a:lnTo>
                    <a:pt x="1360322" y="510933"/>
                  </a:lnTo>
                  <a:lnTo>
                    <a:pt x="1390230" y="476059"/>
                  </a:lnTo>
                  <a:lnTo>
                    <a:pt x="1414576" y="436841"/>
                  </a:lnTo>
                  <a:lnTo>
                    <a:pt x="1432725" y="393903"/>
                  </a:lnTo>
                  <a:lnTo>
                    <a:pt x="1444066" y="347853"/>
                  </a:lnTo>
                  <a:lnTo>
                    <a:pt x="1447977" y="299300"/>
                  </a:lnTo>
                  <a:close/>
                </a:path>
                <a:path w="2312035" h="1066164">
                  <a:moveTo>
                    <a:pt x="2311514" y="895070"/>
                  </a:moveTo>
                  <a:lnTo>
                    <a:pt x="1268247" y="895070"/>
                  </a:lnTo>
                  <a:lnTo>
                    <a:pt x="1155750" y="782574"/>
                  </a:lnTo>
                  <a:lnTo>
                    <a:pt x="1043266" y="895070"/>
                  </a:lnTo>
                  <a:lnTo>
                    <a:pt x="85432" y="895070"/>
                  </a:lnTo>
                  <a:lnTo>
                    <a:pt x="52184" y="901788"/>
                  </a:lnTo>
                  <a:lnTo>
                    <a:pt x="25031" y="920089"/>
                  </a:lnTo>
                  <a:lnTo>
                    <a:pt x="6718" y="947254"/>
                  </a:lnTo>
                  <a:lnTo>
                    <a:pt x="0" y="980516"/>
                  </a:lnTo>
                  <a:lnTo>
                    <a:pt x="6718" y="1013764"/>
                  </a:lnTo>
                  <a:lnTo>
                    <a:pt x="25031" y="1040930"/>
                  </a:lnTo>
                  <a:lnTo>
                    <a:pt x="52184" y="1059230"/>
                  </a:lnTo>
                  <a:lnTo>
                    <a:pt x="85432" y="1065949"/>
                  </a:lnTo>
                  <a:lnTo>
                    <a:pt x="2311514" y="1065949"/>
                  </a:lnTo>
                  <a:lnTo>
                    <a:pt x="2311514" y="895070"/>
                  </a:lnTo>
                  <a:close/>
                </a:path>
              </a:pathLst>
            </a:custGeom>
            <a:solidFill>
              <a:srgbClr val="FF0000"/>
            </a:solidFill>
          </p:spPr>
          <p:txBody>
            <a:bodyPr wrap="square" lIns="0" tIns="0" rIns="0" bIns="0" rtlCol="0"/>
            <a:lstStyle/>
            <a:p>
              <a:endParaRPr sz="1350"/>
            </a:p>
          </p:txBody>
        </p:sp>
        <p:sp>
          <p:nvSpPr>
            <p:cNvPr id="95" name="object 11"/>
            <p:cNvSpPr/>
            <p:nvPr/>
          </p:nvSpPr>
          <p:spPr>
            <a:xfrm>
              <a:off x="4626207" y="2270712"/>
              <a:ext cx="507365" cy="507365"/>
            </a:xfrm>
            <a:custGeom>
              <a:avLst/>
              <a:gdLst/>
              <a:ahLst/>
              <a:cxnLst/>
              <a:rect l="l" t="t" r="r" b="b"/>
              <a:pathLst>
                <a:path w="507364" h="507364">
                  <a:moveTo>
                    <a:pt x="253403" y="0"/>
                  </a:moveTo>
                  <a:lnTo>
                    <a:pt x="207856" y="4082"/>
                  </a:lnTo>
                  <a:lnTo>
                    <a:pt x="164986" y="15853"/>
                  </a:lnTo>
                  <a:lnTo>
                    <a:pt x="125509" y="34596"/>
                  </a:lnTo>
                  <a:lnTo>
                    <a:pt x="90142" y="59596"/>
                  </a:lnTo>
                  <a:lnTo>
                    <a:pt x="59600" y="90137"/>
                  </a:lnTo>
                  <a:lnTo>
                    <a:pt x="34599" y="125504"/>
                  </a:lnTo>
                  <a:lnTo>
                    <a:pt x="15854" y="164981"/>
                  </a:lnTo>
                  <a:lnTo>
                    <a:pt x="4082" y="207852"/>
                  </a:lnTo>
                  <a:lnTo>
                    <a:pt x="0" y="253403"/>
                  </a:lnTo>
                  <a:lnTo>
                    <a:pt x="4082" y="298953"/>
                  </a:lnTo>
                  <a:lnTo>
                    <a:pt x="15854" y="341826"/>
                  </a:lnTo>
                  <a:lnTo>
                    <a:pt x="34599" y="381305"/>
                  </a:lnTo>
                  <a:lnTo>
                    <a:pt x="59600" y="416674"/>
                  </a:lnTo>
                  <a:lnTo>
                    <a:pt x="90142" y="447217"/>
                  </a:lnTo>
                  <a:lnTo>
                    <a:pt x="125509" y="472219"/>
                  </a:lnTo>
                  <a:lnTo>
                    <a:pt x="164986" y="490964"/>
                  </a:lnTo>
                  <a:lnTo>
                    <a:pt x="207856" y="502735"/>
                  </a:lnTo>
                  <a:lnTo>
                    <a:pt x="253403" y="506818"/>
                  </a:lnTo>
                  <a:lnTo>
                    <a:pt x="298953" y="502735"/>
                  </a:lnTo>
                  <a:lnTo>
                    <a:pt x="341826" y="490964"/>
                  </a:lnTo>
                  <a:lnTo>
                    <a:pt x="381305" y="472219"/>
                  </a:lnTo>
                  <a:lnTo>
                    <a:pt x="416674" y="447217"/>
                  </a:lnTo>
                  <a:lnTo>
                    <a:pt x="447217" y="416674"/>
                  </a:lnTo>
                  <a:lnTo>
                    <a:pt x="472219" y="381305"/>
                  </a:lnTo>
                  <a:lnTo>
                    <a:pt x="490964" y="341826"/>
                  </a:lnTo>
                  <a:lnTo>
                    <a:pt x="502735" y="298953"/>
                  </a:lnTo>
                  <a:lnTo>
                    <a:pt x="506818" y="253403"/>
                  </a:lnTo>
                  <a:lnTo>
                    <a:pt x="502735" y="207852"/>
                  </a:lnTo>
                  <a:lnTo>
                    <a:pt x="490964" y="164981"/>
                  </a:lnTo>
                  <a:lnTo>
                    <a:pt x="472219" y="125504"/>
                  </a:lnTo>
                  <a:lnTo>
                    <a:pt x="447217" y="90137"/>
                  </a:lnTo>
                  <a:lnTo>
                    <a:pt x="416674" y="59596"/>
                  </a:lnTo>
                  <a:lnTo>
                    <a:pt x="381305" y="34596"/>
                  </a:lnTo>
                  <a:lnTo>
                    <a:pt x="341826" y="15853"/>
                  </a:lnTo>
                  <a:lnTo>
                    <a:pt x="298953" y="4082"/>
                  </a:lnTo>
                  <a:lnTo>
                    <a:pt x="253403" y="0"/>
                  </a:lnTo>
                  <a:close/>
                </a:path>
              </a:pathLst>
            </a:custGeom>
            <a:solidFill>
              <a:srgbClr val="FFFFFF"/>
            </a:solidFill>
          </p:spPr>
          <p:txBody>
            <a:bodyPr wrap="square" lIns="0" tIns="0" rIns="0" bIns="0" rtlCol="0"/>
            <a:lstStyle/>
            <a:p>
              <a:endParaRPr sz="1350"/>
            </a:p>
          </p:txBody>
        </p:sp>
        <p:sp>
          <p:nvSpPr>
            <p:cNvPr id="96" name="object 12"/>
            <p:cNvSpPr/>
            <p:nvPr/>
          </p:nvSpPr>
          <p:spPr>
            <a:xfrm>
              <a:off x="4873282" y="2797746"/>
              <a:ext cx="12700" cy="760730"/>
            </a:xfrm>
            <a:custGeom>
              <a:avLst/>
              <a:gdLst/>
              <a:ahLst/>
              <a:cxnLst/>
              <a:rect l="l" t="t" r="r" b="b"/>
              <a:pathLst>
                <a:path w="12700" h="760729">
                  <a:moveTo>
                    <a:pt x="12661" y="0"/>
                  </a:moveTo>
                  <a:lnTo>
                    <a:pt x="0" y="0"/>
                  </a:lnTo>
                  <a:lnTo>
                    <a:pt x="0" y="760234"/>
                  </a:lnTo>
                  <a:lnTo>
                    <a:pt x="12661" y="760234"/>
                  </a:lnTo>
                  <a:lnTo>
                    <a:pt x="12661" y="0"/>
                  </a:lnTo>
                  <a:close/>
                </a:path>
              </a:pathLst>
            </a:custGeom>
            <a:solidFill>
              <a:srgbClr val="FF0000"/>
            </a:solidFill>
          </p:spPr>
          <p:txBody>
            <a:bodyPr wrap="square" lIns="0" tIns="0" rIns="0" bIns="0" rtlCol="0"/>
            <a:lstStyle/>
            <a:p>
              <a:endParaRPr sz="1350"/>
            </a:p>
          </p:txBody>
        </p:sp>
        <p:sp>
          <p:nvSpPr>
            <p:cNvPr id="97" name="object 13"/>
            <p:cNvSpPr/>
            <p:nvPr/>
          </p:nvSpPr>
          <p:spPr>
            <a:xfrm>
              <a:off x="9203348" y="2224815"/>
              <a:ext cx="598805" cy="598805"/>
            </a:xfrm>
            <a:custGeom>
              <a:avLst/>
              <a:gdLst/>
              <a:ahLst/>
              <a:cxnLst/>
              <a:rect l="l" t="t" r="r" b="b"/>
              <a:pathLst>
                <a:path w="598804" h="598805">
                  <a:moveTo>
                    <a:pt x="299300" y="0"/>
                  </a:moveTo>
                  <a:lnTo>
                    <a:pt x="250751" y="3917"/>
                  </a:lnTo>
                  <a:lnTo>
                    <a:pt x="204697" y="15258"/>
                  </a:lnTo>
                  <a:lnTo>
                    <a:pt x="161753" y="33406"/>
                  </a:lnTo>
                  <a:lnTo>
                    <a:pt x="122536" y="57746"/>
                  </a:lnTo>
                  <a:lnTo>
                    <a:pt x="87661" y="87661"/>
                  </a:lnTo>
                  <a:lnTo>
                    <a:pt x="57746" y="122536"/>
                  </a:lnTo>
                  <a:lnTo>
                    <a:pt x="33406" y="161753"/>
                  </a:lnTo>
                  <a:lnTo>
                    <a:pt x="15258" y="204697"/>
                  </a:lnTo>
                  <a:lnTo>
                    <a:pt x="3917" y="250751"/>
                  </a:lnTo>
                  <a:lnTo>
                    <a:pt x="0" y="299300"/>
                  </a:lnTo>
                  <a:lnTo>
                    <a:pt x="3917" y="347850"/>
                  </a:lnTo>
                  <a:lnTo>
                    <a:pt x="15258" y="393904"/>
                  </a:lnTo>
                  <a:lnTo>
                    <a:pt x="33406" y="436848"/>
                  </a:lnTo>
                  <a:lnTo>
                    <a:pt x="57746" y="476065"/>
                  </a:lnTo>
                  <a:lnTo>
                    <a:pt x="87661" y="510940"/>
                  </a:lnTo>
                  <a:lnTo>
                    <a:pt x="122536" y="540855"/>
                  </a:lnTo>
                  <a:lnTo>
                    <a:pt x="161753" y="565195"/>
                  </a:lnTo>
                  <a:lnTo>
                    <a:pt x="204697" y="583343"/>
                  </a:lnTo>
                  <a:lnTo>
                    <a:pt x="250751" y="594684"/>
                  </a:lnTo>
                  <a:lnTo>
                    <a:pt x="299300" y="598601"/>
                  </a:lnTo>
                  <a:lnTo>
                    <a:pt x="347850" y="594684"/>
                  </a:lnTo>
                  <a:lnTo>
                    <a:pt x="393904" y="583343"/>
                  </a:lnTo>
                  <a:lnTo>
                    <a:pt x="436848" y="565195"/>
                  </a:lnTo>
                  <a:lnTo>
                    <a:pt x="476065" y="540855"/>
                  </a:lnTo>
                  <a:lnTo>
                    <a:pt x="510940" y="510940"/>
                  </a:lnTo>
                  <a:lnTo>
                    <a:pt x="540855" y="476065"/>
                  </a:lnTo>
                  <a:lnTo>
                    <a:pt x="565195" y="436848"/>
                  </a:lnTo>
                  <a:lnTo>
                    <a:pt x="583343" y="393904"/>
                  </a:lnTo>
                  <a:lnTo>
                    <a:pt x="594684" y="347850"/>
                  </a:lnTo>
                  <a:lnTo>
                    <a:pt x="598601" y="299300"/>
                  </a:lnTo>
                  <a:lnTo>
                    <a:pt x="594684" y="250751"/>
                  </a:lnTo>
                  <a:lnTo>
                    <a:pt x="583343" y="204697"/>
                  </a:lnTo>
                  <a:lnTo>
                    <a:pt x="565195" y="161753"/>
                  </a:lnTo>
                  <a:lnTo>
                    <a:pt x="540855" y="122536"/>
                  </a:lnTo>
                  <a:lnTo>
                    <a:pt x="510940" y="87661"/>
                  </a:lnTo>
                  <a:lnTo>
                    <a:pt x="476065" y="57746"/>
                  </a:lnTo>
                  <a:lnTo>
                    <a:pt x="436848" y="33406"/>
                  </a:lnTo>
                  <a:lnTo>
                    <a:pt x="393904" y="15258"/>
                  </a:lnTo>
                  <a:lnTo>
                    <a:pt x="347850" y="3917"/>
                  </a:lnTo>
                  <a:lnTo>
                    <a:pt x="299300" y="0"/>
                  </a:lnTo>
                  <a:close/>
                </a:path>
              </a:pathLst>
            </a:custGeom>
            <a:solidFill>
              <a:srgbClr val="006099"/>
            </a:solidFill>
          </p:spPr>
          <p:txBody>
            <a:bodyPr wrap="square" lIns="0" tIns="0" rIns="0" bIns="0" rtlCol="0"/>
            <a:lstStyle/>
            <a:p>
              <a:endParaRPr sz="1350"/>
            </a:p>
          </p:txBody>
        </p:sp>
        <p:sp>
          <p:nvSpPr>
            <p:cNvPr id="98" name="object 14"/>
            <p:cNvSpPr/>
            <p:nvPr/>
          </p:nvSpPr>
          <p:spPr>
            <a:xfrm>
              <a:off x="9249238" y="2270712"/>
              <a:ext cx="507365" cy="507365"/>
            </a:xfrm>
            <a:custGeom>
              <a:avLst/>
              <a:gdLst/>
              <a:ahLst/>
              <a:cxnLst/>
              <a:rect l="l" t="t" r="r" b="b"/>
              <a:pathLst>
                <a:path w="507365" h="507364">
                  <a:moveTo>
                    <a:pt x="253415" y="0"/>
                  </a:moveTo>
                  <a:lnTo>
                    <a:pt x="207864" y="4082"/>
                  </a:lnTo>
                  <a:lnTo>
                    <a:pt x="164992" y="15853"/>
                  </a:lnTo>
                  <a:lnTo>
                    <a:pt x="125513" y="34596"/>
                  </a:lnTo>
                  <a:lnTo>
                    <a:pt x="90144" y="59596"/>
                  </a:lnTo>
                  <a:lnTo>
                    <a:pt x="59601" y="90137"/>
                  </a:lnTo>
                  <a:lnTo>
                    <a:pt x="34599" y="125504"/>
                  </a:lnTo>
                  <a:lnTo>
                    <a:pt x="15854" y="164981"/>
                  </a:lnTo>
                  <a:lnTo>
                    <a:pt x="4082" y="207852"/>
                  </a:lnTo>
                  <a:lnTo>
                    <a:pt x="0" y="253403"/>
                  </a:lnTo>
                  <a:lnTo>
                    <a:pt x="4082" y="298953"/>
                  </a:lnTo>
                  <a:lnTo>
                    <a:pt x="15854" y="341826"/>
                  </a:lnTo>
                  <a:lnTo>
                    <a:pt x="34599" y="381305"/>
                  </a:lnTo>
                  <a:lnTo>
                    <a:pt x="59601" y="416674"/>
                  </a:lnTo>
                  <a:lnTo>
                    <a:pt x="90144" y="447217"/>
                  </a:lnTo>
                  <a:lnTo>
                    <a:pt x="125513" y="472219"/>
                  </a:lnTo>
                  <a:lnTo>
                    <a:pt x="164992" y="490964"/>
                  </a:lnTo>
                  <a:lnTo>
                    <a:pt x="207864" y="502735"/>
                  </a:lnTo>
                  <a:lnTo>
                    <a:pt x="253415" y="506818"/>
                  </a:lnTo>
                  <a:lnTo>
                    <a:pt x="298966" y="502735"/>
                  </a:lnTo>
                  <a:lnTo>
                    <a:pt x="341837" y="490964"/>
                  </a:lnTo>
                  <a:lnTo>
                    <a:pt x="381314" y="472219"/>
                  </a:lnTo>
                  <a:lnTo>
                    <a:pt x="416681" y="447217"/>
                  </a:lnTo>
                  <a:lnTo>
                    <a:pt x="447222" y="416674"/>
                  </a:lnTo>
                  <a:lnTo>
                    <a:pt x="472222" y="381305"/>
                  </a:lnTo>
                  <a:lnTo>
                    <a:pt x="490965" y="341826"/>
                  </a:lnTo>
                  <a:lnTo>
                    <a:pt x="502736" y="298953"/>
                  </a:lnTo>
                  <a:lnTo>
                    <a:pt x="506818" y="253403"/>
                  </a:lnTo>
                  <a:lnTo>
                    <a:pt x="502736" y="207852"/>
                  </a:lnTo>
                  <a:lnTo>
                    <a:pt x="490965" y="164981"/>
                  </a:lnTo>
                  <a:lnTo>
                    <a:pt x="472222" y="125504"/>
                  </a:lnTo>
                  <a:lnTo>
                    <a:pt x="447222" y="90137"/>
                  </a:lnTo>
                  <a:lnTo>
                    <a:pt x="416681" y="59596"/>
                  </a:lnTo>
                  <a:lnTo>
                    <a:pt x="381314" y="34596"/>
                  </a:lnTo>
                  <a:lnTo>
                    <a:pt x="341837" y="15853"/>
                  </a:lnTo>
                  <a:lnTo>
                    <a:pt x="298966" y="4082"/>
                  </a:lnTo>
                  <a:lnTo>
                    <a:pt x="253415" y="0"/>
                  </a:lnTo>
                  <a:close/>
                </a:path>
              </a:pathLst>
            </a:custGeom>
            <a:solidFill>
              <a:srgbClr val="FFFFFF"/>
            </a:solidFill>
          </p:spPr>
          <p:txBody>
            <a:bodyPr wrap="square" lIns="0" tIns="0" rIns="0" bIns="0" rtlCol="0"/>
            <a:lstStyle/>
            <a:p>
              <a:endParaRPr sz="1350"/>
            </a:p>
          </p:txBody>
        </p:sp>
        <p:sp>
          <p:nvSpPr>
            <p:cNvPr id="99" name="object 15"/>
            <p:cNvSpPr/>
            <p:nvPr/>
          </p:nvSpPr>
          <p:spPr>
            <a:xfrm>
              <a:off x="8353971" y="2797746"/>
              <a:ext cx="2312035" cy="760730"/>
            </a:xfrm>
            <a:custGeom>
              <a:avLst/>
              <a:gdLst/>
              <a:ahLst/>
              <a:cxnLst/>
              <a:rect l="l" t="t" r="r" b="b"/>
              <a:pathLst>
                <a:path w="2312034" h="760729">
                  <a:moveTo>
                    <a:pt x="2311514" y="322148"/>
                  </a:moveTo>
                  <a:lnTo>
                    <a:pt x="1268247" y="322148"/>
                  </a:lnTo>
                  <a:lnTo>
                    <a:pt x="1155750" y="209651"/>
                  </a:lnTo>
                  <a:lnTo>
                    <a:pt x="1155001" y="210400"/>
                  </a:lnTo>
                  <a:lnTo>
                    <a:pt x="1155001" y="0"/>
                  </a:lnTo>
                  <a:lnTo>
                    <a:pt x="1142352" y="0"/>
                  </a:lnTo>
                  <a:lnTo>
                    <a:pt x="1142352" y="223050"/>
                  </a:lnTo>
                  <a:lnTo>
                    <a:pt x="1043254" y="322148"/>
                  </a:lnTo>
                  <a:lnTo>
                    <a:pt x="0" y="322148"/>
                  </a:lnTo>
                  <a:lnTo>
                    <a:pt x="0" y="493026"/>
                  </a:lnTo>
                  <a:lnTo>
                    <a:pt x="1142352" y="493026"/>
                  </a:lnTo>
                  <a:lnTo>
                    <a:pt x="1142352" y="760234"/>
                  </a:lnTo>
                  <a:lnTo>
                    <a:pt x="1155001" y="760234"/>
                  </a:lnTo>
                  <a:lnTo>
                    <a:pt x="1155001" y="493026"/>
                  </a:lnTo>
                  <a:lnTo>
                    <a:pt x="2311514" y="493026"/>
                  </a:lnTo>
                  <a:lnTo>
                    <a:pt x="2311514" y="322148"/>
                  </a:lnTo>
                  <a:close/>
                </a:path>
              </a:pathLst>
            </a:custGeom>
            <a:solidFill>
              <a:srgbClr val="006099"/>
            </a:solidFill>
          </p:spPr>
          <p:txBody>
            <a:bodyPr wrap="square" lIns="0" tIns="0" rIns="0" bIns="0" rtlCol="0"/>
            <a:lstStyle/>
            <a:p>
              <a:endParaRPr sz="1350"/>
            </a:p>
          </p:txBody>
        </p:sp>
        <p:sp>
          <p:nvSpPr>
            <p:cNvPr id="100" name="object 16"/>
            <p:cNvSpPr/>
            <p:nvPr/>
          </p:nvSpPr>
          <p:spPr>
            <a:xfrm>
              <a:off x="11523806" y="2224817"/>
              <a:ext cx="598805" cy="598805"/>
            </a:xfrm>
            <a:custGeom>
              <a:avLst/>
              <a:gdLst/>
              <a:ahLst/>
              <a:cxnLst/>
              <a:rect l="l" t="t" r="r" b="b"/>
              <a:pathLst>
                <a:path w="598804" h="598805">
                  <a:moveTo>
                    <a:pt x="299300" y="0"/>
                  </a:moveTo>
                  <a:lnTo>
                    <a:pt x="250751" y="3917"/>
                  </a:lnTo>
                  <a:lnTo>
                    <a:pt x="204697" y="15258"/>
                  </a:lnTo>
                  <a:lnTo>
                    <a:pt x="161753" y="33406"/>
                  </a:lnTo>
                  <a:lnTo>
                    <a:pt x="122536" y="57746"/>
                  </a:lnTo>
                  <a:lnTo>
                    <a:pt x="87661" y="87661"/>
                  </a:lnTo>
                  <a:lnTo>
                    <a:pt x="57746" y="122536"/>
                  </a:lnTo>
                  <a:lnTo>
                    <a:pt x="33406" y="161753"/>
                  </a:lnTo>
                  <a:lnTo>
                    <a:pt x="15258" y="204697"/>
                  </a:lnTo>
                  <a:lnTo>
                    <a:pt x="3917" y="250751"/>
                  </a:lnTo>
                  <a:lnTo>
                    <a:pt x="0" y="299300"/>
                  </a:lnTo>
                  <a:lnTo>
                    <a:pt x="3917" y="347850"/>
                  </a:lnTo>
                  <a:lnTo>
                    <a:pt x="15258" y="393904"/>
                  </a:lnTo>
                  <a:lnTo>
                    <a:pt x="33406" y="436848"/>
                  </a:lnTo>
                  <a:lnTo>
                    <a:pt x="57746" y="476065"/>
                  </a:lnTo>
                  <a:lnTo>
                    <a:pt x="87661" y="510940"/>
                  </a:lnTo>
                  <a:lnTo>
                    <a:pt x="122536" y="540855"/>
                  </a:lnTo>
                  <a:lnTo>
                    <a:pt x="161753" y="565195"/>
                  </a:lnTo>
                  <a:lnTo>
                    <a:pt x="204697" y="583343"/>
                  </a:lnTo>
                  <a:lnTo>
                    <a:pt x="250751" y="594684"/>
                  </a:lnTo>
                  <a:lnTo>
                    <a:pt x="299300" y="598601"/>
                  </a:lnTo>
                  <a:lnTo>
                    <a:pt x="347850" y="594684"/>
                  </a:lnTo>
                  <a:lnTo>
                    <a:pt x="393904" y="583343"/>
                  </a:lnTo>
                  <a:lnTo>
                    <a:pt x="436848" y="565195"/>
                  </a:lnTo>
                  <a:lnTo>
                    <a:pt x="476065" y="540855"/>
                  </a:lnTo>
                  <a:lnTo>
                    <a:pt x="510940" y="510940"/>
                  </a:lnTo>
                  <a:lnTo>
                    <a:pt x="540855" y="476065"/>
                  </a:lnTo>
                  <a:lnTo>
                    <a:pt x="565195" y="436848"/>
                  </a:lnTo>
                  <a:lnTo>
                    <a:pt x="583343" y="393904"/>
                  </a:lnTo>
                  <a:lnTo>
                    <a:pt x="594684" y="347850"/>
                  </a:lnTo>
                  <a:lnTo>
                    <a:pt x="598601" y="299300"/>
                  </a:lnTo>
                  <a:lnTo>
                    <a:pt x="594684" y="250751"/>
                  </a:lnTo>
                  <a:lnTo>
                    <a:pt x="583343" y="204697"/>
                  </a:lnTo>
                  <a:lnTo>
                    <a:pt x="565195" y="161753"/>
                  </a:lnTo>
                  <a:lnTo>
                    <a:pt x="540855" y="122536"/>
                  </a:lnTo>
                  <a:lnTo>
                    <a:pt x="510940" y="87661"/>
                  </a:lnTo>
                  <a:lnTo>
                    <a:pt x="476065" y="57746"/>
                  </a:lnTo>
                  <a:lnTo>
                    <a:pt x="436848" y="33406"/>
                  </a:lnTo>
                  <a:lnTo>
                    <a:pt x="393904" y="15258"/>
                  </a:lnTo>
                  <a:lnTo>
                    <a:pt x="347850" y="3917"/>
                  </a:lnTo>
                  <a:lnTo>
                    <a:pt x="299300" y="0"/>
                  </a:lnTo>
                  <a:close/>
                </a:path>
              </a:pathLst>
            </a:custGeom>
            <a:solidFill>
              <a:srgbClr val="11D19B"/>
            </a:solidFill>
          </p:spPr>
          <p:txBody>
            <a:bodyPr wrap="square" lIns="0" tIns="0" rIns="0" bIns="0" rtlCol="0"/>
            <a:lstStyle/>
            <a:p>
              <a:endParaRPr sz="1350"/>
            </a:p>
          </p:txBody>
        </p:sp>
        <p:sp>
          <p:nvSpPr>
            <p:cNvPr id="101" name="object 17"/>
            <p:cNvSpPr/>
            <p:nvPr/>
          </p:nvSpPr>
          <p:spPr>
            <a:xfrm>
              <a:off x="11569697" y="2270702"/>
              <a:ext cx="507365" cy="507365"/>
            </a:xfrm>
            <a:custGeom>
              <a:avLst/>
              <a:gdLst/>
              <a:ahLst/>
              <a:cxnLst/>
              <a:rect l="l" t="t" r="r" b="b"/>
              <a:pathLst>
                <a:path w="507365" h="507364">
                  <a:moveTo>
                    <a:pt x="253415" y="0"/>
                  </a:moveTo>
                  <a:lnTo>
                    <a:pt x="207864" y="4082"/>
                  </a:lnTo>
                  <a:lnTo>
                    <a:pt x="164992" y="15854"/>
                  </a:lnTo>
                  <a:lnTo>
                    <a:pt x="125513" y="34599"/>
                  </a:lnTo>
                  <a:lnTo>
                    <a:pt x="90144" y="59601"/>
                  </a:lnTo>
                  <a:lnTo>
                    <a:pt x="59601" y="90144"/>
                  </a:lnTo>
                  <a:lnTo>
                    <a:pt x="34599" y="125513"/>
                  </a:lnTo>
                  <a:lnTo>
                    <a:pt x="15854" y="164992"/>
                  </a:lnTo>
                  <a:lnTo>
                    <a:pt x="4082" y="207864"/>
                  </a:lnTo>
                  <a:lnTo>
                    <a:pt x="0" y="253415"/>
                  </a:lnTo>
                  <a:lnTo>
                    <a:pt x="4082" y="298966"/>
                  </a:lnTo>
                  <a:lnTo>
                    <a:pt x="15854" y="341837"/>
                  </a:lnTo>
                  <a:lnTo>
                    <a:pt x="34599" y="381314"/>
                  </a:lnTo>
                  <a:lnTo>
                    <a:pt x="59601" y="416681"/>
                  </a:lnTo>
                  <a:lnTo>
                    <a:pt x="90144" y="447222"/>
                  </a:lnTo>
                  <a:lnTo>
                    <a:pt x="125513" y="472222"/>
                  </a:lnTo>
                  <a:lnTo>
                    <a:pt x="164992" y="490965"/>
                  </a:lnTo>
                  <a:lnTo>
                    <a:pt x="207864" y="502736"/>
                  </a:lnTo>
                  <a:lnTo>
                    <a:pt x="253415" y="506818"/>
                  </a:lnTo>
                  <a:lnTo>
                    <a:pt x="298966" y="502736"/>
                  </a:lnTo>
                  <a:lnTo>
                    <a:pt x="341837" y="490965"/>
                  </a:lnTo>
                  <a:lnTo>
                    <a:pt x="381314" y="472222"/>
                  </a:lnTo>
                  <a:lnTo>
                    <a:pt x="416681" y="447222"/>
                  </a:lnTo>
                  <a:lnTo>
                    <a:pt x="447222" y="416681"/>
                  </a:lnTo>
                  <a:lnTo>
                    <a:pt x="472222" y="381314"/>
                  </a:lnTo>
                  <a:lnTo>
                    <a:pt x="490965" y="341837"/>
                  </a:lnTo>
                  <a:lnTo>
                    <a:pt x="502736" y="298966"/>
                  </a:lnTo>
                  <a:lnTo>
                    <a:pt x="506818" y="253415"/>
                  </a:lnTo>
                  <a:lnTo>
                    <a:pt x="502736" y="207864"/>
                  </a:lnTo>
                  <a:lnTo>
                    <a:pt x="490965" y="164992"/>
                  </a:lnTo>
                  <a:lnTo>
                    <a:pt x="472222" y="125513"/>
                  </a:lnTo>
                  <a:lnTo>
                    <a:pt x="447222" y="90144"/>
                  </a:lnTo>
                  <a:lnTo>
                    <a:pt x="416681" y="59601"/>
                  </a:lnTo>
                  <a:lnTo>
                    <a:pt x="381314" y="34599"/>
                  </a:lnTo>
                  <a:lnTo>
                    <a:pt x="341837" y="15854"/>
                  </a:lnTo>
                  <a:lnTo>
                    <a:pt x="298966" y="4082"/>
                  </a:lnTo>
                  <a:lnTo>
                    <a:pt x="253415" y="0"/>
                  </a:lnTo>
                  <a:close/>
                </a:path>
              </a:pathLst>
            </a:custGeom>
            <a:solidFill>
              <a:srgbClr val="FFFFFF"/>
            </a:solidFill>
          </p:spPr>
          <p:txBody>
            <a:bodyPr wrap="square" lIns="0" tIns="0" rIns="0" bIns="0" rtlCol="0"/>
            <a:lstStyle/>
            <a:p>
              <a:endParaRPr sz="1350"/>
            </a:p>
          </p:txBody>
        </p:sp>
        <p:sp>
          <p:nvSpPr>
            <p:cNvPr id="102" name="object 18"/>
            <p:cNvSpPr/>
            <p:nvPr/>
          </p:nvSpPr>
          <p:spPr>
            <a:xfrm>
              <a:off x="10664622" y="2797746"/>
              <a:ext cx="2312035" cy="760730"/>
            </a:xfrm>
            <a:custGeom>
              <a:avLst/>
              <a:gdLst/>
              <a:ahLst/>
              <a:cxnLst/>
              <a:rect l="l" t="t" r="r" b="b"/>
              <a:pathLst>
                <a:path w="2312034" h="760729">
                  <a:moveTo>
                    <a:pt x="2311514" y="322148"/>
                  </a:moveTo>
                  <a:lnTo>
                    <a:pt x="1268247" y="322148"/>
                  </a:lnTo>
                  <a:lnTo>
                    <a:pt x="1164818" y="218719"/>
                  </a:lnTo>
                  <a:lnTo>
                    <a:pt x="1164818" y="0"/>
                  </a:lnTo>
                  <a:lnTo>
                    <a:pt x="1152144" y="0"/>
                  </a:lnTo>
                  <a:lnTo>
                    <a:pt x="1152144" y="213258"/>
                  </a:lnTo>
                  <a:lnTo>
                    <a:pt x="1043254" y="322148"/>
                  </a:lnTo>
                  <a:lnTo>
                    <a:pt x="0" y="322148"/>
                  </a:lnTo>
                  <a:lnTo>
                    <a:pt x="0" y="493026"/>
                  </a:lnTo>
                  <a:lnTo>
                    <a:pt x="1152144" y="493026"/>
                  </a:lnTo>
                  <a:lnTo>
                    <a:pt x="1152144" y="760234"/>
                  </a:lnTo>
                  <a:lnTo>
                    <a:pt x="1164818" y="760234"/>
                  </a:lnTo>
                  <a:lnTo>
                    <a:pt x="1164818" y="493026"/>
                  </a:lnTo>
                  <a:lnTo>
                    <a:pt x="2311514" y="493026"/>
                  </a:lnTo>
                  <a:lnTo>
                    <a:pt x="2311514" y="322148"/>
                  </a:lnTo>
                  <a:close/>
                </a:path>
              </a:pathLst>
            </a:custGeom>
            <a:solidFill>
              <a:srgbClr val="11D19B"/>
            </a:solidFill>
          </p:spPr>
          <p:txBody>
            <a:bodyPr wrap="square" lIns="0" tIns="0" rIns="0" bIns="0" rtlCol="0"/>
            <a:lstStyle/>
            <a:p>
              <a:endParaRPr sz="1350"/>
            </a:p>
          </p:txBody>
        </p:sp>
        <p:sp>
          <p:nvSpPr>
            <p:cNvPr id="103" name="object 19"/>
            <p:cNvSpPr/>
            <p:nvPr/>
          </p:nvSpPr>
          <p:spPr>
            <a:xfrm>
              <a:off x="6897658" y="2224817"/>
              <a:ext cx="598805" cy="598805"/>
            </a:xfrm>
            <a:custGeom>
              <a:avLst/>
              <a:gdLst/>
              <a:ahLst/>
              <a:cxnLst/>
              <a:rect l="l" t="t" r="r" b="b"/>
              <a:pathLst>
                <a:path w="598804" h="598805">
                  <a:moveTo>
                    <a:pt x="299300" y="0"/>
                  </a:moveTo>
                  <a:lnTo>
                    <a:pt x="250751" y="3917"/>
                  </a:lnTo>
                  <a:lnTo>
                    <a:pt x="204697" y="15258"/>
                  </a:lnTo>
                  <a:lnTo>
                    <a:pt x="161753" y="33406"/>
                  </a:lnTo>
                  <a:lnTo>
                    <a:pt x="122536" y="57746"/>
                  </a:lnTo>
                  <a:lnTo>
                    <a:pt x="87661" y="87661"/>
                  </a:lnTo>
                  <a:lnTo>
                    <a:pt x="57746" y="122536"/>
                  </a:lnTo>
                  <a:lnTo>
                    <a:pt x="33406" y="161753"/>
                  </a:lnTo>
                  <a:lnTo>
                    <a:pt x="15258" y="204697"/>
                  </a:lnTo>
                  <a:lnTo>
                    <a:pt x="3917" y="250751"/>
                  </a:lnTo>
                  <a:lnTo>
                    <a:pt x="0" y="299300"/>
                  </a:lnTo>
                  <a:lnTo>
                    <a:pt x="3917" y="347850"/>
                  </a:lnTo>
                  <a:lnTo>
                    <a:pt x="15258" y="393904"/>
                  </a:lnTo>
                  <a:lnTo>
                    <a:pt x="33406" y="436848"/>
                  </a:lnTo>
                  <a:lnTo>
                    <a:pt x="57746" y="476065"/>
                  </a:lnTo>
                  <a:lnTo>
                    <a:pt x="87661" y="510940"/>
                  </a:lnTo>
                  <a:lnTo>
                    <a:pt x="122536" y="540855"/>
                  </a:lnTo>
                  <a:lnTo>
                    <a:pt x="161753" y="565195"/>
                  </a:lnTo>
                  <a:lnTo>
                    <a:pt x="204697" y="583343"/>
                  </a:lnTo>
                  <a:lnTo>
                    <a:pt x="250751" y="594684"/>
                  </a:lnTo>
                  <a:lnTo>
                    <a:pt x="299300" y="598601"/>
                  </a:lnTo>
                  <a:lnTo>
                    <a:pt x="347850" y="594684"/>
                  </a:lnTo>
                  <a:lnTo>
                    <a:pt x="393904" y="583343"/>
                  </a:lnTo>
                  <a:lnTo>
                    <a:pt x="436848" y="565195"/>
                  </a:lnTo>
                  <a:lnTo>
                    <a:pt x="476065" y="540855"/>
                  </a:lnTo>
                  <a:lnTo>
                    <a:pt x="510940" y="510940"/>
                  </a:lnTo>
                  <a:lnTo>
                    <a:pt x="540855" y="476065"/>
                  </a:lnTo>
                  <a:lnTo>
                    <a:pt x="565195" y="436848"/>
                  </a:lnTo>
                  <a:lnTo>
                    <a:pt x="583343" y="393904"/>
                  </a:lnTo>
                  <a:lnTo>
                    <a:pt x="594684" y="347850"/>
                  </a:lnTo>
                  <a:lnTo>
                    <a:pt x="598601" y="299300"/>
                  </a:lnTo>
                  <a:lnTo>
                    <a:pt x="594684" y="250751"/>
                  </a:lnTo>
                  <a:lnTo>
                    <a:pt x="583343" y="204697"/>
                  </a:lnTo>
                  <a:lnTo>
                    <a:pt x="565195" y="161753"/>
                  </a:lnTo>
                  <a:lnTo>
                    <a:pt x="540855" y="122536"/>
                  </a:lnTo>
                  <a:lnTo>
                    <a:pt x="510940" y="87661"/>
                  </a:lnTo>
                  <a:lnTo>
                    <a:pt x="476065" y="57746"/>
                  </a:lnTo>
                  <a:lnTo>
                    <a:pt x="436848" y="33406"/>
                  </a:lnTo>
                  <a:lnTo>
                    <a:pt x="393904" y="15258"/>
                  </a:lnTo>
                  <a:lnTo>
                    <a:pt x="347850" y="3917"/>
                  </a:lnTo>
                  <a:lnTo>
                    <a:pt x="299300" y="0"/>
                  </a:lnTo>
                  <a:close/>
                </a:path>
              </a:pathLst>
            </a:custGeom>
            <a:solidFill>
              <a:srgbClr val="F79435"/>
            </a:solidFill>
          </p:spPr>
          <p:txBody>
            <a:bodyPr wrap="square" lIns="0" tIns="0" rIns="0" bIns="0" rtlCol="0"/>
            <a:lstStyle/>
            <a:p>
              <a:endParaRPr sz="1350"/>
            </a:p>
          </p:txBody>
        </p:sp>
        <p:sp>
          <p:nvSpPr>
            <p:cNvPr id="104" name="object 20"/>
            <p:cNvSpPr/>
            <p:nvPr/>
          </p:nvSpPr>
          <p:spPr>
            <a:xfrm>
              <a:off x="6943549" y="2270702"/>
              <a:ext cx="507365" cy="507365"/>
            </a:xfrm>
            <a:custGeom>
              <a:avLst/>
              <a:gdLst/>
              <a:ahLst/>
              <a:cxnLst/>
              <a:rect l="l" t="t" r="r" b="b"/>
              <a:pathLst>
                <a:path w="507365" h="507364">
                  <a:moveTo>
                    <a:pt x="253415" y="0"/>
                  </a:moveTo>
                  <a:lnTo>
                    <a:pt x="207864" y="4082"/>
                  </a:lnTo>
                  <a:lnTo>
                    <a:pt x="164992" y="15854"/>
                  </a:lnTo>
                  <a:lnTo>
                    <a:pt x="125513" y="34599"/>
                  </a:lnTo>
                  <a:lnTo>
                    <a:pt x="90144" y="59601"/>
                  </a:lnTo>
                  <a:lnTo>
                    <a:pt x="59601" y="90144"/>
                  </a:lnTo>
                  <a:lnTo>
                    <a:pt x="34599" y="125513"/>
                  </a:lnTo>
                  <a:lnTo>
                    <a:pt x="15854" y="164992"/>
                  </a:lnTo>
                  <a:lnTo>
                    <a:pt x="4082" y="207864"/>
                  </a:lnTo>
                  <a:lnTo>
                    <a:pt x="0" y="253415"/>
                  </a:lnTo>
                  <a:lnTo>
                    <a:pt x="4082" y="298966"/>
                  </a:lnTo>
                  <a:lnTo>
                    <a:pt x="15854" y="341837"/>
                  </a:lnTo>
                  <a:lnTo>
                    <a:pt x="34599" y="381314"/>
                  </a:lnTo>
                  <a:lnTo>
                    <a:pt x="59601" y="416681"/>
                  </a:lnTo>
                  <a:lnTo>
                    <a:pt x="90144" y="447222"/>
                  </a:lnTo>
                  <a:lnTo>
                    <a:pt x="125513" y="472222"/>
                  </a:lnTo>
                  <a:lnTo>
                    <a:pt x="164992" y="490965"/>
                  </a:lnTo>
                  <a:lnTo>
                    <a:pt x="207864" y="502736"/>
                  </a:lnTo>
                  <a:lnTo>
                    <a:pt x="253415" y="506818"/>
                  </a:lnTo>
                  <a:lnTo>
                    <a:pt x="298966" y="502736"/>
                  </a:lnTo>
                  <a:lnTo>
                    <a:pt x="341837" y="490965"/>
                  </a:lnTo>
                  <a:lnTo>
                    <a:pt x="381314" y="472222"/>
                  </a:lnTo>
                  <a:lnTo>
                    <a:pt x="416681" y="447222"/>
                  </a:lnTo>
                  <a:lnTo>
                    <a:pt x="447222" y="416681"/>
                  </a:lnTo>
                  <a:lnTo>
                    <a:pt x="472222" y="381314"/>
                  </a:lnTo>
                  <a:lnTo>
                    <a:pt x="490965" y="341837"/>
                  </a:lnTo>
                  <a:lnTo>
                    <a:pt x="502736" y="298966"/>
                  </a:lnTo>
                  <a:lnTo>
                    <a:pt x="506818" y="253415"/>
                  </a:lnTo>
                  <a:lnTo>
                    <a:pt x="502736" y="207864"/>
                  </a:lnTo>
                  <a:lnTo>
                    <a:pt x="490965" y="164992"/>
                  </a:lnTo>
                  <a:lnTo>
                    <a:pt x="472222" y="125513"/>
                  </a:lnTo>
                  <a:lnTo>
                    <a:pt x="447222" y="90144"/>
                  </a:lnTo>
                  <a:lnTo>
                    <a:pt x="416681" y="59601"/>
                  </a:lnTo>
                  <a:lnTo>
                    <a:pt x="381314" y="34599"/>
                  </a:lnTo>
                  <a:lnTo>
                    <a:pt x="341837" y="15854"/>
                  </a:lnTo>
                  <a:lnTo>
                    <a:pt x="298966" y="4082"/>
                  </a:lnTo>
                  <a:lnTo>
                    <a:pt x="253415" y="0"/>
                  </a:lnTo>
                  <a:close/>
                </a:path>
              </a:pathLst>
            </a:custGeom>
            <a:solidFill>
              <a:srgbClr val="FFFFFF"/>
            </a:solidFill>
          </p:spPr>
          <p:txBody>
            <a:bodyPr wrap="square" lIns="0" tIns="0" rIns="0" bIns="0" rtlCol="0"/>
            <a:lstStyle/>
            <a:p>
              <a:endParaRPr sz="1350"/>
            </a:p>
          </p:txBody>
        </p:sp>
        <p:sp>
          <p:nvSpPr>
            <p:cNvPr id="105" name="object 21"/>
            <p:cNvSpPr/>
            <p:nvPr/>
          </p:nvSpPr>
          <p:spPr>
            <a:xfrm>
              <a:off x="7190625" y="2797746"/>
              <a:ext cx="12700" cy="760730"/>
            </a:xfrm>
            <a:custGeom>
              <a:avLst/>
              <a:gdLst/>
              <a:ahLst/>
              <a:cxnLst/>
              <a:rect l="l" t="t" r="r" b="b"/>
              <a:pathLst>
                <a:path w="12700" h="760729">
                  <a:moveTo>
                    <a:pt x="12674" y="0"/>
                  </a:moveTo>
                  <a:lnTo>
                    <a:pt x="0" y="0"/>
                  </a:lnTo>
                  <a:lnTo>
                    <a:pt x="0" y="760234"/>
                  </a:lnTo>
                  <a:lnTo>
                    <a:pt x="12674" y="760234"/>
                  </a:lnTo>
                  <a:lnTo>
                    <a:pt x="12674" y="0"/>
                  </a:lnTo>
                  <a:close/>
                </a:path>
              </a:pathLst>
            </a:custGeom>
            <a:solidFill>
              <a:srgbClr val="F79435"/>
            </a:solidFill>
          </p:spPr>
          <p:txBody>
            <a:bodyPr wrap="square" lIns="0" tIns="0" rIns="0" bIns="0" rtlCol="0"/>
            <a:lstStyle/>
            <a:p>
              <a:endParaRPr sz="1350"/>
            </a:p>
          </p:txBody>
        </p:sp>
      </p:grpSp>
      <p:pic>
        <p:nvPicPr>
          <p:cNvPr id="106" name="Рисунок 105"/>
          <p:cNvPicPr>
            <a:picLocks noChangeAspect="1"/>
          </p:cNvPicPr>
          <p:nvPr/>
        </p:nvPicPr>
        <p:blipFill>
          <a:blip r:embed="rId13"/>
          <a:stretch>
            <a:fillRect/>
          </a:stretch>
        </p:blipFill>
        <p:spPr>
          <a:xfrm>
            <a:off x="3154622" y="3300088"/>
            <a:ext cx="854379" cy="1016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14"/>
          <a:stretch>
            <a:fillRect/>
          </a:stretch>
        </p:blipFill>
        <p:spPr>
          <a:xfrm>
            <a:off x="8620003" y="3300089"/>
            <a:ext cx="1524529" cy="1136204"/>
          </a:xfrm>
          <a:prstGeom prst="rect">
            <a:avLst/>
          </a:prstGeom>
        </p:spPr>
      </p:pic>
      <p:pic>
        <p:nvPicPr>
          <p:cNvPr id="9" name="Рисунок 8"/>
          <p:cNvPicPr>
            <a:picLocks noChangeAspect="1"/>
          </p:cNvPicPr>
          <p:nvPr/>
        </p:nvPicPr>
        <p:blipFill>
          <a:blip r:embed="rId15"/>
          <a:stretch>
            <a:fillRect/>
          </a:stretch>
        </p:blipFill>
        <p:spPr>
          <a:xfrm>
            <a:off x="10207693" y="3230925"/>
            <a:ext cx="1454237" cy="1216779"/>
          </a:xfrm>
          <a:prstGeom prst="rect">
            <a:avLst/>
          </a:prstGeom>
        </p:spPr>
      </p:pic>
      <p:grpSp>
        <p:nvGrpSpPr>
          <p:cNvPr id="50" name="object 26">
            <a:extLst>
              <a:ext uri="{FF2B5EF4-FFF2-40B4-BE49-F238E27FC236}">
                <a16:creationId xmlns:a16="http://schemas.microsoft.com/office/drawing/2014/main" xmlns="" id="{0DD814D4-304A-8549-857F-EE1D3192FE20}"/>
              </a:ext>
            </a:extLst>
          </p:cNvPr>
          <p:cNvGrpSpPr/>
          <p:nvPr/>
        </p:nvGrpSpPr>
        <p:grpSpPr>
          <a:xfrm rot="5400000">
            <a:off x="4283108" y="2184501"/>
            <a:ext cx="1714743" cy="674451"/>
            <a:chOff x="5520195" y="3311329"/>
            <a:chExt cx="1570990" cy="1169035"/>
          </a:xfrm>
        </p:grpSpPr>
        <p:sp>
          <p:nvSpPr>
            <p:cNvPr id="51" name="object 27">
              <a:extLst>
                <a:ext uri="{FF2B5EF4-FFF2-40B4-BE49-F238E27FC236}">
                  <a16:creationId xmlns:a16="http://schemas.microsoft.com/office/drawing/2014/main" xmlns="" id="{BC7A98E8-27CF-AD4F-A483-A71C12E1EC02}"/>
                </a:ext>
              </a:extLst>
            </p:cNvPr>
            <p:cNvSpPr/>
            <p:nvPr/>
          </p:nvSpPr>
          <p:spPr>
            <a:xfrm>
              <a:off x="5608787" y="3329331"/>
              <a:ext cx="1464310" cy="1132840"/>
            </a:xfrm>
            <a:custGeom>
              <a:avLst/>
              <a:gdLst/>
              <a:ahLst/>
              <a:cxnLst/>
              <a:rect l="l" t="t" r="r" b="b"/>
              <a:pathLst>
                <a:path w="1464309" h="1132839">
                  <a:moveTo>
                    <a:pt x="0" y="1132674"/>
                  </a:moveTo>
                  <a:lnTo>
                    <a:pt x="0" y="0"/>
                  </a:lnTo>
                  <a:lnTo>
                    <a:pt x="1464221" y="0"/>
                  </a:lnTo>
                </a:path>
              </a:pathLst>
            </a:custGeom>
            <a:ln w="36004">
              <a:solidFill>
                <a:srgbClr val="4F82BC"/>
              </a:solidFill>
            </a:ln>
          </p:spPr>
          <p:txBody>
            <a:bodyPr wrap="square" lIns="0" tIns="0" rIns="0" bIns="0" rtlCol="0"/>
            <a:lstStyle/>
            <a:p>
              <a:endParaRPr/>
            </a:p>
          </p:txBody>
        </p:sp>
        <p:sp>
          <p:nvSpPr>
            <p:cNvPr id="52" name="object 28">
              <a:extLst>
                <a:ext uri="{FF2B5EF4-FFF2-40B4-BE49-F238E27FC236}">
                  <a16:creationId xmlns:a16="http://schemas.microsoft.com/office/drawing/2014/main" xmlns="" id="{FB604670-7322-5141-ACD3-BF684EAF3556}"/>
                </a:ext>
              </a:extLst>
            </p:cNvPr>
            <p:cNvSpPr/>
            <p:nvPr/>
          </p:nvSpPr>
          <p:spPr>
            <a:xfrm>
              <a:off x="5538198" y="4386080"/>
              <a:ext cx="141605" cy="76200"/>
            </a:xfrm>
            <a:custGeom>
              <a:avLst/>
              <a:gdLst/>
              <a:ahLst/>
              <a:cxnLst/>
              <a:rect l="l" t="t" r="r" b="b"/>
              <a:pathLst>
                <a:path w="141604" h="76200">
                  <a:moveTo>
                    <a:pt x="0" y="0"/>
                  </a:moveTo>
                  <a:lnTo>
                    <a:pt x="70586" y="75920"/>
                  </a:lnTo>
                  <a:lnTo>
                    <a:pt x="141173" y="0"/>
                  </a:lnTo>
                </a:path>
              </a:pathLst>
            </a:custGeom>
            <a:ln w="36004">
              <a:solidFill>
                <a:srgbClr val="4F82BC"/>
              </a:solidFill>
            </a:ln>
          </p:spPr>
          <p:txBody>
            <a:bodyPr wrap="square" lIns="0" tIns="0" rIns="0" bIns="0" rtlCol="0"/>
            <a:lstStyle/>
            <a:p>
              <a:endParaRPr/>
            </a:p>
          </p:txBody>
        </p:sp>
      </p:grpSp>
      <p:pic>
        <p:nvPicPr>
          <p:cNvPr id="18" name="Рисунок 17"/>
          <p:cNvPicPr>
            <a:picLocks noChangeAspect="1"/>
          </p:cNvPicPr>
          <p:nvPr/>
        </p:nvPicPr>
        <p:blipFill>
          <a:blip r:embed="rId16"/>
          <a:stretch>
            <a:fillRect/>
          </a:stretch>
        </p:blipFill>
        <p:spPr>
          <a:xfrm>
            <a:off x="3530264" y="4688660"/>
            <a:ext cx="1527951" cy="560881"/>
          </a:xfrm>
          <a:prstGeom prst="rect">
            <a:avLst/>
          </a:prstGeom>
        </p:spPr>
      </p:pic>
      <p:sp>
        <p:nvSpPr>
          <p:cNvPr id="19" name="Прямоугольник 18"/>
          <p:cNvSpPr/>
          <p:nvPr/>
        </p:nvSpPr>
        <p:spPr>
          <a:xfrm>
            <a:off x="3079389" y="5304657"/>
            <a:ext cx="2178411" cy="71706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smtClean="0">
                <a:solidFill>
                  <a:srgbClr val="C00000"/>
                </a:solidFill>
                <a:latin typeface="Montserrat-Medium"/>
              </a:rPr>
              <a:t>*</a:t>
            </a:r>
            <a:r>
              <a:rPr lang="ru-RU" sz="900" b="1" dirty="0" smtClean="0">
                <a:latin typeface="Montserrat-Medium"/>
              </a:rPr>
              <a:t>Заявление</a:t>
            </a:r>
          </a:p>
          <a:p>
            <a:pPr algn="ctr"/>
            <a:r>
              <a:rPr lang="ru-RU" sz="900" b="1" dirty="0" smtClean="0">
                <a:latin typeface="Montserrat-Medium"/>
              </a:rPr>
              <a:t>Справка об инвалидности</a:t>
            </a:r>
          </a:p>
          <a:p>
            <a:pPr algn="ctr"/>
            <a:r>
              <a:rPr lang="ru-RU" sz="900" b="1" dirty="0" smtClean="0">
                <a:latin typeface="Montserrat-Medium"/>
              </a:rPr>
              <a:t>Свидетельство о рождении (усыновлении</a:t>
            </a:r>
            <a:r>
              <a:rPr lang="ru-RU" sz="1200" b="1" dirty="0" smtClean="0">
                <a:latin typeface="Montserrat-Medium"/>
              </a:rPr>
              <a:t>)</a:t>
            </a:r>
            <a:endParaRPr lang="ru-RU" sz="1200" b="1" dirty="0">
              <a:latin typeface="Montserrat-Medium"/>
            </a:endParaRPr>
          </a:p>
        </p:txBody>
      </p:sp>
      <p:sp>
        <p:nvSpPr>
          <p:cNvPr id="66" name="Прямоугольник 65"/>
          <p:cNvSpPr/>
          <p:nvPr/>
        </p:nvSpPr>
        <p:spPr>
          <a:xfrm>
            <a:off x="3462954" y="2487961"/>
            <a:ext cx="1851096" cy="27570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smtClean="0">
                <a:latin typeface="Montserrat-Medium"/>
              </a:rPr>
              <a:t>Оплата дополнительных выходных дней</a:t>
            </a:r>
            <a:endParaRPr lang="ru-RU" sz="1200" b="1" dirty="0">
              <a:latin typeface="Montserrat-Medium"/>
            </a:endParaRPr>
          </a:p>
        </p:txBody>
      </p:sp>
      <p:sp>
        <p:nvSpPr>
          <p:cNvPr id="67" name="Прямоугольник 66"/>
          <p:cNvSpPr/>
          <p:nvPr/>
        </p:nvSpPr>
        <p:spPr>
          <a:xfrm>
            <a:off x="3735831" y="1693904"/>
            <a:ext cx="1067424" cy="33822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smtClean="0">
                <a:latin typeface="Montserrat-Medium"/>
              </a:rPr>
              <a:t>Страховые взносы</a:t>
            </a:r>
            <a:endParaRPr lang="ru-RU" sz="1200" b="1" dirty="0">
              <a:latin typeface="Montserrat-Medium"/>
            </a:endParaRPr>
          </a:p>
        </p:txBody>
      </p:sp>
      <p:pic>
        <p:nvPicPr>
          <p:cNvPr id="70" name="Рисунок 69"/>
          <p:cNvPicPr>
            <a:picLocks noChangeAspect="1"/>
          </p:cNvPicPr>
          <p:nvPr/>
        </p:nvPicPr>
        <p:blipFill>
          <a:blip r:embed="rId16"/>
          <a:stretch>
            <a:fillRect/>
          </a:stretch>
        </p:blipFill>
        <p:spPr>
          <a:xfrm>
            <a:off x="5495898" y="4709549"/>
            <a:ext cx="1689949" cy="512892"/>
          </a:xfrm>
          <a:prstGeom prst="rect">
            <a:avLst/>
          </a:prstGeom>
        </p:spPr>
      </p:pic>
      <p:sp>
        <p:nvSpPr>
          <p:cNvPr id="71" name="Прямоугольник 70"/>
          <p:cNvSpPr/>
          <p:nvPr/>
        </p:nvSpPr>
        <p:spPr>
          <a:xfrm>
            <a:off x="5314051" y="5324041"/>
            <a:ext cx="2014712" cy="69767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000" b="1" dirty="0" smtClean="0">
                <a:solidFill>
                  <a:srgbClr val="C00000"/>
                </a:solidFill>
                <a:latin typeface="Montserrat-Medium"/>
              </a:rPr>
              <a:t>** в электронном виде </a:t>
            </a:r>
            <a:r>
              <a:rPr lang="ru-RU" sz="1000" b="1" dirty="0" smtClean="0">
                <a:latin typeface="Montserrat-Medium"/>
              </a:rPr>
              <a:t>Заявление,</a:t>
            </a:r>
          </a:p>
          <a:p>
            <a:pPr algn="ctr"/>
            <a:r>
              <a:rPr lang="ru-RU" sz="1000" b="1" dirty="0" smtClean="0">
                <a:latin typeface="Montserrat-Medium"/>
              </a:rPr>
              <a:t> сведения, содержащиеся в приказе о предоставлении доп. дней </a:t>
            </a:r>
            <a:endParaRPr lang="ru-RU" sz="1000" b="1" dirty="0">
              <a:latin typeface="Montserrat-Medium"/>
            </a:endParaRPr>
          </a:p>
        </p:txBody>
      </p:sp>
      <p:sp>
        <p:nvSpPr>
          <p:cNvPr id="115" name="TextBox 114"/>
          <p:cNvSpPr txBox="1"/>
          <p:nvPr/>
        </p:nvSpPr>
        <p:spPr>
          <a:xfrm>
            <a:off x="7456902" y="2744021"/>
            <a:ext cx="1550083" cy="830997"/>
          </a:xfrm>
          <a:prstGeom prst="rect">
            <a:avLst/>
          </a:prstGeom>
          <a:noFill/>
        </p:spPr>
        <p:txBody>
          <a:bodyPr wrap="square" rtlCol="0">
            <a:spAutoFit/>
          </a:bodyPr>
          <a:lstStyle/>
          <a:p>
            <a:pPr algn="ctr"/>
            <a:endParaRPr lang="ru-RU" sz="1200" b="1" dirty="0" smtClean="0">
              <a:latin typeface="Montserrat-Medium"/>
              <a:cs typeface="Times New Roman" panose="02020603050405020304" pitchFamily="18" charset="0"/>
            </a:endParaRPr>
          </a:p>
          <a:p>
            <a:pPr algn="ctr"/>
            <a:r>
              <a:rPr lang="ru-RU" sz="1200" b="1" dirty="0" smtClean="0">
                <a:latin typeface="Montserrat-Medium"/>
                <a:cs typeface="Times New Roman" panose="02020603050405020304" pitchFamily="18" charset="0"/>
              </a:rPr>
              <a:t>Загрузка данных/ проверка/ расчет</a:t>
            </a:r>
          </a:p>
          <a:p>
            <a:pPr algn="ctr"/>
            <a:endParaRPr lang="en-US" sz="1200" b="1" dirty="0" smtClean="0">
              <a:latin typeface="Montserrat-Medium"/>
              <a:cs typeface="Times New Roman" panose="02020603050405020304" pitchFamily="18" charset="0"/>
            </a:endParaRPr>
          </a:p>
        </p:txBody>
      </p:sp>
      <p:pic>
        <p:nvPicPr>
          <p:cNvPr id="34" name="Рисунок 33"/>
          <p:cNvPicPr>
            <a:picLocks noChangeAspect="1"/>
          </p:cNvPicPr>
          <p:nvPr/>
        </p:nvPicPr>
        <p:blipFill>
          <a:blip r:embed="rId17"/>
          <a:stretch>
            <a:fillRect/>
          </a:stretch>
        </p:blipFill>
        <p:spPr>
          <a:xfrm>
            <a:off x="9238986" y="4707932"/>
            <a:ext cx="1811095" cy="493819"/>
          </a:xfrm>
          <a:prstGeom prst="rect">
            <a:avLst/>
          </a:prstGeom>
        </p:spPr>
      </p:pic>
      <p:sp>
        <p:nvSpPr>
          <p:cNvPr id="116" name="Прямоугольник 115"/>
          <p:cNvSpPr/>
          <p:nvPr/>
        </p:nvSpPr>
        <p:spPr>
          <a:xfrm>
            <a:off x="9220784" y="5241121"/>
            <a:ext cx="2222378" cy="61404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smtClean="0">
                <a:latin typeface="Montserrat-Medium"/>
              </a:rPr>
              <a:t>Возмещение произведенных расходов работодателю</a:t>
            </a:r>
            <a:endParaRPr lang="ru-RU" sz="1200" b="1" dirty="0">
              <a:latin typeface="Montserrat-Medium"/>
            </a:endParaRPr>
          </a:p>
        </p:txBody>
      </p:sp>
      <p:cxnSp>
        <p:nvCxnSpPr>
          <p:cNvPr id="36" name="Прямая со стрелкой 35"/>
          <p:cNvCxnSpPr/>
          <p:nvPr/>
        </p:nvCxnSpPr>
        <p:spPr>
          <a:xfrm>
            <a:off x="7185847" y="5023258"/>
            <a:ext cx="2038454"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47" name="Прямоугольник 46"/>
          <p:cNvSpPr/>
          <p:nvPr/>
        </p:nvSpPr>
        <p:spPr>
          <a:xfrm>
            <a:off x="7185847" y="4785172"/>
            <a:ext cx="1721189" cy="17881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b="1" dirty="0" smtClean="0">
                <a:latin typeface="Montserrat-Medium"/>
              </a:rPr>
              <a:t>10 рабочих  дней</a:t>
            </a:r>
            <a:endParaRPr lang="ru-RU" sz="1100" b="1" dirty="0">
              <a:latin typeface="Montserrat-Medium"/>
            </a:endParaRPr>
          </a:p>
        </p:txBody>
      </p:sp>
      <p:cxnSp>
        <p:nvCxnSpPr>
          <p:cNvPr id="117" name="Прямая со стрелкой 116"/>
          <p:cNvCxnSpPr/>
          <p:nvPr/>
        </p:nvCxnSpPr>
        <p:spPr>
          <a:xfrm flipV="1">
            <a:off x="9562739" y="5011877"/>
            <a:ext cx="1293811" cy="457"/>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118" name="Прямоугольник 117"/>
          <p:cNvSpPr/>
          <p:nvPr/>
        </p:nvSpPr>
        <p:spPr>
          <a:xfrm>
            <a:off x="9568213" y="4833115"/>
            <a:ext cx="1278962" cy="11187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b="1" dirty="0" smtClean="0">
                <a:latin typeface="Montserrat-Medium"/>
              </a:rPr>
              <a:t>2 рабочих дня</a:t>
            </a:r>
            <a:endParaRPr lang="ru-RU" sz="1100" b="1" dirty="0">
              <a:latin typeface="Montserrat-Medium"/>
            </a:endParaRPr>
          </a:p>
        </p:txBody>
      </p:sp>
      <p:sp>
        <p:nvSpPr>
          <p:cNvPr id="119" name="Овал 118"/>
          <p:cNvSpPr/>
          <p:nvPr/>
        </p:nvSpPr>
        <p:spPr>
          <a:xfrm>
            <a:off x="8827690" y="4650685"/>
            <a:ext cx="337634" cy="31698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3" name="Рисунок 62"/>
          <p:cNvPicPr>
            <a:picLocks noChangeAspect="1"/>
          </p:cNvPicPr>
          <p:nvPr/>
        </p:nvPicPr>
        <p:blipFill>
          <a:blip r:embed="rId18"/>
          <a:stretch>
            <a:fillRect/>
          </a:stretch>
        </p:blipFill>
        <p:spPr>
          <a:xfrm flipH="1">
            <a:off x="3530264" y="2967074"/>
            <a:ext cx="1527951" cy="480384"/>
          </a:xfrm>
          <a:prstGeom prst="rect">
            <a:avLst/>
          </a:prstGeom>
        </p:spPr>
      </p:pic>
      <p:pic>
        <p:nvPicPr>
          <p:cNvPr id="68" name="Рисунок 67"/>
          <p:cNvPicPr>
            <a:picLocks noChangeAspect="1"/>
          </p:cNvPicPr>
          <p:nvPr/>
        </p:nvPicPr>
        <p:blipFill>
          <a:blip r:embed="rId19"/>
          <a:stretch>
            <a:fillRect/>
          </a:stretch>
        </p:blipFill>
        <p:spPr>
          <a:xfrm>
            <a:off x="3142732" y="1599155"/>
            <a:ext cx="464221" cy="464221"/>
          </a:xfrm>
          <a:prstGeom prst="rect">
            <a:avLst/>
          </a:prstGeom>
        </p:spPr>
      </p:pic>
      <p:pic>
        <p:nvPicPr>
          <p:cNvPr id="72" name="Рисунок 71"/>
          <p:cNvPicPr>
            <a:picLocks noChangeAspect="1"/>
          </p:cNvPicPr>
          <p:nvPr/>
        </p:nvPicPr>
        <p:blipFill>
          <a:blip r:embed="rId20"/>
          <a:stretch>
            <a:fillRect/>
          </a:stretch>
        </p:blipFill>
        <p:spPr>
          <a:xfrm>
            <a:off x="8757556" y="4537642"/>
            <a:ext cx="538345" cy="538345"/>
          </a:xfrm>
          <a:prstGeom prst="ellipse">
            <a:avLst/>
          </a:prstGeom>
          <a:ln>
            <a:noFill/>
          </a:ln>
          <a:effectLst>
            <a:softEdge rad="112500"/>
          </a:effectLst>
        </p:spPr>
      </p:pic>
      <p:sp>
        <p:nvSpPr>
          <p:cNvPr id="69" name="Прямоугольник 68"/>
          <p:cNvSpPr/>
          <p:nvPr/>
        </p:nvSpPr>
        <p:spPr>
          <a:xfrm>
            <a:off x="3079389" y="6368113"/>
            <a:ext cx="7774452" cy="38960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solidFill>
                  <a:srgbClr val="C00000"/>
                </a:solidFill>
                <a:latin typeface="Montserrat-Medium"/>
              </a:rPr>
              <a:t>*</a:t>
            </a:r>
            <a:r>
              <a:rPr lang="ru-RU" sz="1000" b="1" dirty="0" smtClean="0">
                <a:latin typeface="Montserrat-Medium"/>
              </a:rPr>
              <a:t>полный перечень необходимых документов поименован в постановлении Правительства </a:t>
            </a:r>
            <a:r>
              <a:rPr lang="ru-RU" sz="1000" b="1" dirty="0">
                <a:latin typeface="Montserrat-Medium"/>
              </a:rPr>
              <a:t>РФ </a:t>
            </a:r>
            <a:r>
              <a:rPr lang="ru-RU" sz="1000" b="1" dirty="0" smtClean="0">
                <a:latin typeface="Montserrat-Medium"/>
              </a:rPr>
              <a:t>от 06.05.2023 </a:t>
            </a:r>
            <a:r>
              <a:rPr lang="ru-RU" sz="1000" b="1" dirty="0">
                <a:latin typeface="Montserrat-Medium"/>
              </a:rPr>
              <a:t>г. № </a:t>
            </a:r>
            <a:r>
              <a:rPr lang="ru-RU" sz="1000" b="1" dirty="0" smtClean="0">
                <a:latin typeface="Montserrat-Medium"/>
              </a:rPr>
              <a:t>714;</a:t>
            </a:r>
          </a:p>
          <a:p>
            <a:r>
              <a:rPr lang="ru-RU" sz="1000" b="1" dirty="0" smtClean="0">
                <a:solidFill>
                  <a:srgbClr val="C00000"/>
                </a:solidFill>
                <a:latin typeface="Montserrat-Medium"/>
              </a:rPr>
              <a:t>**</a:t>
            </a:r>
            <a:r>
              <a:rPr lang="ru-RU" sz="1000" b="1" dirty="0" smtClean="0">
                <a:latin typeface="Montserrat-Medium"/>
              </a:rPr>
              <a:t> при предоставлении Заявления в электронном виде, копии приказов не представляются</a:t>
            </a:r>
            <a:endParaRPr lang="ru-RU" sz="1000" b="1" dirty="0">
              <a:latin typeface="Montserrat-Medium"/>
            </a:endParaRPr>
          </a:p>
        </p:txBody>
      </p:sp>
      <p:sp>
        <p:nvSpPr>
          <p:cNvPr id="65" name="Прямоугольник 64"/>
          <p:cNvSpPr/>
          <p:nvPr/>
        </p:nvSpPr>
        <p:spPr>
          <a:xfrm>
            <a:off x="2453646" y="973153"/>
            <a:ext cx="7774452" cy="38960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solidFill>
                  <a:srgbClr val="C00000"/>
                </a:solidFill>
                <a:latin typeface="Montserrat-Medium"/>
              </a:rPr>
              <a:t>ВАРИАНТ 2.  В ЭЛЕКТРОННОМ ВИДЕ</a:t>
            </a:r>
            <a:endParaRPr lang="ru-RU" sz="1000" b="1" dirty="0">
              <a:latin typeface="Montserrat-Medium"/>
            </a:endParaRPr>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58216" y="3407124"/>
            <a:ext cx="2398686" cy="90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22"/>
          <a:stretch>
            <a:fillRect/>
          </a:stretch>
        </p:blipFill>
        <p:spPr>
          <a:xfrm>
            <a:off x="5021837" y="3341988"/>
            <a:ext cx="883663" cy="974517"/>
          </a:xfrm>
          <a:prstGeom prst="rect">
            <a:avLst/>
          </a:prstGeom>
        </p:spPr>
      </p:pic>
      <p:cxnSp>
        <p:nvCxnSpPr>
          <p:cNvPr id="3" name="Прямая со стрелкой 2"/>
          <p:cNvCxnSpPr/>
          <p:nvPr/>
        </p:nvCxnSpPr>
        <p:spPr>
          <a:xfrm>
            <a:off x="7538478" y="3858253"/>
            <a:ext cx="121907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98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8"/>
          <p:cNvSpPr txBox="1">
            <a:spLocks noGrp="1"/>
          </p:cNvSpPr>
          <p:nvPr>
            <p:ph type="title"/>
          </p:nvPr>
        </p:nvSpPr>
        <p:spPr>
          <a:xfrm>
            <a:off x="1955333" y="195655"/>
            <a:ext cx="9706598" cy="502061"/>
          </a:xfrm>
          <a:prstGeom prst="rect">
            <a:avLst/>
          </a:prstGeom>
        </p:spPr>
        <p:txBody>
          <a:bodyPr vert="horz" wrap="square" lIns="0" tIns="9525" rIns="0" bIns="0" rtlCol="0" anchor="ctr">
            <a:spAutoFit/>
          </a:bodyPr>
          <a:lstStyle/>
          <a:p>
            <a:pPr marL="9525" algn="ctr">
              <a:lnSpc>
                <a:spcPct val="100000"/>
              </a:lnSpc>
              <a:spcBef>
                <a:spcPts val="75"/>
              </a:spcBef>
            </a:pPr>
            <a:r>
              <a:rPr lang="ru-RU" sz="1600" b="1" spc="94" dirty="0">
                <a:solidFill>
                  <a:schemeClr val="accent1">
                    <a:lumMod val="75000"/>
                  </a:schemeClr>
                </a:solidFill>
                <a:latin typeface="Montserrat"/>
                <a:cs typeface="Calibri-Light"/>
              </a:rPr>
              <a:t>Порядок предоставления дополнительных выходных дней лицам, </a:t>
            </a:r>
            <a:r>
              <a:rPr lang="ru-RU" sz="1600" b="1" spc="94" dirty="0" smtClean="0">
                <a:solidFill>
                  <a:schemeClr val="accent1">
                    <a:lumMod val="75000"/>
                  </a:schemeClr>
                </a:solidFill>
                <a:latin typeface="Montserrat"/>
                <a:cs typeface="Calibri-Light"/>
              </a:rPr>
              <a:t/>
            </a:r>
            <a:br>
              <a:rPr lang="ru-RU" sz="1600" b="1" spc="94" dirty="0" smtClean="0">
                <a:solidFill>
                  <a:schemeClr val="accent1">
                    <a:lumMod val="75000"/>
                  </a:schemeClr>
                </a:solidFill>
                <a:latin typeface="Montserrat"/>
                <a:cs typeface="Calibri-Light"/>
              </a:rPr>
            </a:br>
            <a:r>
              <a:rPr lang="ru-RU" sz="1600" b="1" spc="94" dirty="0" smtClean="0">
                <a:solidFill>
                  <a:schemeClr val="accent1">
                    <a:lumMod val="75000"/>
                  </a:schemeClr>
                </a:solidFill>
                <a:latin typeface="Montserrat"/>
                <a:cs typeface="Calibri-Light"/>
              </a:rPr>
              <a:t>осуществляющим </a:t>
            </a:r>
            <a:r>
              <a:rPr lang="ru-RU" sz="1600" b="1" spc="94" dirty="0">
                <a:solidFill>
                  <a:schemeClr val="accent1">
                    <a:lumMod val="75000"/>
                  </a:schemeClr>
                </a:solidFill>
                <a:latin typeface="Montserrat"/>
                <a:cs typeface="Calibri-Light"/>
              </a:rPr>
              <a:t>уход за детьми-инвалидами </a:t>
            </a:r>
          </a:p>
        </p:txBody>
      </p:sp>
      <p:sp>
        <p:nvSpPr>
          <p:cNvPr id="6" name="object 3">
            <a:extLst>
              <a:ext uri="{FF2B5EF4-FFF2-40B4-BE49-F238E27FC236}">
                <a16:creationId xmlns:a16="http://schemas.microsoft.com/office/drawing/2014/main" xmlns="" id="{C3053925-BAC7-2944-B357-DFD2DE734132}"/>
              </a:ext>
            </a:extLst>
          </p:cNvPr>
          <p:cNvSpPr/>
          <p:nvPr/>
        </p:nvSpPr>
        <p:spPr>
          <a:xfrm>
            <a:off x="124284" y="107871"/>
            <a:ext cx="1831049" cy="6642259"/>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350"/>
          </a:p>
        </p:txBody>
      </p:sp>
      <p:pic>
        <p:nvPicPr>
          <p:cNvPr id="7" name="object 4">
            <a:extLst>
              <a:ext uri="{FF2B5EF4-FFF2-40B4-BE49-F238E27FC236}">
                <a16:creationId xmlns:a16="http://schemas.microsoft.com/office/drawing/2014/main" xmlns="" id="{61CC682A-3716-0045-A76E-5BAF0D6FCB47}"/>
              </a:ext>
            </a:extLst>
          </p:cNvPr>
          <p:cNvPicPr/>
          <p:nvPr/>
        </p:nvPicPr>
        <p:blipFill>
          <a:blip r:embed="rId2" cstate="print"/>
          <a:stretch>
            <a:fillRect/>
          </a:stretch>
        </p:blipFill>
        <p:spPr>
          <a:xfrm>
            <a:off x="1246174" y="106043"/>
            <a:ext cx="639270" cy="6643988"/>
          </a:xfrm>
          <a:prstGeom prst="rect">
            <a:avLst/>
          </a:prstGeom>
        </p:spPr>
      </p:pic>
      <p:sp>
        <p:nvSpPr>
          <p:cNvPr id="9" name="TextBox 8"/>
          <p:cNvSpPr txBox="1"/>
          <p:nvPr/>
        </p:nvSpPr>
        <p:spPr>
          <a:xfrm>
            <a:off x="2149028" y="738413"/>
            <a:ext cx="9584425" cy="523220"/>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defPPr>
              <a:defRPr lang="ru-RU"/>
            </a:defPPr>
            <a:lvl1pPr algn="ctr">
              <a:defRPr sz="1400"/>
            </a:lvl1pPr>
          </a:lstStyle>
          <a:p>
            <a:r>
              <a:rPr lang="ru-RU" b="1" dirty="0">
                <a:latin typeface="Montserrat"/>
              </a:rPr>
              <a:t>Для предоставления дополнительных оплачиваемых выходных дней родитель (опекун, попечитель) представляет </a:t>
            </a:r>
            <a:r>
              <a:rPr lang="ru-RU" b="1" dirty="0" smtClean="0">
                <a:latin typeface="Montserrat"/>
              </a:rPr>
              <a:t>работодателю следующие документы:</a:t>
            </a:r>
            <a:endParaRPr lang="ru-RU" b="1" dirty="0">
              <a:latin typeface="Montserrat"/>
            </a:endParaRPr>
          </a:p>
        </p:txBody>
      </p:sp>
      <p:sp>
        <p:nvSpPr>
          <p:cNvPr id="10" name="TextBox 9"/>
          <p:cNvSpPr txBox="1"/>
          <p:nvPr/>
        </p:nvSpPr>
        <p:spPr>
          <a:xfrm>
            <a:off x="2149028" y="1909200"/>
            <a:ext cx="9584423" cy="307777"/>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ru-RU"/>
            </a:defPPr>
            <a:lvl1pPr algn="ctr">
              <a:defRPr sz="1400"/>
            </a:lvl1pPr>
          </a:lstStyle>
          <a:p>
            <a:pPr algn="l"/>
            <a:r>
              <a:rPr lang="ru-RU" dirty="0">
                <a:latin typeface="Montserrat"/>
              </a:rPr>
              <a:t>- справка, подтверждающая факт установления инвалидности</a:t>
            </a:r>
          </a:p>
        </p:txBody>
      </p:sp>
      <p:sp>
        <p:nvSpPr>
          <p:cNvPr id="11" name="TextBox 10"/>
          <p:cNvSpPr txBox="1"/>
          <p:nvPr/>
        </p:nvSpPr>
        <p:spPr>
          <a:xfrm>
            <a:off x="2149025" y="2331940"/>
            <a:ext cx="9584423" cy="523220"/>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ru-RU"/>
            </a:defPPr>
            <a:lvl1pPr algn="ctr">
              <a:defRPr sz="1400"/>
            </a:lvl1pPr>
          </a:lstStyle>
          <a:p>
            <a:pPr algn="l"/>
            <a:r>
              <a:rPr lang="ru-RU" dirty="0">
                <a:latin typeface="Montserrat"/>
              </a:rPr>
              <a:t>- документы, подтверждающие место жительства (пребывания или фактического проживания) ребенка-инвалида</a:t>
            </a:r>
          </a:p>
        </p:txBody>
      </p:sp>
      <p:sp>
        <p:nvSpPr>
          <p:cNvPr id="12" name="TextBox 11"/>
          <p:cNvSpPr txBox="1"/>
          <p:nvPr/>
        </p:nvSpPr>
        <p:spPr>
          <a:xfrm>
            <a:off x="2149025" y="2985268"/>
            <a:ext cx="9584424" cy="523220"/>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ru-RU"/>
            </a:defPPr>
            <a:lvl1pPr algn="ctr">
              <a:defRPr sz="1400"/>
            </a:lvl1pPr>
          </a:lstStyle>
          <a:p>
            <a:pPr algn="l"/>
            <a:r>
              <a:rPr lang="ru-RU" dirty="0">
                <a:latin typeface="Montserrat"/>
              </a:rPr>
              <a:t>- свидетельство о рождении (усыновлении) ребенка либо документ, подтверждающий установление опеки, попечительства над ребенком-инвалидом</a:t>
            </a:r>
          </a:p>
        </p:txBody>
      </p:sp>
      <p:sp>
        <p:nvSpPr>
          <p:cNvPr id="13" name="TextBox 12"/>
          <p:cNvSpPr txBox="1"/>
          <p:nvPr/>
        </p:nvSpPr>
        <p:spPr>
          <a:xfrm>
            <a:off x="2149028" y="3682037"/>
            <a:ext cx="9584423" cy="738664"/>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ru-RU"/>
            </a:defPPr>
            <a:lvl1pPr algn="ctr">
              <a:defRPr sz="1400"/>
            </a:lvl1pPr>
          </a:lstStyle>
          <a:p>
            <a:pPr algn="l"/>
            <a:r>
              <a:rPr lang="ru-RU" dirty="0">
                <a:latin typeface="Montserrat"/>
              </a:rPr>
              <a:t>- справка с места работы другого родителя (опекуна, попечителя) о том, что на момент обращения дополнительные оплачиваемые выходные дни в этом же календарном </a:t>
            </a:r>
            <a:r>
              <a:rPr lang="ru-RU" dirty="0" smtClean="0">
                <a:latin typeface="Montserrat"/>
              </a:rPr>
              <a:t>месяце (году) </a:t>
            </a:r>
            <a:r>
              <a:rPr lang="ru-RU" dirty="0">
                <a:latin typeface="Montserrat"/>
              </a:rPr>
              <a:t>им не использованы или использованы частично</a:t>
            </a:r>
          </a:p>
        </p:txBody>
      </p:sp>
      <p:sp>
        <p:nvSpPr>
          <p:cNvPr id="14" name="TextBox 13"/>
          <p:cNvSpPr txBox="1"/>
          <p:nvPr/>
        </p:nvSpPr>
        <p:spPr>
          <a:xfrm>
            <a:off x="2149028" y="4549201"/>
            <a:ext cx="4567361" cy="203132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defPPr>
              <a:defRPr lang="ru-RU"/>
            </a:defPPr>
            <a:lvl1pPr algn="ctr">
              <a:defRPr sz="1400"/>
            </a:lvl1pPr>
          </a:lstStyle>
          <a:p>
            <a:pPr algn="l"/>
            <a:endParaRPr lang="ru-RU" dirty="0" smtClean="0">
              <a:latin typeface="Montserrat"/>
            </a:endParaRPr>
          </a:p>
          <a:p>
            <a:pPr algn="l"/>
            <a:r>
              <a:rPr lang="ru-RU" dirty="0" smtClean="0">
                <a:latin typeface="Montserrat"/>
              </a:rPr>
              <a:t>Периодичность </a:t>
            </a:r>
            <a:r>
              <a:rPr lang="ru-RU" dirty="0">
                <a:latin typeface="Montserrat"/>
              </a:rPr>
              <a:t>подачи заявления (ежемесячно, один раз в квартал, один раз в год, по мере обращения или др.) определяется родителем (опекуном, попечителем) по согласованию с работодателем в зависимости от необходимости использования дополнительных оплачиваемых выходных дней</a:t>
            </a:r>
            <a:r>
              <a:rPr lang="ru-RU" dirty="0" smtClean="0">
                <a:latin typeface="Montserrat"/>
              </a:rPr>
              <a:t>.</a:t>
            </a:r>
          </a:p>
          <a:p>
            <a:pPr algn="l"/>
            <a:endParaRPr lang="ru-RU" dirty="0">
              <a:latin typeface="Montserrat"/>
            </a:endParaRPr>
          </a:p>
        </p:txBody>
      </p:sp>
      <p:sp>
        <p:nvSpPr>
          <p:cNvPr id="15" name="TextBox 14"/>
          <p:cNvSpPr txBox="1"/>
          <p:nvPr/>
        </p:nvSpPr>
        <p:spPr>
          <a:xfrm>
            <a:off x="7086896" y="4549200"/>
            <a:ext cx="4646555" cy="203132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defPPr>
              <a:defRPr lang="ru-RU"/>
            </a:defPPr>
            <a:lvl1pPr algn="ctr">
              <a:defRPr sz="1400"/>
            </a:lvl1pPr>
          </a:lstStyle>
          <a:p>
            <a:pPr algn="l"/>
            <a:endParaRPr lang="ru-RU" dirty="0" smtClean="0">
              <a:latin typeface="Montserrat"/>
            </a:endParaRPr>
          </a:p>
          <a:p>
            <a:pPr algn="l"/>
            <a:endParaRPr lang="ru-RU" dirty="0">
              <a:latin typeface="Montserrat"/>
            </a:endParaRPr>
          </a:p>
          <a:p>
            <a:pPr algn="l"/>
            <a:endParaRPr lang="ru-RU" dirty="0" smtClean="0">
              <a:latin typeface="Montserrat"/>
            </a:endParaRPr>
          </a:p>
          <a:p>
            <a:pPr algn="l"/>
            <a:r>
              <a:rPr lang="ru-RU" dirty="0" smtClean="0">
                <a:latin typeface="Montserrat"/>
              </a:rPr>
              <a:t>Родитель </a:t>
            </a:r>
            <a:r>
              <a:rPr lang="ru-RU" dirty="0">
                <a:latin typeface="Montserrat"/>
              </a:rPr>
              <a:t>(опекун, попечитель) несет ответственность за достоверность представленных им сведений, на основании которых предоставляются дополнительные оплачиваемые выходные дни</a:t>
            </a:r>
            <a:r>
              <a:rPr lang="ru-RU" dirty="0" smtClean="0">
                <a:latin typeface="Montserrat"/>
              </a:rPr>
              <a:t>.</a:t>
            </a:r>
          </a:p>
          <a:p>
            <a:pPr algn="l"/>
            <a:endParaRPr lang="ru-RU" dirty="0" smtClean="0">
              <a:latin typeface="Montserrat"/>
            </a:endParaRPr>
          </a:p>
          <a:p>
            <a:pPr algn="l"/>
            <a:endParaRPr lang="ru-RU" dirty="0">
              <a:latin typeface="Montserrat"/>
            </a:endParaRPr>
          </a:p>
        </p:txBody>
      </p:sp>
      <p:sp>
        <p:nvSpPr>
          <p:cNvPr id="16" name="TextBox 15"/>
          <p:cNvSpPr txBox="1"/>
          <p:nvPr/>
        </p:nvSpPr>
        <p:spPr>
          <a:xfrm>
            <a:off x="2149030" y="1411360"/>
            <a:ext cx="9584423" cy="307777"/>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ru-RU"/>
            </a:defPPr>
            <a:lvl1pPr algn="ctr">
              <a:defRPr sz="1400"/>
            </a:lvl1pPr>
          </a:lstStyle>
          <a:p>
            <a:pPr algn="l"/>
            <a:r>
              <a:rPr lang="ru-RU" dirty="0">
                <a:latin typeface="Montserrat"/>
              </a:rPr>
              <a:t>- </a:t>
            </a:r>
            <a:r>
              <a:rPr lang="ru-RU" dirty="0" smtClean="0">
                <a:latin typeface="Montserrat"/>
              </a:rPr>
              <a:t>Заявление (форма утверждена приказом Минтруда </a:t>
            </a:r>
            <a:r>
              <a:rPr lang="ru-RU" dirty="0">
                <a:latin typeface="Montserrat"/>
              </a:rPr>
              <a:t>России от 19.06.2023 № </a:t>
            </a:r>
            <a:r>
              <a:rPr lang="ru-RU" dirty="0" smtClean="0">
                <a:latin typeface="Montserrat"/>
              </a:rPr>
              <a:t>516н) </a:t>
            </a:r>
            <a:endParaRPr lang="ru-RU" dirty="0">
              <a:latin typeface="Montserrat"/>
            </a:endParaRPr>
          </a:p>
        </p:txBody>
      </p:sp>
    </p:spTree>
    <p:extLst>
      <p:ext uri="{BB962C8B-B14F-4D97-AF65-F5344CB8AC3E}">
        <p14:creationId xmlns:p14="http://schemas.microsoft.com/office/powerpoint/2010/main" val="61758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3">
            <a:extLst>
              <a:ext uri="{FF2B5EF4-FFF2-40B4-BE49-F238E27FC236}">
                <a16:creationId xmlns:a16="http://schemas.microsoft.com/office/drawing/2014/main" xmlns="" id="{E29114B4-D23B-2A40-BF81-4F4A2A1644BC}"/>
              </a:ext>
            </a:extLst>
          </p:cNvPr>
          <p:cNvSpPr/>
          <p:nvPr/>
        </p:nvSpPr>
        <p:spPr>
          <a:xfrm>
            <a:off x="124284" y="107871"/>
            <a:ext cx="1874450" cy="6642259"/>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350"/>
          </a:p>
        </p:txBody>
      </p:sp>
      <p:pic>
        <p:nvPicPr>
          <p:cNvPr id="73" name="object 4">
            <a:extLst>
              <a:ext uri="{FF2B5EF4-FFF2-40B4-BE49-F238E27FC236}">
                <a16:creationId xmlns:a16="http://schemas.microsoft.com/office/drawing/2014/main" xmlns="" id="{6588F54A-E23E-FF49-838F-55CC2FDE64DE}"/>
              </a:ext>
            </a:extLst>
          </p:cNvPr>
          <p:cNvPicPr/>
          <p:nvPr/>
        </p:nvPicPr>
        <p:blipFill>
          <a:blip r:embed="rId2" cstate="print"/>
          <a:stretch>
            <a:fillRect/>
          </a:stretch>
        </p:blipFill>
        <p:spPr>
          <a:xfrm>
            <a:off x="1254266" y="106043"/>
            <a:ext cx="744468" cy="6643988"/>
          </a:xfrm>
          <a:prstGeom prst="rect">
            <a:avLst/>
          </a:prstGeom>
        </p:spPr>
      </p:pic>
      <p:grpSp>
        <p:nvGrpSpPr>
          <p:cNvPr id="74" name="Group 73">
            <a:extLst>
              <a:ext uri="{FF2B5EF4-FFF2-40B4-BE49-F238E27FC236}">
                <a16:creationId xmlns:a16="http://schemas.microsoft.com/office/drawing/2014/main" xmlns="" id="{20F5D676-E236-D84F-AE2F-D718B81E0C87}"/>
              </a:ext>
            </a:extLst>
          </p:cNvPr>
          <p:cNvGrpSpPr/>
          <p:nvPr/>
        </p:nvGrpSpPr>
        <p:grpSpPr>
          <a:xfrm>
            <a:off x="492530" y="5665723"/>
            <a:ext cx="685839" cy="806651"/>
            <a:chOff x="634994" y="7556702"/>
            <a:chExt cx="914452" cy="1075534"/>
          </a:xfrm>
        </p:grpSpPr>
        <p:pic>
          <p:nvPicPr>
            <p:cNvPr id="75" name="object 5">
              <a:extLst>
                <a:ext uri="{FF2B5EF4-FFF2-40B4-BE49-F238E27FC236}">
                  <a16:creationId xmlns:a16="http://schemas.microsoft.com/office/drawing/2014/main" xmlns="" id="{8AE9C3F9-595E-1C4E-99E9-7C93D66F0E7A}"/>
                </a:ext>
              </a:extLst>
            </p:cNvPr>
            <p:cNvPicPr/>
            <p:nvPr/>
          </p:nvPicPr>
          <p:blipFill>
            <a:blip r:embed="rId3" cstate="print"/>
            <a:stretch>
              <a:fillRect/>
            </a:stretch>
          </p:blipFill>
          <p:spPr>
            <a:xfrm>
              <a:off x="637218" y="8429396"/>
              <a:ext cx="163266" cy="78676"/>
            </a:xfrm>
            <a:prstGeom prst="rect">
              <a:avLst/>
            </a:prstGeom>
          </p:spPr>
        </p:pic>
        <p:pic>
          <p:nvPicPr>
            <p:cNvPr id="76" name="object 6">
              <a:extLst>
                <a:ext uri="{FF2B5EF4-FFF2-40B4-BE49-F238E27FC236}">
                  <a16:creationId xmlns:a16="http://schemas.microsoft.com/office/drawing/2014/main" xmlns="" id="{472D9660-E25E-174D-8E49-E08660851B7F}"/>
                </a:ext>
              </a:extLst>
            </p:cNvPr>
            <p:cNvPicPr/>
            <p:nvPr/>
          </p:nvPicPr>
          <p:blipFill>
            <a:blip r:embed="rId4" cstate="print"/>
            <a:stretch>
              <a:fillRect/>
            </a:stretch>
          </p:blipFill>
          <p:spPr>
            <a:xfrm>
              <a:off x="822641" y="8430279"/>
              <a:ext cx="341118" cy="89959"/>
            </a:xfrm>
            <a:prstGeom prst="rect">
              <a:avLst/>
            </a:prstGeom>
          </p:spPr>
        </p:pic>
        <p:sp>
          <p:nvSpPr>
            <p:cNvPr id="77" name="object 7">
              <a:extLst>
                <a:ext uri="{FF2B5EF4-FFF2-40B4-BE49-F238E27FC236}">
                  <a16:creationId xmlns:a16="http://schemas.microsoft.com/office/drawing/2014/main" xmlns="" id="{E385B0AA-9606-004C-91FF-291BD32CC62D}"/>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sz="1350"/>
            </a:p>
          </p:txBody>
        </p:sp>
        <p:pic>
          <p:nvPicPr>
            <p:cNvPr id="78" name="object 8">
              <a:extLst>
                <a:ext uri="{FF2B5EF4-FFF2-40B4-BE49-F238E27FC236}">
                  <a16:creationId xmlns:a16="http://schemas.microsoft.com/office/drawing/2014/main" xmlns="" id="{F9DDD202-1689-9345-941F-9329EC81CF2D}"/>
                </a:ext>
              </a:extLst>
            </p:cNvPr>
            <p:cNvPicPr/>
            <p:nvPr/>
          </p:nvPicPr>
          <p:blipFill>
            <a:blip r:embed="rId5" cstate="print"/>
            <a:stretch>
              <a:fillRect/>
            </a:stretch>
          </p:blipFill>
          <p:spPr>
            <a:xfrm>
              <a:off x="1274796" y="8430279"/>
              <a:ext cx="66154" cy="76911"/>
            </a:xfrm>
            <a:prstGeom prst="rect">
              <a:avLst/>
            </a:prstGeom>
          </p:spPr>
        </p:pic>
        <p:pic>
          <p:nvPicPr>
            <p:cNvPr id="79" name="object 9">
              <a:extLst>
                <a:ext uri="{FF2B5EF4-FFF2-40B4-BE49-F238E27FC236}">
                  <a16:creationId xmlns:a16="http://schemas.microsoft.com/office/drawing/2014/main" xmlns="" id="{E6D90ABF-E531-2C44-A07D-FB7A025D54AE}"/>
                </a:ext>
              </a:extLst>
            </p:cNvPr>
            <p:cNvPicPr/>
            <p:nvPr/>
          </p:nvPicPr>
          <p:blipFill>
            <a:blip r:embed="rId6" cstate="print"/>
            <a:stretch>
              <a:fillRect/>
            </a:stretch>
          </p:blipFill>
          <p:spPr>
            <a:xfrm>
              <a:off x="1369272" y="8430277"/>
              <a:ext cx="85153" cy="76923"/>
            </a:xfrm>
            <a:prstGeom prst="rect">
              <a:avLst/>
            </a:prstGeom>
          </p:spPr>
        </p:pic>
        <p:sp>
          <p:nvSpPr>
            <p:cNvPr id="80" name="object 10">
              <a:extLst>
                <a:ext uri="{FF2B5EF4-FFF2-40B4-BE49-F238E27FC236}">
                  <a16:creationId xmlns:a16="http://schemas.microsoft.com/office/drawing/2014/main" xmlns="" id="{9AC239B6-FFFB-6B45-BCBC-C4761EE0E4A2}"/>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sz="1350"/>
            </a:p>
          </p:txBody>
        </p:sp>
        <p:pic>
          <p:nvPicPr>
            <p:cNvPr id="81" name="object 11">
              <a:extLst>
                <a:ext uri="{FF2B5EF4-FFF2-40B4-BE49-F238E27FC236}">
                  <a16:creationId xmlns:a16="http://schemas.microsoft.com/office/drawing/2014/main" xmlns="" id="{BB8DA70F-8086-BE4A-88B0-C54D4509D3EB}"/>
                </a:ext>
              </a:extLst>
            </p:cNvPr>
            <p:cNvPicPr/>
            <p:nvPr/>
          </p:nvPicPr>
          <p:blipFill>
            <a:blip r:embed="rId7" cstate="print"/>
            <a:stretch>
              <a:fillRect/>
            </a:stretch>
          </p:blipFill>
          <p:spPr>
            <a:xfrm>
              <a:off x="634994" y="8541165"/>
              <a:ext cx="188554" cy="82626"/>
            </a:xfrm>
            <a:prstGeom prst="rect">
              <a:avLst/>
            </a:prstGeom>
          </p:spPr>
        </p:pic>
        <p:pic>
          <p:nvPicPr>
            <p:cNvPr id="82" name="object 12">
              <a:extLst>
                <a:ext uri="{FF2B5EF4-FFF2-40B4-BE49-F238E27FC236}">
                  <a16:creationId xmlns:a16="http://schemas.microsoft.com/office/drawing/2014/main" xmlns="" id="{F61F53E2-53C6-4646-9298-ADD052CAC6D5}"/>
                </a:ext>
              </a:extLst>
            </p:cNvPr>
            <p:cNvPicPr/>
            <p:nvPr/>
          </p:nvPicPr>
          <p:blipFill>
            <a:blip r:embed="rId8" cstate="print"/>
            <a:stretch>
              <a:fillRect/>
            </a:stretch>
          </p:blipFill>
          <p:spPr>
            <a:xfrm>
              <a:off x="845724" y="8544010"/>
              <a:ext cx="164275" cy="88226"/>
            </a:xfrm>
            <a:prstGeom prst="rect">
              <a:avLst/>
            </a:prstGeom>
          </p:spPr>
        </p:pic>
        <p:pic>
          <p:nvPicPr>
            <p:cNvPr id="83" name="object 13">
              <a:extLst>
                <a:ext uri="{FF2B5EF4-FFF2-40B4-BE49-F238E27FC236}">
                  <a16:creationId xmlns:a16="http://schemas.microsoft.com/office/drawing/2014/main" xmlns="" id="{5AECEDBD-41AD-144E-8C65-85EE44130273}"/>
                </a:ext>
              </a:extLst>
            </p:cNvPr>
            <p:cNvPicPr/>
            <p:nvPr/>
          </p:nvPicPr>
          <p:blipFill>
            <a:blip r:embed="rId9" cstate="print"/>
            <a:stretch>
              <a:fillRect/>
            </a:stretch>
          </p:blipFill>
          <p:spPr>
            <a:xfrm>
              <a:off x="1057757" y="8543142"/>
              <a:ext cx="319289" cy="78663"/>
            </a:xfrm>
            <a:prstGeom prst="rect">
              <a:avLst/>
            </a:prstGeom>
          </p:spPr>
        </p:pic>
        <p:pic>
          <p:nvPicPr>
            <p:cNvPr id="84" name="object 14">
              <a:extLst>
                <a:ext uri="{FF2B5EF4-FFF2-40B4-BE49-F238E27FC236}">
                  <a16:creationId xmlns:a16="http://schemas.microsoft.com/office/drawing/2014/main" xmlns="" id="{96D31B5A-667A-4245-8476-B3B7636CD2C8}"/>
                </a:ext>
              </a:extLst>
            </p:cNvPr>
            <p:cNvPicPr/>
            <p:nvPr/>
          </p:nvPicPr>
          <p:blipFill>
            <a:blip r:embed="rId10" cstate="print"/>
            <a:stretch>
              <a:fillRect/>
            </a:stretch>
          </p:blipFill>
          <p:spPr>
            <a:xfrm>
              <a:off x="1396605" y="8544012"/>
              <a:ext cx="66471" cy="76911"/>
            </a:xfrm>
            <a:prstGeom prst="rect">
              <a:avLst/>
            </a:prstGeom>
          </p:spPr>
        </p:pic>
        <p:pic>
          <p:nvPicPr>
            <p:cNvPr id="85" name="object 15">
              <a:extLst>
                <a:ext uri="{FF2B5EF4-FFF2-40B4-BE49-F238E27FC236}">
                  <a16:creationId xmlns:a16="http://schemas.microsoft.com/office/drawing/2014/main" xmlns="" id="{64F59B50-F07B-C04F-BAAF-361C208FEA8A}"/>
                </a:ext>
              </a:extLst>
            </p:cNvPr>
            <p:cNvPicPr/>
            <p:nvPr/>
          </p:nvPicPr>
          <p:blipFill>
            <a:blip r:embed="rId11" cstate="print"/>
            <a:stretch>
              <a:fillRect/>
            </a:stretch>
          </p:blipFill>
          <p:spPr>
            <a:xfrm>
              <a:off x="1482771" y="8544012"/>
              <a:ext cx="66471" cy="76911"/>
            </a:xfrm>
            <a:prstGeom prst="rect">
              <a:avLst/>
            </a:prstGeom>
          </p:spPr>
        </p:pic>
        <p:sp>
          <p:nvSpPr>
            <p:cNvPr id="86" name="object 16">
              <a:extLst>
                <a:ext uri="{FF2B5EF4-FFF2-40B4-BE49-F238E27FC236}">
                  <a16:creationId xmlns:a16="http://schemas.microsoft.com/office/drawing/2014/main" xmlns="" id="{8F34719E-BCE0-E94F-8BF1-3A09A326921C}"/>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sz="1350"/>
            </a:p>
          </p:txBody>
        </p:sp>
        <p:pic>
          <p:nvPicPr>
            <p:cNvPr id="87" name="object 17">
              <a:extLst>
                <a:ext uri="{FF2B5EF4-FFF2-40B4-BE49-F238E27FC236}">
                  <a16:creationId xmlns:a16="http://schemas.microsoft.com/office/drawing/2014/main" xmlns="" id="{96558440-5DFC-094A-927A-EC7068203E50}"/>
                </a:ext>
              </a:extLst>
            </p:cNvPr>
            <p:cNvPicPr/>
            <p:nvPr/>
          </p:nvPicPr>
          <p:blipFill>
            <a:blip r:embed="rId12" cstate="print"/>
            <a:stretch>
              <a:fillRect/>
            </a:stretch>
          </p:blipFill>
          <p:spPr>
            <a:xfrm>
              <a:off x="644093" y="7556702"/>
              <a:ext cx="895848" cy="769188"/>
            </a:xfrm>
            <a:prstGeom prst="rect">
              <a:avLst/>
            </a:prstGeom>
          </p:spPr>
        </p:pic>
      </p:grpSp>
      <p:sp>
        <p:nvSpPr>
          <p:cNvPr id="88" name="object 38"/>
          <p:cNvSpPr txBox="1">
            <a:spLocks noGrp="1"/>
          </p:cNvSpPr>
          <p:nvPr>
            <p:ph type="title"/>
          </p:nvPr>
        </p:nvSpPr>
        <p:spPr>
          <a:xfrm>
            <a:off x="2294687" y="254300"/>
            <a:ext cx="9619047" cy="255839"/>
          </a:xfrm>
          <a:prstGeom prst="rect">
            <a:avLst/>
          </a:prstGeom>
        </p:spPr>
        <p:txBody>
          <a:bodyPr vert="horz" wrap="square" lIns="0" tIns="9525" rIns="0" bIns="0" rtlCol="0" anchor="ctr">
            <a:spAutoFit/>
          </a:bodyPr>
          <a:lstStyle/>
          <a:p>
            <a:pPr marL="9525" algn="ctr">
              <a:lnSpc>
                <a:spcPct val="100000"/>
              </a:lnSpc>
              <a:spcBef>
                <a:spcPts val="75"/>
              </a:spcBef>
            </a:pPr>
            <a:r>
              <a:rPr lang="ru-RU" sz="1600" b="1" spc="94" dirty="0" smtClean="0">
                <a:solidFill>
                  <a:schemeClr val="accent1">
                    <a:lumMod val="75000"/>
                  </a:schemeClr>
                </a:solidFill>
                <a:latin typeface="Montserrat"/>
                <a:cs typeface="Calibri-Light"/>
              </a:rPr>
              <a:t>Процесс учета дополнительных выходных дней для ухода за ребенком-инвалидом</a:t>
            </a:r>
            <a:endParaRPr sz="1600" b="1" spc="-75" dirty="0">
              <a:solidFill>
                <a:schemeClr val="accent1">
                  <a:lumMod val="75000"/>
                </a:schemeClr>
              </a:solidFill>
              <a:latin typeface="Montserrat"/>
              <a:cs typeface="Calibri-Light"/>
            </a:endParaRPr>
          </a:p>
        </p:txBody>
      </p:sp>
      <p:pic>
        <p:nvPicPr>
          <p:cNvPr id="106" name="Рисунок 105"/>
          <p:cNvPicPr>
            <a:picLocks noChangeAspect="1"/>
          </p:cNvPicPr>
          <p:nvPr/>
        </p:nvPicPr>
        <p:blipFill>
          <a:blip r:embed="rId13"/>
          <a:stretch>
            <a:fillRect/>
          </a:stretch>
        </p:blipFill>
        <p:spPr>
          <a:xfrm>
            <a:off x="2475667" y="1056295"/>
            <a:ext cx="917114" cy="1011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Схема 2"/>
          <p:cNvGraphicFramePr/>
          <p:nvPr>
            <p:extLst>
              <p:ext uri="{D42A27DB-BD31-4B8C-83A1-F6EECF244321}">
                <p14:modId xmlns:p14="http://schemas.microsoft.com/office/powerpoint/2010/main" val="827926023"/>
              </p:ext>
            </p:extLst>
          </p:nvPr>
        </p:nvGraphicFramePr>
        <p:xfrm>
          <a:off x="2625829" y="2574131"/>
          <a:ext cx="6119029" cy="120468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5" name="Рисунок 24"/>
          <p:cNvPicPr>
            <a:picLocks noChangeAspect="1"/>
          </p:cNvPicPr>
          <p:nvPr/>
        </p:nvPicPr>
        <p:blipFill>
          <a:blip r:embed="rId19"/>
          <a:stretch>
            <a:fillRect/>
          </a:stretch>
        </p:blipFill>
        <p:spPr>
          <a:xfrm>
            <a:off x="10052071" y="1752830"/>
            <a:ext cx="880990" cy="936750"/>
          </a:xfrm>
          <a:prstGeom prst="rect">
            <a:avLst/>
          </a:prstGeom>
        </p:spPr>
      </p:pic>
      <p:sp>
        <p:nvSpPr>
          <p:cNvPr id="2" name="TextBox 1"/>
          <p:cNvSpPr txBox="1"/>
          <p:nvPr/>
        </p:nvSpPr>
        <p:spPr>
          <a:xfrm>
            <a:off x="9915229" y="1485662"/>
            <a:ext cx="1154675" cy="276999"/>
          </a:xfrm>
          <a:prstGeom prst="rect">
            <a:avLst/>
          </a:prstGeom>
          <a:noFill/>
        </p:spPr>
        <p:txBody>
          <a:bodyPr wrap="square" rtlCol="0">
            <a:spAutoFit/>
          </a:bodyPr>
          <a:lstStyle/>
          <a:p>
            <a:pPr algn="ctr"/>
            <a:r>
              <a:rPr lang="ru-RU" sz="1200" dirty="0" smtClean="0"/>
              <a:t>работодатель</a:t>
            </a:r>
            <a:endParaRPr lang="ru-RU" sz="1200" dirty="0"/>
          </a:p>
        </p:txBody>
      </p:sp>
      <p:sp>
        <p:nvSpPr>
          <p:cNvPr id="27" name="TextBox 26"/>
          <p:cNvSpPr txBox="1"/>
          <p:nvPr/>
        </p:nvSpPr>
        <p:spPr>
          <a:xfrm>
            <a:off x="9652909" y="2760936"/>
            <a:ext cx="1659756" cy="1200329"/>
          </a:xfrm>
          <a:prstGeom prst="rect">
            <a:avLst/>
          </a:prstGeom>
          <a:noFill/>
          <a:ln>
            <a:solidFill>
              <a:schemeClr val="accent1">
                <a:lumMod val="75000"/>
              </a:schemeClr>
            </a:solidFill>
          </a:ln>
        </p:spPr>
        <p:txBody>
          <a:bodyPr wrap="square" rtlCol="0">
            <a:spAutoFit/>
          </a:bodyPr>
          <a:lstStyle/>
          <a:p>
            <a:pPr algn="ctr"/>
            <a:r>
              <a:rPr lang="ru-RU" sz="1200" dirty="0" smtClean="0"/>
              <a:t>Предоставление </a:t>
            </a:r>
            <a:br>
              <a:rPr lang="ru-RU" sz="1200" dirty="0" smtClean="0"/>
            </a:br>
            <a:r>
              <a:rPr lang="ru-RU" sz="1200" dirty="0" smtClean="0"/>
              <a:t>и оплата  дополнительных выходных дней </a:t>
            </a:r>
            <a:br>
              <a:rPr lang="ru-RU" sz="1200" dirty="0" smtClean="0"/>
            </a:br>
            <a:r>
              <a:rPr lang="ru-RU" sz="1200" b="1" dirty="0" smtClean="0"/>
              <a:t>в рабочие </a:t>
            </a:r>
            <a:r>
              <a:rPr lang="ru-RU" sz="1200" dirty="0" smtClean="0"/>
              <a:t>для сотрудника </a:t>
            </a:r>
            <a:r>
              <a:rPr lang="ru-RU" sz="1200" b="1" dirty="0" smtClean="0"/>
              <a:t>дни</a:t>
            </a:r>
            <a:endParaRPr lang="ru-RU" sz="1200" b="1" dirty="0"/>
          </a:p>
        </p:txBody>
      </p:sp>
      <p:sp>
        <p:nvSpPr>
          <p:cNvPr id="4" name="Правая фигурная скобка 3"/>
          <p:cNvSpPr/>
          <p:nvPr/>
        </p:nvSpPr>
        <p:spPr>
          <a:xfrm>
            <a:off x="8780620" y="2310922"/>
            <a:ext cx="408070" cy="1610614"/>
          </a:xfrm>
          <a:prstGeom prst="rightBrace">
            <a:avLst>
              <a:gd name="adj1" fmla="val 35261"/>
              <a:gd name="adj2" fmla="val 465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ямоугольник 4"/>
          <p:cNvSpPr/>
          <p:nvPr/>
        </p:nvSpPr>
        <p:spPr>
          <a:xfrm>
            <a:off x="2120113" y="5076093"/>
            <a:ext cx="9758995" cy="1492716"/>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ru-RU" sz="1300" dirty="0">
                <a:latin typeface="Montserrat"/>
              </a:rPr>
              <a:t>В связи с тем, что положениями статьи 262 Трудового кодекса Российской Федерации в редакции Закона № 491-ФЗ предусматривается </a:t>
            </a:r>
            <a:r>
              <a:rPr lang="ru-RU" sz="1300" b="1" dirty="0">
                <a:latin typeface="Montserrat"/>
              </a:rPr>
              <a:t>однократное использование </a:t>
            </a:r>
            <a:r>
              <a:rPr lang="ru-RU" sz="1300" dirty="0">
                <a:latin typeface="Montserrat"/>
              </a:rPr>
              <a:t>в течение календарного года </a:t>
            </a:r>
            <a:r>
              <a:rPr lang="ru-RU" sz="1300" b="1" dirty="0">
                <a:latin typeface="Montserrat"/>
              </a:rPr>
              <a:t>до 24 </a:t>
            </a:r>
            <a:r>
              <a:rPr lang="ru-RU" sz="1300" dirty="0">
                <a:latin typeface="Montserrat"/>
              </a:rPr>
              <a:t>дополнительных оплачиваемых </a:t>
            </a:r>
            <a:r>
              <a:rPr lang="ru-RU" sz="1300" b="1" dirty="0">
                <a:latin typeface="Montserrat"/>
              </a:rPr>
              <a:t>выходных дней подряд</a:t>
            </a:r>
            <a:r>
              <a:rPr lang="ru-RU" sz="1300" dirty="0">
                <a:latin typeface="Montserrat"/>
              </a:rPr>
              <a:t>, </a:t>
            </a:r>
            <a:r>
              <a:rPr lang="ru-RU" sz="1300" dirty="0" smtClean="0">
                <a:latin typeface="Montserrat"/>
              </a:rPr>
              <a:t>то </a:t>
            </a:r>
            <a:r>
              <a:rPr lang="ru-RU" sz="1300" dirty="0">
                <a:latin typeface="Montserrat"/>
              </a:rPr>
              <a:t>при предоставлении родителю (опекуну, попечителю) указанных выходных дней </a:t>
            </a:r>
            <a:r>
              <a:rPr lang="ru-RU" sz="1300" b="1" u="sng" dirty="0">
                <a:latin typeface="Montserrat"/>
              </a:rPr>
              <a:t>должен быть соблюден принцип единого отпуска без выхода родителя </a:t>
            </a:r>
            <a:r>
              <a:rPr lang="ru-RU" sz="1300" dirty="0">
                <a:latin typeface="Montserrat"/>
              </a:rPr>
              <a:t>(опекуна, попечителя) </a:t>
            </a:r>
            <a:r>
              <a:rPr lang="ru-RU" sz="1300" b="1" dirty="0">
                <a:latin typeface="Montserrat"/>
              </a:rPr>
              <a:t>на работу </a:t>
            </a:r>
            <a:r>
              <a:rPr lang="ru-RU" sz="1300" dirty="0">
                <a:latin typeface="Montserrat"/>
              </a:rPr>
              <a:t>в этот период</a:t>
            </a:r>
            <a:r>
              <a:rPr lang="ru-RU" sz="1300" dirty="0" smtClean="0">
                <a:latin typeface="Montserrat"/>
              </a:rPr>
              <a:t>.</a:t>
            </a:r>
          </a:p>
          <a:p>
            <a:endParaRPr lang="ru-RU" sz="1300" dirty="0">
              <a:latin typeface="Montserrat"/>
            </a:endParaRPr>
          </a:p>
          <a:p>
            <a:r>
              <a:rPr lang="ru-RU" sz="1300" b="1" dirty="0" smtClean="0">
                <a:latin typeface="Montserrat"/>
              </a:rPr>
              <a:t>Оплате подлежат только дополнительные выходные дни</a:t>
            </a:r>
            <a:r>
              <a:rPr lang="ru-RU" sz="1300" dirty="0" smtClean="0">
                <a:latin typeface="Montserrat"/>
              </a:rPr>
              <a:t>, которые приходятся на рабочие дни, выходные дни в расчете суммы выплат не участвуют!</a:t>
            </a:r>
            <a:endParaRPr lang="ru-RU" sz="1300" dirty="0">
              <a:latin typeface="Montserrat"/>
            </a:endParaRPr>
          </a:p>
        </p:txBody>
      </p:sp>
      <p:sp>
        <p:nvSpPr>
          <p:cNvPr id="6" name="TextBox 5"/>
          <p:cNvSpPr txBox="1"/>
          <p:nvPr/>
        </p:nvSpPr>
        <p:spPr>
          <a:xfrm>
            <a:off x="2120113" y="4049372"/>
            <a:ext cx="9758995" cy="892552"/>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defPPr>
              <a:defRPr lang="ru-RU"/>
            </a:defPPr>
            <a:lvl1pPr>
              <a:defRPr sz="1300">
                <a:latin typeface="Montserrat"/>
              </a:defRPr>
            </a:lvl1pPr>
          </a:lstStyle>
          <a:p>
            <a:r>
              <a:rPr lang="ru-RU" dirty="0"/>
              <a:t>Дополнительные оплачиваемые выходные дни </a:t>
            </a:r>
            <a:r>
              <a:rPr lang="ru-RU" b="1" dirty="0"/>
              <a:t>не предоставляются </a:t>
            </a:r>
            <a:r>
              <a:rPr lang="ru-RU" dirty="0"/>
              <a:t>в установленные для работника выходные дни. График предоставления дней в случае использования более 4 дополнительных оплачиваемых дней подряд </a:t>
            </a:r>
            <a:r>
              <a:rPr lang="ru-RU" b="1" dirty="0"/>
              <a:t>согласовывается</a:t>
            </a:r>
            <a:r>
              <a:rPr lang="ru-RU" dirty="0"/>
              <a:t> работником с работодателем. </a:t>
            </a:r>
          </a:p>
          <a:p>
            <a:r>
              <a:rPr lang="ru-RU" dirty="0"/>
              <a:t>Дни могут быть использованы одним из родителей, либо </a:t>
            </a:r>
            <a:r>
              <a:rPr lang="ru-RU" b="1" dirty="0"/>
              <a:t>разделены</a:t>
            </a:r>
            <a:r>
              <a:rPr lang="ru-RU" dirty="0"/>
              <a:t> родителями между собой по их усмотрению.</a:t>
            </a:r>
          </a:p>
        </p:txBody>
      </p:sp>
      <p:cxnSp>
        <p:nvCxnSpPr>
          <p:cNvPr id="29" name="Прямая со стрелкой 28"/>
          <p:cNvCxnSpPr/>
          <p:nvPr/>
        </p:nvCxnSpPr>
        <p:spPr>
          <a:xfrm>
            <a:off x="3526242" y="1286634"/>
            <a:ext cx="5827308" cy="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9" name="Выноска-облако 8"/>
          <p:cNvSpPr/>
          <p:nvPr/>
        </p:nvSpPr>
        <p:spPr>
          <a:xfrm>
            <a:off x="7080531" y="1351371"/>
            <a:ext cx="2184850" cy="1173343"/>
          </a:xfrm>
          <a:prstGeom prst="cloudCallout">
            <a:avLst>
              <a:gd name="adj1" fmla="val -28961"/>
              <a:gd name="adj2" fmla="val 77300"/>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8000" tIns="0" rIns="0" bIns="0" rtlCol="0" anchor="ctr"/>
          <a:lstStyle/>
          <a:p>
            <a:pPr algn="ctr"/>
            <a:r>
              <a:rPr lang="ru-RU" sz="1200" dirty="0" smtClean="0">
                <a:solidFill>
                  <a:schemeClr val="tx1"/>
                </a:solidFill>
              </a:rPr>
              <a:t>В сентябре </a:t>
            </a:r>
            <a:r>
              <a:rPr lang="ru-RU" sz="1200" b="1" dirty="0" smtClean="0">
                <a:solidFill>
                  <a:schemeClr val="tx1"/>
                </a:solidFill>
              </a:rPr>
              <a:t>можно</a:t>
            </a:r>
            <a:r>
              <a:rPr lang="ru-RU" sz="1200" dirty="0" smtClean="0">
                <a:solidFill>
                  <a:schemeClr val="tx1"/>
                </a:solidFill>
              </a:rPr>
              <a:t> предоставить до</a:t>
            </a: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10 накопленных дней и 4 дня </a:t>
            </a:r>
            <a:r>
              <a:rPr lang="ru-RU" sz="1200" dirty="0" smtClean="0">
                <a:solidFill>
                  <a:schemeClr val="tx1"/>
                </a:solidFill>
              </a:rPr>
              <a:t>за сентябрь</a:t>
            </a:r>
            <a:endParaRPr lang="ru-RU" sz="1200" dirty="0">
              <a:solidFill>
                <a:schemeClr val="tx1"/>
              </a:solidFill>
            </a:endParaRPr>
          </a:p>
        </p:txBody>
      </p:sp>
      <p:sp>
        <p:nvSpPr>
          <p:cNvPr id="11" name="TextBox 10"/>
          <p:cNvSpPr txBox="1"/>
          <p:nvPr/>
        </p:nvSpPr>
        <p:spPr>
          <a:xfrm>
            <a:off x="3464394" y="877045"/>
            <a:ext cx="5800987" cy="589264"/>
          </a:xfrm>
          <a:prstGeom prst="rect">
            <a:avLst/>
          </a:prstGeom>
        </p:spPr>
        <p:txBody>
          <a:bodyPr vert="horz" wrap="square" lIns="0" tIns="9525" rIns="0" bIns="0" rtlCol="0" anchor="ctr">
            <a:spAutoFit/>
          </a:bodyPr>
          <a:lstStyle>
            <a:lvl1pPr marL="9525" algn="ctr">
              <a:lnSpc>
                <a:spcPct val="100000"/>
              </a:lnSpc>
              <a:spcBef>
                <a:spcPts val="75"/>
              </a:spcBef>
              <a:buNone/>
              <a:defRPr sz="1600" b="1" spc="94">
                <a:solidFill>
                  <a:schemeClr val="accent1">
                    <a:lumMod val="75000"/>
                  </a:schemeClr>
                </a:solidFill>
                <a:latin typeface="Montserrat"/>
                <a:ea typeface="+mj-ea"/>
                <a:cs typeface="Calibri-Light"/>
              </a:defRPr>
            </a:lvl1pPr>
          </a:lstStyle>
          <a:p>
            <a:endParaRPr lang="ru-RU" sz="1200" dirty="0" smtClean="0"/>
          </a:p>
          <a:p>
            <a:r>
              <a:rPr lang="ru-RU" sz="1200" dirty="0" smtClean="0">
                <a:solidFill>
                  <a:schemeClr val="accent6">
                    <a:lumMod val="50000"/>
                  </a:schemeClr>
                </a:solidFill>
              </a:rPr>
              <a:t>Заявление </a:t>
            </a:r>
            <a:r>
              <a:rPr lang="ru-RU" sz="1200" dirty="0">
                <a:solidFill>
                  <a:schemeClr val="accent6">
                    <a:lumMod val="50000"/>
                  </a:schemeClr>
                </a:solidFill>
              </a:rPr>
              <a:t>на предоставление дополнительных выходных </a:t>
            </a:r>
            <a:r>
              <a:rPr lang="ru-RU" sz="1200" dirty="0" smtClean="0">
                <a:solidFill>
                  <a:schemeClr val="accent6">
                    <a:lumMod val="50000"/>
                  </a:schemeClr>
                </a:solidFill>
              </a:rPr>
              <a:t>дней</a:t>
            </a:r>
            <a:r>
              <a:rPr lang="ru-RU" sz="1200" dirty="0" smtClean="0"/>
              <a:t>         </a:t>
            </a:r>
          </a:p>
          <a:p>
            <a:endParaRPr lang="ru-RU" sz="1200" dirty="0"/>
          </a:p>
        </p:txBody>
      </p:sp>
    </p:spTree>
    <p:extLst>
      <p:ext uri="{BB962C8B-B14F-4D97-AF65-F5344CB8AC3E}">
        <p14:creationId xmlns:p14="http://schemas.microsoft.com/office/powerpoint/2010/main" val="429452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10159" y="425851"/>
            <a:ext cx="7566053" cy="1486946"/>
          </a:xfrm>
          <a:prstGeom prst="rect">
            <a:avLst/>
          </a:prstGeom>
          <a:solidFill>
            <a:schemeClr val="accent6">
              <a:lumMod val="20000"/>
              <a:lumOff val="80000"/>
            </a:schemeClr>
          </a:solidFill>
          <a:ln>
            <a:solidFill>
              <a:schemeClr val="accent6">
                <a:lumMod val="75000"/>
              </a:schemeClr>
            </a:solidFill>
          </a:ln>
        </p:spPr>
        <p:txBody>
          <a:bodyPr vert="horz" wrap="square" lIns="0" tIns="9525" rIns="0" bIns="0" rtlCol="0">
            <a:spAutoFit/>
          </a:bodyPr>
          <a:lstStyle/>
          <a:p>
            <a:pPr marL="9525" marR="491014" algn="just">
              <a:spcBef>
                <a:spcPts val="75"/>
              </a:spcBef>
            </a:pPr>
            <a:r>
              <a:rPr lang="ru-RU" sz="1600" b="1" spc="-26" dirty="0" smtClean="0">
                <a:solidFill>
                  <a:srgbClr val="58595B"/>
                </a:solidFill>
                <a:latin typeface="Montserrat"/>
                <a:cs typeface="Montserrat"/>
              </a:rPr>
              <a:t> - При </a:t>
            </a:r>
            <a:r>
              <a:rPr lang="ru-RU" sz="1600" b="1" spc="-26" dirty="0">
                <a:solidFill>
                  <a:srgbClr val="58595B"/>
                </a:solidFill>
                <a:latin typeface="Montserrat"/>
                <a:cs typeface="Montserrat"/>
              </a:rPr>
              <a:t>нормальной продолжительности рабочей недели </a:t>
            </a:r>
            <a:r>
              <a:rPr lang="ru-RU" sz="1600" b="1" spc="-26" dirty="0" smtClean="0">
                <a:solidFill>
                  <a:srgbClr val="58595B"/>
                </a:solidFill>
                <a:latin typeface="Montserrat"/>
                <a:cs typeface="Montserrat"/>
              </a:rPr>
              <a:t/>
            </a:r>
            <a:br>
              <a:rPr lang="ru-RU" sz="1600" b="1" spc="-26" dirty="0" smtClean="0">
                <a:solidFill>
                  <a:srgbClr val="58595B"/>
                </a:solidFill>
                <a:latin typeface="Montserrat"/>
                <a:cs typeface="Montserrat"/>
              </a:rPr>
            </a:br>
            <a:r>
              <a:rPr lang="ru-RU" sz="1600" b="1" spc="-26" dirty="0" smtClean="0">
                <a:solidFill>
                  <a:srgbClr val="58595B"/>
                </a:solidFill>
                <a:latin typeface="Montserrat"/>
                <a:cs typeface="Montserrat"/>
              </a:rPr>
              <a:t>40 </a:t>
            </a:r>
            <a:r>
              <a:rPr lang="ru-RU" sz="1600" b="1" spc="-26" dirty="0">
                <a:solidFill>
                  <a:srgbClr val="58595B"/>
                </a:solidFill>
                <a:latin typeface="Montserrat"/>
                <a:cs typeface="Montserrat"/>
              </a:rPr>
              <a:t>часов и трудового дня 8 часов  исходя из среднедневного размера</a:t>
            </a:r>
            <a:r>
              <a:rPr lang="ru-RU" sz="1600" b="1" spc="-26" dirty="0" smtClean="0">
                <a:solidFill>
                  <a:srgbClr val="58595B"/>
                </a:solidFill>
                <a:latin typeface="Montserrat"/>
                <a:cs typeface="Montserrat"/>
              </a:rPr>
              <a:t>.</a:t>
            </a:r>
            <a:endParaRPr sz="1600" b="1" dirty="0">
              <a:latin typeface="Montserrat"/>
              <a:cs typeface="Montserrat"/>
            </a:endParaRPr>
          </a:p>
          <a:p>
            <a:pPr marL="9525" marR="491014" algn="just"/>
            <a:r>
              <a:rPr lang="ru-RU" sz="1600" b="1" spc="-26" dirty="0" smtClean="0">
                <a:solidFill>
                  <a:srgbClr val="58595B"/>
                </a:solidFill>
                <a:latin typeface="Montserrat"/>
                <a:cs typeface="Montserrat"/>
              </a:rPr>
              <a:t> - При </a:t>
            </a:r>
            <a:r>
              <a:rPr lang="ru-RU" sz="1600" b="1" spc="-26" dirty="0">
                <a:solidFill>
                  <a:srgbClr val="58595B"/>
                </a:solidFill>
                <a:latin typeface="Montserrat"/>
                <a:cs typeface="Montserrat"/>
              </a:rPr>
              <a:t>суммированном учете (посменно или плавающих часах работы) исходя из среднечасового </a:t>
            </a:r>
            <a:r>
              <a:rPr lang="ru-RU" sz="1600" b="1" spc="-26" dirty="0" smtClean="0">
                <a:solidFill>
                  <a:srgbClr val="58595B"/>
                </a:solidFill>
                <a:latin typeface="Montserrat"/>
                <a:cs typeface="Montserrat"/>
              </a:rPr>
              <a:t>размера. </a:t>
            </a:r>
          </a:p>
          <a:p>
            <a:pPr marL="9525" marR="491014" algn="just"/>
            <a:r>
              <a:rPr lang="ru-RU" sz="1600" b="1" spc="-26" dirty="0" smtClean="0">
                <a:solidFill>
                  <a:srgbClr val="58595B"/>
                </a:solidFill>
                <a:latin typeface="Montserrat"/>
                <a:cs typeface="Montserrat"/>
              </a:rPr>
              <a:t> - Оплате </a:t>
            </a:r>
            <a:r>
              <a:rPr lang="ru-RU" sz="1600" b="1" spc="-26" dirty="0">
                <a:solidFill>
                  <a:srgbClr val="58595B"/>
                </a:solidFill>
                <a:latin typeface="Montserrat"/>
                <a:cs typeface="Montserrat"/>
              </a:rPr>
              <a:t>подлежит не более </a:t>
            </a:r>
            <a:r>
              <a:rPr lang="ru-RU" sz="1600" b="1" spc="-26" dirty="0" smtClean="0">
                <a:solidFill>
                  <a:srgbClr val="58595B"/>
                </a:solidFill>
                <a:latin typeface="Montserrat"/>
                <a:cs typeface="Montserrat"/>
              </a:rPr>
              <a:t>4 (24) дней и </a:t>
            </a:r>
            <a:r>
              <a:rPr lang="ru-RU" sz="1600" b="1" spc="-26" dirty="0">
                <a:solidFill>
                  <a:srgbClr val="58595B"/>
                </a:solidFill>
                <a:latin typeface="Montserrat"/>
                <a:cs typeface="Montserrat"/>
              </a:rPr>
              <a:t>не более 32 </a:t>
            </a:r>
            <a:r>
              <a:rPr lang="ru-RU" sz="1600" b="1" spc="-26" dirty="0" smtClean="0">
                <a:solidFill>
                  <a:srgbClr val="58595B"/>
                </a:solidFill>
                <a:latin typeface="Montserrat"/>
                <a:cs typeface="Montserrat"/>
              </a:rPr>
              <a:t>(192) часов </a:t>
            </a:r>
            <a:r>
              <a:rPr lang="ru-RU" sz="1600" b="1" spc="-26" dirty="0">
                <a:solidFill>
                  <a:srgbClr val="58595B"/>
                </a:solidFill>
                <a:latin typeface="Montserrat"/>
                <a:cs typeface="Montserrat"/>
              </a:rPr>
              <a:t>в </a:t>
            </a:r>
            <a:r>
              <a:rPr lang="ru-RU" sz="1600" b="1" spc="-26" dirty="0" smtClean="0">
                <a:solidFill>
                  <a:srgbClr val="58595B"/>
                </a:solidFill>
                <a:latin typeface="Montserrat"/>
                <a:cs typeface="Montserrat"/>
              </a:rPr>
              <a:t>месяц (год) (8 рабочих часов за 1 день). </a:t>
            </a:r>
            <a:endParaRPr lang="ru-RU" sz="1600" b="1" spc="-26" dirty="0">
              <a:solidFill>
                <a:srgbClr val="58595B"/>
              </a:solidFill>
              <a:latin typeface="Montserrat"/>
              <a:cs typeface="Montserrat"/>
            </a:endParaRPr>
          </a:p>
        </p:txBody>
      </p:sp>
      <p:sp>
        <p:nvSpPr>
          <p:cNvPr id="5" name="object 5"/>
          <p:cNvSpPr/>
          <p:nvPr/>
        </p:nvSpPr>
        <p:spPr>
          <a:xfrm>
            <a:off x="3764556" y="827852"/>
            <a:ext cx="464820" cy="929164"/>
          </a:xfrm>
          <a:custGeom>
            <a:avLst/>
            <a:gdLst/>
            <a:ahLst/>
            <a:cxnLst/>
            <a:rect l="l" t="t" r="r" b="b"/>
            <a:pathLst>
              <a:path w="619759" h="1238885">
                <a:moveTo>
                  <a:pt x="0" y="0"/>
                </a:moveTo>
                <a:lnTo>
                  <a:pt x="0" y="1238846"/>
                </a:lnTo>
                <a:lnTo>
                  <a:pt x="619429" y="619417"/>
                </a:lnTo>
                <a:lnTo>
                  <a:pt x="0" y="0"/>
                </a:lnTo>
                <a:close/>
              </a:path>
            </a:pathLst>
          </a:custGeom>
          <a:solidFill>
            <a:schemeClr val="accent6">
              <a:lumMod val="40000"/>
              <a:lumOff val="60000"/>
            </a:schemeClr>
          </a:solidFill>
        </p:spPr>
        <p:txBody>
          <a:bodyPr wrap="square" lIns="0" tIns="0" rIns="0" bIns="0" rtlCol="0"/>
          <a:lstStyle/>
          <a:p>
            <a:endParaRPr sz="1350"/>
          </a:p>
        </p:txBody>
      </p:sp>
      <p:sp>
        <p:nvSpPr>
          <p:cNvPr id="7" name="object 3">
            <a:extLst>
              <a:ext uri="{FF2B5EF4-FFF2-40B4-BE49-F238E27FC236}">
                <a16:creationId xmlns:a16="http://schemas.microsoft.com/office/drawing/2014/main" xmlns="" id="{C3053925-BAC7-2944-B357-DFD2DE734132}"/>
              </a:ext>
            </a:extLst>
          </p:cNvPr>
          <p:cNvSpPr/>
          <p:nvPr/>
        </p:nvSpPr>
        <p:spPr>
          <a:xfrm>
            <a:off x="124284" y="107871"/>
            <a:ext cx="1831049" cy="6642259"/>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350"/>
          </a:p>
        </p:txBody>
      </p:sp>
      <p:pic>
        <p:nvPicPr>
          <p:cNvPr id="8" name="object 4">
            <a:extLst>
              <a:ext uri="{FF2B5EF4-FFF2-40B4-BE49-F238E27FC236}">
                <a16:creationId xmlns:a16="http://schemas.microsoft.com/office/drawing/2014/main" xmlns="" id="{61CC682A-3716-0045-A76E-5BAF0D6FCB47}"/>
              </a:ext>
            </a:extLst>
          </p:cNvPr>
          <p:cNvPicPr/>
          <p:nvPr/>
        </p:nvPicPr>
        <p:blipFill>
          <a:blip r:embed="rId2" cstate="print"/>
          <a:stretch>
            <a:fillRect/>
          </a:stretch>
        </p:blipFill>
        <p:spPr>
          <a:xfrm>
            <a:off x="1246174" y="106043"/>
            <a:ext cx="639270" cy="6643988"/>
          </a:xfrm>
          <a:prstGeom prst="rect">
            <a:avLst/>
          </a:prstGeom>
        </p:spPr>
      </p:pic>
      <p:grpSp>
        <p:nvGrpSpPr>
          <p:cNvPr id="9" name="Group 8">
            <a:extLst>
              <a:ext uri="{FF2B5EF4-FFF2-40B4-BE49-F238E27FC236}">
                <a16:creationId xmlns:a16="http://schemas.microsoft.com/office/drawing/2014/main" xmlns="" id="{3B5833D1-1B74-5D4C-BDE2-0CE3091AD1C4}"/>
              </a:ext>
            </a:extLst>
          </p:cNvPr>
          <p:cNvGrpSpPr/>
          <p:nvPr/>
        </p:nvGrpSpPr>
        <p:grpSpPr>
          <a:xfrm>
            <a:off x="492530" y="5665723"/>
            <a:ext cx="685839" cy="806651"/>
            <a:chOff x="634994" y="7556702"/>
            <a:chExt cx="914452" cy="1075534"/>
          </a:xfrm>
        </p:grpSpPr>
        <p:pic>
          <p:nvPicPr>
            <p:cNvPr id="10" name="object 5">
              <a:extLst>
                <a:ext uri="{FF2B5EF4-FFF2-40B4-BE49-F238E27FC236}">
                  <a16:creationId xmlns:a16="http://schemas.microsoft.com/office/drawing/2014/main" xmlns="" id="{C94FA42B-9A2B-BE44-93F4-0B0F8654801F}"/>
                </a:ext>
              </a:extLst>
            </p:cNvPr>
            <p:cNvPicPr/>
            <p:nvPr/>
          </p:nvPicPr>
          <p:blipFill>
            <a:blip r:embed="rId3" cstate="print"/>
            <a:stretch>
              <a:fillRect/>
            </a:stretch>
          </p:blipFill>
          <p:spPr>
            <a:xfrm>
              <a:off x="637218" y="8429396"/>
              <a:ext cx="163266" cy="78676"/>
            </a:xfrm>
            <a:prstGeom prst="rect">
              <a:avLst/>
            </a:prstGeom>
          </p:spPr>
        </p:pic>
        <p:pic>
          <p:nvPicPr>
            <p:cNvPr id="11" name="object 6">
              <a:extLst>
                <a:ext uri="{FF2B5EF4-FFF2-40B4-BE49-F238E27FC236}">
                  <a16:creationId xmlns:a16="http://schemas.microsoft.com/office/drawing/2014/main" xmlns="" id="{165A59F4-01BD-C946-ADBC-A7EF45800476}"/>
                </a:ext>
              </a:extLst>
            </p:cNvPr>
            <p:cNvPicPr/>
            <p:nvPr/>
          </p:nvPicPr>
          <p:blipFill>
            <a:blip r:embed="rId4" cstate="print"/>
            <a:stretch>
              <a:fillRect/>
            </a:stretch>
          </p:blipFill>
          <p:spPr>
            <a:xfrm>
              <a:off x="822641" y="8430279"/>
              <a:ext cx="341118" cy="89959"/>
            </a:xfrm>
            <a:prstGeom prst="rect">
              <a:avLst/>
            </a:prstGeom>
          </p:spPr>
        </p:pic>
        <p:sp>
          <p:nvSpPr>
            <p:cNvPr id="12" name="object 7">
              <a:extLst>
                <a:ext uri="{FF2B5EF4-FFF2-40B4-BE49-F238E27FC236}">
                  <a16:creationId xmlns:a16="http://schemas.microsoft.com/office/drawing/2014/main" xmlns="" id="{F843341C-57F3-8F49-8283-342B6DD9F518}"/>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sz="1350"/>
            </a:p>
          </p:txBody>
        </p:sp>
        <p:pic>
          <p:nvPicPr>
            <p:cNvPr id="13" name="object 8">
              <a:extLst>
                <a:ext uri="{FF2B5EF4-FFF2-40B4-BE49-F238E27FC236}">
                  <a16:creationId xmlns:a16="http://schemas.microsoft.com/office/drawing/2014/main" xmlns="" id="{C1741AD8-BEC1-C145-AD3A-A2C64B8A08DE}"/>
                </a:ext>
              </a:extLst>
            </p:cNvPr>
            <p:cNvPicPr/>
            <p:nvPr/>
          </p:nvPicPr>
          <p:blipFill>
            <a:blip r:embed="rId5" cstate="print"/>
            <a:stretch>
              <a:fillRect/>
            </a:stretch>
          </p:blipFill>
          <p:spPr>
            <a:xfrm>
              <a:off x="1274796" y="8430279"/>
              <a:ext cx="66154" cy="76911"/>
            </a:xfrm>
            <a:prstGeom prst="rect">
              <a:avLst/>
            </a:prstGeom>
          </p:spPr>
        </p:pic>
        <p:pic>
          <p:nvPicPr>
            <p:cNvPr id="14" name="object 9">
              <a:extLst>
                <a:ext uri="{FF2B5EF4-FFF2-40B4-BE49-F238E27FC236}">
                  <a16:creationId xmlns:a16="http://schemas.microsoft.com/office/drawing/2014/main" xmlns="" id="{C443D848-F671-DE4C-B0C0-32A23629D5D9}"/>
                </a:ext>
              </a:extLst>
            </p:cNvPr>
            <p:cNvPicPr/>
            <p:nvPr/>
          </p:nvPicPr>
          <p:blipFill>
            <a:blip r:embed="rId6" cstate="print"/>
            <a:stretch>
              <a:fillRect/>
            </a:stretch>
          </p:blipFill>
          <p:spPr>
            <a:xfrm>
              <a:off x="1369272" y="8430277"/>
              <a:ext cx="85153" cy="76923"/>
            </a:xfrm>
            <a:prstGeom prst="rect">
              <a:avLst/>
            </a:prstGeom>
          </p:spPr>
        </p:pic>
        <p:sp>
          <p:nvSpPr>
            <p:cNvPr id="15" name="object 10">
              <a:extLst>
                <a:ext uri="{FF2B5EF4-FFF2-40B4-BE49-F238E27FC236}">
                  <a16:creationId xmlns:a16="http://schemas.microsoft.com/office/drawing/2014/main" xmlns="" id="{FDE7FB59-E017-5A4C-93C6-9ECD08A0EA47}"/>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sz="1350"/>
            </a:p>
          </p:txBody>
        </p:sp>
        <p:pic>
          <p:nvPicPr>
            <p:cNvPr id="16" name="object 11">
              <a:extLst>
                <a:ext uri="{FF2B5EF4-FFF2-40B4-BE49-F238E27FC236}">
                  <a16:creationId xmlns:a16="http://schemas.microsoft.com/office/drawing/2014/main" xmlns="" id="{93E28C29-A471-BE43-B603-C78C79D10E6B}"/>
                </a:ext>
              </a:extLst>
            </p:cNvPr>
            <p:cNvPicPr/>
            <p:nvPr/>
          </p:nvPicPr>
          <p:blipFill>
            <a:blip r:embed="rId7" cstate="print"/>
            <a:stretch>
              <a:fillRect/>
            </a:stretch>
          </p:blipFill>
          <p:spPr>
            <a:xfrm>
              <a:off x="634994" y="8541165"/>
              <a:ext cx="188554" cy="82626"/>
            </a:xfrm>
            <a:prstGeom prst="rect">
              <a:avLst/>
            </a:prstGeom>
          </p:spPr>
        </p:pic>
        <p:pic>
          <p:nvPicPr>
            <p:cNvPr id="17" name="object 12">
              <a:extLst>
                <a:ext uri="{FF2B5EF4-FFF2-40B4-BE49-F238E27FC236}">
                  <a16:creationId xmlns:a16="http://schemas.microsoft.com/office/drawing/2014/main" xmlns="" id="{19EF816E-18D4-B444-8B3C-894505F2CADE}"/>
                </a:ext>
              </a:extLst>
            </p:cNvPr>
            <p:cNvPicPr/>
            <p:nvPr/>
          </p:nvPicPr>
          <p:blipFill>
            <a:blip r:embed="rId8" cstate="print"/>
            <a:stretch>
              <a:fillRect/>
            </a:stretch>
          </p:blipFill>
          <p:spPr>
            <a:xfrm>
              <a:off x="845724" y="8544010"/>
              <a:ext cx="164275" cy="88226"/>
            </a:xfrm>
            <a:prstGeom prst="rect">
              <a:avLst/>
            </a:prstGeom>
          </p:spPr>
        </p:pic>
        <p:pic>
          <p:nvPicPr>
            <p:cNvPr id="18" name="object 13">
              <a:extLst>
                <a:ext uri="{FF2B5EF4-FFF2-40B4-BE49-F238E27FC236}">
                  <a16:creationId xmlns:a16="http://schemas.microsoft.com/office/drawing/2014/main" xmlns="" id="{16247A24-811B-7747-8287-D8FBDFA48B55}"/>
                </a:ext>
              </a:extLst>
            </p:cNvPr>
            <p:cNvPicPr/>
            <p:nvPr/>
          </p:nvPicPr>
          <p:blipFill>
            <a:blip r:embed="rId9" cstate="print"/>
            <a:stretch>
              <a:fillRect/>
            </a:stretch>
          </p:blipFill>
          <p:spPr>
            <a:xfrm>
              <a:off x="1057757" y="8543142"/>
              <a:ext cx="319289" cy="78663"/>
            </a:xfrm>
            <a:prstGeom prst="rect">
              <a:avLst/>
            </a:prstGeom>
          </p:spPr>
        </p:pic>
        <p:pic>
          <p:nvPicPr>
            <p:cNvPr id="19" name="object 14">
              <a:extLst>
                <a:ext uri="{FF2B5EF4-FFF2-40B4-BE49-F238E27FC236}">
                  <a16:creationId xmlns:a16="http://schemas.microsoft.com/office/drawing/2014/main" xmlns="" id="{019570AD-1ED9-944B-B220-ED184A65F446}"/>
                </a:ext>
              </a:extLst>
            </p:cNvPr>
            <p:cNvPicPr/>
            <p:nvPr/>
          </p:nvPicPr>
          <p:blipFill>
            <a:blip r:embed="rId10" cstate="print"/>
            <a:stretch>
              <a:fillRect/>
            </a:stretch>
          </p:blipFill>
          <p:spPr>
            <a:xfrm>
              <a:off x="1396605" y="8544012"/>
              <a:ext cx="66471" cy="76911"/>
            </a:xfrm>
            <a:prstGeom prst="rect">
              <a:avLst/>
            </a:prstGeom>
          </p:spPr>
        </p:pic>
        <p:pic>
          <p:nvPicPr>
            <p:cNvPr id="20" name="object 15">
              <a:extLst>
                <a:ext uri="{FF2B5EF4-FFF2-40B4-BE49-F238E27FC236}">
                  <a16:creationId xmlns:a16="http://schemas.microsoft.com/office/drawing/2014/main" xmlns="" id="{1748ED57-06F3-1946-B418-0591ECA31845}"/>
                </a:ext>
              </a:extLst>
            </p:cNvPr>
            <p:cNvPicPr/>
            <p:nvPr/>
          </p:nvPicPr>
          <p:blipFill>
            <a:blip r:embed="rId11" cstate="print"/>
            <a:stretch>
              <a:fillRect/>
            </a:stretch>
          </p:blipFill>
          <p:spPr>
            <a:xfrm>
              <a:off x="1482771" y="8544012"/>
              <a:ext cx="66471" cy="76911"/>
            </a:xfrm>
            <a:prstGeom prst="rect">
              <a:avLst/>
            </a:prstGeom>
          </p:spPr>
        </p:pic>
        <p:sp>
          <p:nvSpPr>
            <p:cNvPr id="21" name="object 16">
              <a:extLst>
                <a:ext uri="{FF2B5EF4-FFF2-40B4-BE49-F238E27FC236}">
                  <a16:creationId xmlns:a16="http://schemas.microsoft.com/office/drawing/2014/main" xmlns="" id="{35769D1B-B433-2646-AB59-61CAFCCF4ABC}"/>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sz="1350"/>
            </a:p>
          </p:txBody>
        </p:sp>
        <p:pic>
          <p:nvPicPr>
            <p:cNvPr id="22" name="object 17">
              <a:extLst>
                <a:ext uri="{FF2B5EF4-FFF2-40B4-BE49-F238E27FC236}">
                  <a16:creationId xmlns:a16="http://schemas.microsoft.com/office/drawing/2014/main" xmlns="" id="{33A3360B-C80D-AB4C-A4DC-6CA05AA42D07}"/>
                </a:ext>
              </a:extLst>
            </p:cNvPr>
            <p:cNvPicPr/>
            <p:nvPr/>
          </p:nvPicPr>
          <p:blipFill>
            <a:blip r:embed="rId12" cstate="print"/>
            <a:stretch>
              <a:fillRect/>
            </a:stretch>
          </p:blipFill>
          <p:spPr>
            <a:xfrm>
              <a:off x="644093" y="7556702"/>
              <a:ext cx="895848" cy="769188"/>
            </a:xfrm>
            <a:prstGeom prst="rect">
              <a:avLst/>
            </a:prstGeom>
          </p:spPr>
        </p:pic>
      </p:grpSp>
      <p:sp>
        <p:nvSpPr>
          <p:cNvPr id="24" name="object 38"/>
          <p:cNvSpPr txBox="1">
            <a:spLocks noGrp="1"/>
          </p:cNvSpPr>
          <p:nvPr>
            <p:ph type="title"/>
          </p:nvPr>
        </p:nvSpPr>
        <p:spPr>
          <a:xfrm>
            <a:off x="2496063" y="92482"/>
            <a:ext cx="9197008" cy="286617"/>
          </a:xfrm>
          <a:prstGeom prst="rect">
            <a:avLst/>
          </a:prstGeom>
        </p:spPr>
        <p:txBody>
          <a:bodyPr vert="horz" wrap="square" lIns="0" tIns="9525" rIns="0" bIns="0" rtlCol="0" anchor="ctr">
            <a:spAutoFit/>
          </a:bodyPr>
          <a:lstStyle/>
          <a:p>
            <a:pPr marL="9525" algn="ctr">
              <a:lnSpc>
                <a:spcPct val="100000"/>
              </a:lnSpc>
              <a:spcBef>
                <a:spcPts val="75"/>
              </a:spcBef>
            </a:pPr>
            <a:r>
              <a:rPr lang="ru-RU" sz="1600" b="1" spc="94" dirty="0" smtClean="0">
                <a:solidFill>
                  <a:srgbClr val="C00000"/>
                </a:solidFill>
                <a:latin typeface="Montserrat"/>
                <a:cs typeface="Calibri-Light"/>
              </a:rPr>
              <a:t>На что </a:t>
            </a:r>
            <a:r>
              <a:rPr lang="ru-RU" sz="1800" b="1" spc="94" dirty="0" smtClean="0">
                <a:solidFill>
                  <a:srgbClr val="C00000"/>
                </a:solidFill>
                <a:latin typeface="Montserrat"/>
                <a:cs typeface="Calibri-Light"/>
              </a:rPr>
              <a:t>обратить</a:t>
            </a:r>
            <a:r>
              <a:rPr lang="ru-RU" sz="1600" b="1" spc="94" dirty="0" smtClean="0">
                <a:solidFill>
                  <a:srgbClr val="C00000"/>
                </a:solidFill>
                <a:latin typeface="Montserrat"/>
                <a:cs typeface="Calibri-Light"/>
              </a:rPr>
              <a:t> внимание!</a:t>
            </a:r>
            <a:endParaRPr sz="1600" b="1" spc="-75" dirty="0">
              <a:solidFill>
                <a:srgbClr val="C00000"/>
              </a:solidFill>
              <a:latin typeface="Montserrat"/>
              <a:cs typeface="Calibri-Light"/>
            </a:endParaRPr>
          </a:p>
        </p:txBody>
      </p:sp>
      <p:pic>
        <p:nvPicPr>
          <p:cNvPr id="25" name="Рисунок 24"/>
          <p:cNvPicPr>
            <a:picLocks noChangeAspect="1"/>
          </p:cNvPicPr>
          <p:nvPr/>
        </p:nvPicPr>
        <p:blipFill rotWithShape="1">
          <a:blip r:embed="rId13"/>
          <a:srcRect b="32470"/>
          <a:stretch/>
        </p:blipFill>
        <p:spPr>
          <a:xfrm>
            <a:off x="2017391" y="425851"/>
            <a:ext cx="1570973" cy="1566617"/>
          </a:xfrm>
          <a:prstGeom prst="rect">
            <a:avLst/>
          </a:prstGeom>
        </p:spPr>
      </p:pic>
      <p:sp>
        <p:nvSpPr>
          <p:cNvPr id="26" name="Прямоугольник 25"/>
          <p:cNvSpPr/>
          <p:nvPr/>
        </p:nvSpPr>
        <p:spPr>
          <a:xfrm>
            <a:off x="2284987" y="2467707"/>
            <a:ext cx="1631558" cy="433753"/>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b="1" dirty="0" smtClean="0">
                <a:latin typeface="Montserrat-Medium"/>
              </a:rPr>
              <a:t>Как рассчитать?</a:t>
            </a:r>
            <a:endParaRPr lang="ru-RU" b="1" dirty="0">
              <a:latin typeface="Montserrat-Medium"/>
            </a:endParaRPr>
          </a:p>
        </p:txBody>
      </p:sp>
      <p:sp>
        <p:nvSpPr>
          <p:cNvPr id="27" name="object 5"/>
          <p:cNvSpPr/>
          <p:nvPr/>
        </p:nvSpPr>
        <p:spPr>
          <a:xfrm>
            <a:off x="3764556" y="3791694"/>
            <a:ext cx="464820" cy="929164"/>
          </a:xfrm>
          <a:custGeom>
            <a:avLst/>
            <a:gdLst/>
            <a:ahLst/>
            <a:cxnLst/>
            <a:rect l="l" t="t" r="r" b="b"/>
            <a:pathLst>
              <a:path w="619759" h="1238885">
                <a:moveTo>
                  <a:pt x="0" y="0"/>
                </a:moveTo>
                <a:lnTo>
                  <a:pt x="0" y="1238846"/>
                </a:lnTo>
                <a:lnTo>
                  <a:pt x="619429" y="619417"/>
                </a:lnTo>
                <a:lnTo>
                  <a:pt x="0" y="0"/>
                </a:lnTo>
                <a:close/>
              </a:path>
            </a:pathLst>
          </a:custGeom>
          <a:solidFill>
            <a:schemeClr val="accent5">
              <a:lumMod val="40000"/>
              <a:lumOff val="60000"/>
            </a:schemeClr>
          </a:solidFill>
        </p:spPr>
        <p:txBody>
          <a:bodyPr wrap="square" lIns="0" tIns="0" rIns="0" bIns="0" rtlCol="0"/>
          <a:lstStyle/>
          <a:p>
            <a:endParaRPr sz="1350"/>
          </a:p>
        </p:txBody>
      </p:sp>
      <p:pic>
        <p:nvPicPr>
          <p:cNvPr id="29" name="Рисунок 28"/>
          <p:cNvPicPr>
            <a:picLocks noChangeAspect="1"/>
          </p:cNvPicPr>
          <p:nvPr/>
        </p:nvPicPr>
        <p:blipFill>
          <a:blip r:embed="rId14"/>
          <a:stretch>
            <a:fillRect/>
          </a:stretch>
        </p:blipFill>
        <p:spPr>
          <a:xfrm>
            <a:off x="2017390" y="3460508"/>
            <a:ext cx="1570973" cy="1721010"/>
          </a:xfrm>
          <a:prstGeom prst="rect">
            <a:avLst/>
          </a:prstGeom>
        </p:spPr>
      </p:pic>
      <p:sp>
        <p:nvSpPr>
          <p:cNvPr id="28" name="object 4"/>
          <p:cNvSpPr txBox="1"/>
          <p:nvPr/>
        </p:nvSpPr>
        <p:spPr>
          <a:xfrm>
            <a:off x="4410157" y="2142413"/>
            <a:ext cx="7566053" cy="4492897"/>
          </a:xfrm>
          <a:prstGeom prst="rect">
            <a:avLst/>
          </a:prstGeom>
          <a:solidFill>
            <a:schemeClr val="accent1">
              <a:lumMod val="20000"/>
              <a:lumOff val="80000"/>
            </a:schemeClr>
          </a:solidFill>
          <a:ln>
            <a:solidFill>
              <a:schemeClr val="accent5">
                <a:lumMod val="75000"/>
              </a:schemeClr>
            </a:solidFill>
          </a:ln>
        </p:spPr>
        <p:txBody>
          <a:bodyPr vert="horz" wrap="square" lIns="0" tIns="9525" rIns="0" bIns="0" rtlCol="0">
            <a:spAutoFit/>
          </a:bodyPr>
          <a:lstStyle/>
          <a:p>
            <a:pPr marL="9525" marR="491014" algn="just">
              <a:spcBef>
                <a:spcPts val="75"/>
              </a:spcBef>
            </a:pPr>
            <a:r>
              <a:rPr lang="ru-RU" sz="1600" b="1" spc="-26" dirty="0" smtClean="0">
                <a:solidFill>
                  <a:srgbClr val="58595B"/>
                </a:solidFill>
                <a:latin typeface="Montserrat"/>
                <a:cs typeface="Montserrat"/>
              </a:rPr>
              <a:t>- Дополнительные </a:t>
            </a:r>
            <a:r>
              <a:rPr lang="ru-RU" sz="1600" b="1" spc="-26" dirty="0">
                <a:solidFill>
                  <a:srgbClr val="58595B"/>
                </a:solidFill>
                <a:latin typeface="Montserrat"/>
                <a:cs typeface="Montserrat"/>
              </a:rPr>
              <a:t>оплачиваемые выходные дни не предоставляются родителю (опекуну, попечителю) в период его очередного ежегодного оплачиваемого отпуска, отпуска без сохранения заработной платы, отпуска по уходу за ребенком до достижения им возраста 3 лет. При этом у другого родителя (опекуна, попечителя) сохраняется право на 4 дополнительных оплачиваемых выходных дня.</a:t>
            </a:r>
          </a:p>
          <a:p>
            <a:pPr marL="9525" marR="491014" algn="just">
              <a:spcBef>
                <a:spcPts val="75"/>
              </a:spcBef>
            </a:pPr>
            <a:r>
              <a:rPr lang="ru-RU" sz="1600" b="1" spc="-26" dirty="0" smtClean="0">
                <a:solidFill>
                  <a:srgbClr val="58595B"/>
                </a:solidFill>
                <a:latin typeface="Montserrat"/>
                <a:cs typeface="Montserrat"/>
              </a:rPr>
              <a:t>- При </a:t>
            </a:r>
            <a:r>
              <a:rPr lang="ru-RU" sz="1600" b="1" spc="-26" dirty="0">
                <a:solidFill>
                  <a:srgbClr val="58595B"/>
                </a:solidFill>
                <a:latin typeface="Montserrat"/>
                <a:cs typeface="Montserrat"/>
              </a:rPr>
              <a:t>наличии в семье более одного ребенка-инвалида количество </a:t>
            </a:r>
            <a:r>
              <a:rPr lang="ru-RU" sz="1600" b="1" spc="-26" dirty="0" smtClean="0">
                <a:solidFill>
                  <a:srgbClr val="58595B"/>
                </a:solidFill>
                <a:latin typeface="Montserrat"/>
                <a:cs typeface="Montserrat"/>
              </a:rPr>
              <a:t>дополнительных </a:t>
            </a:r>
            <a:r>
              <a:rPr lang="ru-RU" sz="1600" b="1" spc="-26" dirty="0">
                <a:solidFill>
                  <a:srgbClr val="58595B"/>
                </a:solidFill>
                <a:latin typeface="Montserrat"/>
                <a:cs typeface="Montserrat"/>
              </a:rPr>
              <a:t>оплачиваемых выходных дней не увеличивается. </a:t>
            </a:r>
            <a:endParaRPr lang="ru-RU" sz="1600" b="1" spc="-26" dirty="0" smtClean="0">
              <a:solidFill>
                <a:srgbClr val="58595B"/>
              </a:solidFill>
              <a:latin typeface="Montserrat"/>
              <a:cs typeface="Montserrat"/>
            </a:endParaRPr>
          </a:p>
          <a:p>
            <a:pPr marL="9525" marR="491014" algn="just">
              <a:spcBef>
                <a:spcPts val="75"/>
              </a:spcBef>
            </a:pPr>
            <a:r>
              <a:rPr lang="ru-RU" sz="1600" b="1" spc="-26" dirty="0" smtClean="0">
                <a:solidFill>
                  <a:srgbClr val="58595B"/>
                </a:solidFill>
                <a:latin typeface="Montserrat"/>
                <a:cs typeface="Montserrat"/>
              </a:rPr>
              <a:t>-   Дополнительные </a:t>
            </a:r>
            <a:r>
              <a:rPr lang="ru-RU" sz="1600" b="1" spc="-26" dirty="0">
                <a:solidFill>
                  <a:srgbClr val="58595B"/>
                </a:solidFill>
                <a:latin typeface="Montserrat"/>
                <a:cs typeface="Montserrat"/>
              </a:rPr>
              <a:t>оплачиваемые выходные дни, предоставленные, но не использованные в календарном месяце родителем (опекуном, попечителем) в связи с его временной нетрудоспособностью, предоставляются ему в этом же календарном месяце. </a:t>
            </a:r>
            <a:endParaRPr lang="ru-RU" sz="1600" b="1" spc="-26" dirty="0" smtClean="0">
              <a:solidFill>
                <a:srgbClr val="58595B"/>
              </a:solidFill>
              <a:latin typeface="Montserrat"/>
              <a:cs typeface="Montserrat"/>
            </a:endParaRPr>
          </a:p>
          <a:p>
            <a:pPr marL="9525" marR="491014" indent="-285750" algn="just">
              <a:spcBef>
                <a:spcPts val="75"/>
              </a:spcBef>
              <a:buFontTx/>
              <a:buChar char="-"/>
            </a:pPr>
            <a:r>
              <a:rPr lang="ru-RU" sz="1600" b="1" spc="-26" dirty="0" smtClean="0">
                <a:solidFill>
                  <a:srgbClr val="58595B"/>
                </a:solidFill>
                <a:latin typeface="Montserrat"/>
                <a:cs typeface="Montserrat"/>
              </a:rPr>
              <a:t>4 дополнительных оплачиваемых выходных дня, </a:t>
            </a:r>
            <a:r>
              <a:rPr lang="ru-RU" sz="1600" b="1" spc="-26" dirty="0">
                <a:solidFill>
                  <a:srgbClr val="58595B"/>
                </a:solidFill>
                <a:latin typeface="Montserrat"/>
                <a:cs typeface="Montserrat"/>
              </a:rPr>
              <a:t>не использованные в календарном месяце, на другой календарный месяц не </a:t>
            </a:r>
            <a:r>
              <a:rPr lang="ru-RU" sz="1600" b="1" spc="-26" dirty="0" smtClean="0">
                <a:solidFill>
                  <a:srgbClr val="58595B"/>
                </a:solidFill>
                <a:latin typeface="Montserrat"/>
                <a:cs typeface="Montserrat"/>
              </a:rPr>
              <a:t>переносятся, но накапливаются.</a:t>
            </a:r>
            <a:endParaRPr lang="ru-RU" sz="1600" b="1" spc="-26" dirty="0">
              <a:solidFill>
                <a:srgbClr val="58595B"/>
              </a:solidFill>
              <a:latin typeface="Montserrat"/>
              <a:cs typeface="Montserrat"/>
            </a:endParaRPr>
          </a:p>
          <a:p>
            <a:pPr marL="9525" marR="491014" indent="-285750" algn="just">
              <a:spcBef>
                <a:spcPts val="75"/>
              </a:spcBef>
              <a:buFontTx/>
              <a:buChar char="-"/>
            </a:pPr>
            <a:r>
              <a:rPr lang="ru-RU" sz="1600" b="1" spc="-26" dirty="0">
                <a:solidFill>
                  <a:srgbClr val="58595B"/>
                </a:solidFill>
                <a:latin typeface="Montserrat"/>
                <a:cs typeface="Montserrat"/>
              </a:rPr>
              <a:t>П</a:t>
            </a:r>
            <a:r>
              <a:rPr lang="ru-RU" sz="1600" b="1" spc="-26" dirty="0" smtClean="0">
                <a:solidFill>
                  <a:srgbClr val="58595B"/>
                </a:solidFill>
                <a:latin typeface="Montserrat"/>
                <a:cs typeface="Montserrat"/>
              </a:rPr>
              <a:t>редоставление </a:t>
            </a:r>
            <a:r>
              <a:rPr lang="ru-RU" sz="1600" b="1" spc="-26" dirty="0">
                <a:solidFill>
                  <a:srgbClr val="58595B"/>
                </a:solidFill>
                <a:latin typeface="Montserrat"/>
                <a:cs typeface="Montserrat"/>
              </a:rPr>
              <a:t>оплачиваемых выходных дней для ухода за ребенком-инвалидом осуществляется в пределах одного календарного года и на следующий год не переносится.</a:t>
            </a:r>
          </a:p>
        </p:txBody>
      </p:sp>
    </p:spTree>
    <p:extLst>
      <p:ext uri="{BB962C8B-B14F-4D97-AF65-F5344CB8AC3E}">
        <p14:creationId xmlns:p14="http://schemas.microsoft.com/office/powerpoint/2010/main" val="313002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одзаголовок 2"/>
          <p:cNvSpPr txBox="1">
            <a:spLocks/>
          </p:cNvSpPr>
          <p:nvPr/>
        </p:nvSpPr>
        <p:spPr>
          <a:xfrm>
            <a:off x="43197" y="4264503"/>
            <a:ext cx="3031777" cy="1076240"/>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defPPr>
              <a:defRPr lang="ru-RU"/>
            </a:defPPr>
            <a:lvl1pPr indent="0">
              <a:lnSpc>
                <a:spcPct val="90000"/>
              </a:lnSpc>
              <a:spcBef>
                <a:spcPts val="1000"/>
              </a:spcBef>
              <a:spcAft>
                <a:spcPts val="225"/>
              </a:spcAft>
              <a:buClr>
                <a:schemeClr val="tx2"/>
              </a:buClr>
              <a:buFont typeface="Arial" panose="020B0604020202020204" pitchFamily="34" charset="0"/>
              <a:buNone/>
              <a:defRPr sz="1200" b="1">
                <a:solidFill>
                  <a:schemeClr val="tx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ru-RU" dirty="0" smtClean="0"/>
              <a:t>Как часто прилагаются справки </a:t>
            </a:r>
            <a:r>
              <a:rPr lang="ru-RU" dirty="0"/>
              <a:t>от второго родителя </a:t>
            </a:r>
            <a:r>
              <a:rPr lang="ru-RU" dirty="0" smtClean="0"/>
              <a:t>к заявлению о предоставлении дополнительных выходных дней?</a:t>
            </a:r>
            <a:endParaRPr lang="ru-RU" dirty="0"/>
          </a:p>
          <a:p>
            <a:endParaRPr lang="ru-RU" dirty="0"/>
          </a:p>
        </p:txBody>
      </p:sp>
      <p:sp>
        <p:nvSpPr>
          <p:cNvPr id="30" name="Подзаголовок 2"/>
          <p:cNvSpPr txBox="1">
            <a:spLocks/>
          </p:cNvSpPr>
          <p:nvPr/>
        </p:nvSpPr>
        <p:spPr>
          <a:xfrm>
            <a:off x="35060" y="5454032"/>
            <a:ext cx="3039914" cy="1310910"/>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defPPr>
              <a:defRPr lang="ru-RU"/>
            </a:defPPr>
            <a:lvl1pPr indent="0">
              <a:lnSpc>
                <a:spcPct val="90000"/>
              </a:lnSpc>
              <a:spcBef>
                <a:spcPts val="1000"/>
              </a:spcBef>
              <a:spcAft>
                <a:spcPts val="225"/>
              </a:spcAft>
              <a:buClr>
                <a:schemeClr val="tx2"/>
              </a:buClr>
              <a:buFont typeface="Arial" panose="020B0604020202020204" pitchFamily="34" charset="0"/>
              <a:buNone/>
              <a:defRPr sz="1200" b="1">
                <a:solidFill>
                  <a:schemeClr val="tx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ru-RU" dirty="0"/>
              <a:t>Какой документ должен предоставить родитель, если  нет возможности связаться со вторым родителем, не осуществляющим уход за </a:t>
            </a:r>
            <a:r>
              <a:rPr lang="ru-RU" dirty="0" smtClean="0"/>
              <a:t>ребенком и </a:t>
            </a:r>
            <a:r>
              <a:rPr lang="ru-RU" dirty="0"/>
              <a:t>предоставить справку с места его работы о </a:t>
            </a:r>
            <a:r>
              <a:rPr lang="ru-RU" dirty="0" err="1" smtClean="0"/>
              <a:t>непредоставлении</a:t>
            </a:r>
            <a:r>
              <a:rPr lang="ru-RU" dirty="0" smtClean="0"/>
              <a:t> доп. выходных </a:t>
            </a:r>
            <a:r>
              <a:rPr lang="ru-RU" dirty="0"/>
              <a:t>дней?  </a:t>
            </a:r>
          </a:p>
        </p:txBody>
      </p:sp>
      <p:sp>
        <p:nvSpPr>
          <p:cNvPr id="2" name="Прямоугольник 1"/>
          <p:cNvSpPr/>
          <p:nvPr/>
        </p:nvSpPr>
        <p:spPr>
          <a:xfrm>
            <a:off x="35059" y="106122"/>
            <a:ext cx="12091549" cy="460320"/>
          </a:xfrm>
          <a:prstGeom prst="rect">
            <a:avLst/>
          </a:prstGeom>
          <a:solidFill>
            <a:srgbClr val="F7E7D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Вопрос-ответ</a:t>
            </a:r>
            <a:endParaRPr lang="ru-RU" b="1" strike="sngStrike" dirty="0">
              <a:solidFill>
                <a:schemeClr val="tx1"/>
              </a:solidFill>
              <a:latin typeface="Times New Roman" panose="02020603050405020304" pitchFamily="18" charset="0"/>
              <a:cs typeface="Times New Roman" panose="02020603050405020304" pitchFamily="18" charset="0"/>
            </a:endParaRPr>
          </a:p>
        </p:txBody>
      </p:sp>
      <p:sp>
        <p:nvSpPr>
          <p:cNvPr id="16" name="Подзаголовок 2"/>
          <p:cNvSpPr txBox="1">
            <a:spLocks/>
          </p:cNvSpPr>
          <p:nvPr/>
        </p:nvSpPr>
        <p:spPr>
          <a:xfrm>
            <a:off x="37028" y="668801"/>
            <a:ext cx="3037945" cy="868685"/>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defPPr>
              <a:defRPr lang="ru-RU"/>
            </a:defPPr>
            <a:lvl1pPr indent="0">
              <a:lnSpc>
                <a:spcPct val="90000"/>
              </a:lnSpc>
              <a:spcBef>
                <a:spcPts val="1000"/>
              </a:spcBef>
              <a:spcAft>
                <a:spcPts val="225"/>
              </a:spcAft>
              <a:buClr>
                <a:schemeClr val="tx2"/>
              </a:buClr>
              <a:buFont typeface="Arial" panose="020B0604020202020204" pitchFamily="34" charset="0"/>
              <a:buNone/>
              <a:defRPr sz="1100" b="1">
                <a:solidFill>
                  <a:schemeClr val="tx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ru-RU" sz="1200" dirty="0"/>
              <a:t>Сколько дополнительных выходных дней можно предоставить сотруднику для ухода за ребенком-инвалидом в </a:t>
            </a:r>
            <a:r>
              <a:rPr lang="ru-RU" sz="1200" dirty="0" smtClean="0"/>
              <a:t>октябре 2024 года, </a:t>
            </a:r>
            <a:r>
              <a:rPr lang="ru-RU" sz="1200" dirty="0"/>
              <a:t>если  </a:t>
            </a:r>
            <a:r>
              <a:rPr lang="ru-RU" sz="1200" dirty="0" smtClean="0"/>
              <a:t>04.10.2024 </a:t>
            </a:r>
            <a:r>
              <a:rPr lang="ru-RU" sz="1200" dirty="0"/>
              <a:t>ему исполняется 18 лет?    </a:t>
            </a:r>
          </a:p>
        </p:txBody>
      </p:sp>
      <p:sp>
        <p:nvSpPr>
          <p:cNvPr id="17" name="Подзаголовок 2"/>
          <p:cNvSpPr txBox="1">
            <a:spLocks/>
          </p:cNvSpPr>
          <p:nvPr/>
        </p:nvSpPr>
        <p:spPr>
          <a:xfrm>
            <a:off x="3139710" y="661856"/>
            <a:ext cx="8990177" cy="875629"/>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smtClean="0">
                <a:latin typeface="Times New Roman" panose="02020603050405020304" pitchFamily="18" charset="0"/>
                <a:cs typeface="Times New Roman" panose="02020603050405020304" pitchFamily="18" charset="0"/>
              </a:rPr>
              <a:t>Родитель </a:t>
            </a:r>
            <a:r>
              <a:rPr lang="ru-RU" sz="1200" b="1" dirty="0">
                <a:latin typeface="Times New Roman" panose="02020603050405020304" pitchFamily="18" charset="0"/>
                <a:cs typeface="Times New Roman" panose="02020603050405020304" pitchFamily="18" charset="0"/>
              </a:rPr>
              <a:t>имеет право </a:t>
            </a:r>
            <a:r>
              <a:rPr lang="ru-RU" sz="1200" b="1" dirty="0" smtClean="0">
                <a:latin typeface="Times New Roman" panose="02020603050405020304" pitchFamily="18" charset="0"/>
                <a:cs typeface="Times New Roman" panose="02020603050405020304" pitchFamily="18" charset="0"/>
              </a:rPr>
              <a:t>на 4 </a:t>
            </a:r>
            <a:r>
              <a:rPr lang="ru-RU" sz="1200" b="1" dirty="0">
                <a:latin typeface="Times New Roman" panose="02020603050405020304" pitchFamily="18" charset="0"/>
                <a:cs typeface="Times New Roman" panose="02020603050405020304" pitchFamily="18" charset="0"/>
              </a:rPr>
              <a:t>дополнительных выходных </a:t>
            </a:r>
            <a:r>
              <a:rPr lang="ru-RU" sz="1200" b="1" dirty="0" smtClean="0">
                <a:latin typeface="Times New Roman" panose="02020603050405020304" pitchFamily="18" charset="0"/>
                <a:cs typeface="Times New Roman" panose="02020603050405020304" pitchFamily="18" charset="0"/>
              </a:rPr>
              <a:t>дня </a:t>
            </a:r>
            <a:r>
              <a:rPr lang="ru-RU" sz="1200" b="1" dirty="0">
                <a:latin typeface="Times New Roman" panose="02020603050405020304" pitchFamily="18" charset="0"/>
                <a:cs typeface="Times New Roman" panose="02020603050405020304" pitchFamily="18" charset="0"/>
              </a:rPr>
              <a:t>в октябре 2024 </a:t>
            </a:r>
            <a:r>
              <a:rPr lang="ru-RU" sz="1200" b="1" dirty="0" smtClean="0">
                <a:latin typeface="Times New Roman" panose="02020603050405020304" pitchFamily="18" charset="0"/>
                <a:cs typeface="Times New Roman" panose="02020603050405020304" pitchFamily="18" charset="0"/>
              </a:rPr>
              <a:t>года (1-4 октября рабочие дни по графику 5дневной рабочей недели). Статья </a:t>
            </a:r>
            <a:r>
              <a:rPr lang="ru-RU" sz="1200" b="1" dirty="0">
                <a:latin typeface="Times New Roman" panose="02020603050405020304" pitchFamily="18" charset="0"/>
                <a:cs typeface="Times New Roman" panose="02020603050405020304" pitchFamily="18" charset="0"/>
              </a:rPr>
              <a:t>54 Семейного кодекса РФ от 19.12.1995 № </a:t>
            </a:r>
            <a:r>
              <a:rPr lang="ru-RU" sz="1200" b="1" dirty="0" smtClean="0">
                <a:latin typeface="Times New Roman" panose="02020603050405020304" pitchFamily="18" charset="0"/>
                <a:cs typeface="Times New Roman" panose="02020603050405020304" pitchFamily="18" charset="0"/>
              </a:rPr>
              <a:t>223-ФЗ - </a:t>
            </a:r>
            <a:r>
              <a:rPr lang="ru-RU" sz="1200" b="1" dirty="0">
                <a:latin typeface="Times New Roman" panose="02020603050405020304" pitchFamily="18" charset="0"/>
                <a:cs typeface="Times New Roman" panose="02020603050405020304" pitchFamily="18" charset="0"/>
              </a:rPr>
              <a:t>р</a:t>
            </a:r>
            <a:r>
              <a:rPr lang="ru-RU" sz="1200" b="1" dirty="0" smtClean="0">
                <a:latin typeface="Times New Roman" panose="02020603050405020304" pitchFamily="18" charset="0"/>
                <a:cs typeface="Times New Roman" panose="02020603050405020304" pitchFamily="18" charset="0"/>
              </a:rPr>
              <a:t>ебенком </a:t>
            </a:r>
            <a:r>
              <a:rPr lang="ru-RU" sz="1200" b="1" dirty="0">
                <a:latin typeface="Times New Roman" panose="02020603050405020304" pitchFamily="18" charset="0"/>
                <a:cs typeface="Times New Roman" panose="02020603050405020304" pitchFamily="18" charset="0"/>
              </a:rPr>
              <a:t>признается лицо, не достигшее возраста восемнадцати лет(совершеннолетия). </a:t>
            </a:r>
          </a:p>
        </p:txBody>
      </p:sp>
      <p:sp>
        <p:nvSpPr>
          <p:cNvPr id="15" name="Подзаголовок 2"/>
          <p:cNvSpPr txBox="1">
            <a:spLocks/>
          </p:cNvSpPr>
          <p:nvPr/>
        </p:nvSpPr>
        <p:spPr>
          <a:xfrm>
            <a:off x="43198" y="1594131"/>
            <a:ext cx="3031776" cy="841572"/>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25"/>
              </a:spcAft>
              <a:buClr>
                <a:schemeClr val="tx2"/>
              </a:buClr>
              <a:buNone/>
              <a:defRPr/>
            </a:pPr>
            <a:r>
              <a:rPr lang="ru-RU" sz="1200" b="1" dirty="0" smtClean="0">
                <a:latin typeface="Times New Roman" panose="02020603050405020304" pitchFamily="18" charset="0"/>
                <a:cs typeface="Times New Roman" panose="02020603050405020304" pitchFamily="18" charset="0"/>
              </a:rPr>
              <a:t>Можно ли предоставлять доп. выходные дни для ухода за </a:t>
            </a:r>
            <a:r>
              <a:rPr lang="ru-RU" sz="1200" b="1" dirty="0" smtClean="0">
                <a:solidFill>
                  <a:schemeClr val="tx1">
                    <a:lumMod val="95000"/>
                    <a:lumOff val="5000"/>
                  </a:schemeClr>
                </a:solidFill>
                <a:latin typeface="Times New Roman" panose="02020603050405020304" pitchFamily="18" charset="0"/>
                <a:cs typeface="Times New Roman" panose="02020603050405020304" pitchFamily="18" charset="0"/>
              </a:rPr>
              <a:t>ребенком-инвалидом</a:t>
            </a:r>
            <a:r>
              <a:rPr lang="ru-RU" sz="1200" b="1" dirty="0" smtClean="0">
                <a:latin typeface="Times New Roman" panose="02020603050405020304" pitchFamily="18" charset="0"/>
                <a:cs typeface="Times New Roman" panose="02020603050405020304" pitchFamily="18" charset="0"/>
              </a:rPr>
              <a:t> родителям одновременно, т.е. приходящиеся в месяце на они и те же даты?</a:t>
            </a:r>
            <a:endParaRPr lang="ru-RU" sz="1200" b="1" dirty="0">
              <a:latin typeface="Times New Roman" panose="02020603050405020304" pitchFamily="18" charset="0"/>
              <a:cs typeface="Times New Roman" panose="02020603050405020304" pitchFamily="18" charset="0"/>
            </a:endParaRPr>
          </a:p>
        </p:txBody>
      </p:sp>
      <p:sp>
        <p:nvSpPr>
          <p:cNvPr id="18" name="Подзаголовок 2"/>
          <p:cNvSpPr txBox="1">
            <a:spLocks/>
          </p:cNvSpPr>
          <p:nvPr/>
        </p:nvSpPr>
        <p:spPr>
          <a:xfrm>
            <a:off x="3139711" y="1594131"/>
            <a:ext cx="8990176" cy="841572"/>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smtClean="0">
                <a:latin typeface="Times New Roman" panose="02020603050405020304" pitchFamily="18" charset="0"/>
                <a:cs typeface="Times New Roman" panose="02020603050405020304" pitchFamily="18" charset="0"/>
              </a:rPr>
              <a:t>Можно. При </a:t>
            </a:r>
            <a:r>
              <a:rPr lang="ru-RU" sz="1200" b="1" dirty="0">
                <a:latin typeface="Times New Roman" panose="02020603050405020304" pitchFamily="18" charset="0"/>
                <a:cs typeface="Times New Roman" panose="02020603050405020304" pitchFamily="18" charset="0"/>
              </a:rPr>
              <a:t>необходимости родители имеют право взять одновременно дополнительные выходные дни, приходящиеся на одни и те же даты. Правом использования дополнительных оплачиваемых выходных дней подряд в течение календарного года могут воспользоваться оба родителя (опекуна, попечителя), разделив указанные дни при этом по своему усмотрению.</a:t>
            </a:r>
          </a:p>
        </p:txBody>
      </p:sp>
      <p:sp>
        <p:nvSpPr>
          <p:cNvPr id="19" name="Подзаголовок 2"/>
          <p:cNvSpPr txBox="1">
            <a:spLocks/>
          </p:cNvSpPr>
          <p:nvPr/>
        </p:nvSpPr>
        <p:spPr>
          <a:xfrm>
            <a:off x="43198" y="2508530"/>
            <a:ext cx="3031776" cy="817297"/>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lnSpcReduction="10000"/>
          </a:bodyPr>
          <a:lstStyle>
            <a:defPPr>
              <a:defRPr lang="ru-RU"/>
            </a:defPPr>
            <a:lvl1pPr indent="0">
              <a:lnSpc>
                <a:spcPct val="90000"/>
              </a:lnSpc>
              <a:spcBef>
                <a:spcPts val="0"/>
              </a:spcBef>
              <a:buFont typeface="Arial" panose="020B0604020202020204" pitchFamily="34" charset="0"/>
              <a:buNone/>
              <a:defRPr sz="1100" b="1">
                <a:solidFill>
                  <a:schemeClr val="tx1">
                    <a:lumMod val="95000"/>
                    <a:lumOff val="5000"/>
                  </a:schemeClr>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ru-RU" sz="1200" dirty="0"/>
              <a:t>Предоставляются ли доп</a:t>
            </a:r>
            <a:r>
              <a:rPr lang="ru-RU" sz="1200" dirty="0" smtClean="0"/>
              <a:t>. выходные </a:t>
            </a:r>
            <a:r>
              <a:rPr lang="ru-RU" sz="1200" dirty="0"/>
              <a:t>дни родителю, находящемуся в отпуске по уходу за ребенком, если он при этом работает на условиях неполного рабочего времени?</a:t>
            </a:r>
          </a:p>
        </p:txBody>
      </p:sp>
      <p:sp>
        <p:nvSpPr>
          <p:cNvPr id="20" name="Подзаголовок 2"/>
          <p:cNvSpPr txBox="1">
            <a:spLocks/>
          </p:cNvSpPr>
          <p:nvPr/>
        </p:nvSpPr>
        <p:spPr>
          <a:xfrm>
            <a:off x="3139711" y="2508530"/>
            <a:ext cx="8990176" cy="817297"/>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a:latin typeface="Times New Roman" panose="02020603050405020304" pitchFamily="18" charset="0"/>
                <a:cs typeface="Times New Roman" panose="02020603050405020304" pitchFamily="18" charset="0"/>
              </a:rPr>
              <a:t>Предоставляются. </a:t>
            </a:r>
          </a:p>
        </p:txBody>
      </p:sp>
      <p:sp>
        <p:nvSpPr>
          <p:cNvPr id="21" name="Подзаголовок 2"/>
          <p:cNvSpPr txBox="1">
            <a:spLocks/>
          </p:cNvSpPr>
          <p:nvPr/>
        </p:nvSpPr>
        <p:spPr>
          <a:xfrm>
            <a:off x="3139711" y="4264503"/>
            <a:ext cx="8990175" cy="1076240"/>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smtClean="0">
                <a:latin typeface="Times New Roman" panose="02020603050405020304" pitchFamily="18" charset="0"/>
                <a:cs typeface="Times New Roman" panose="02020603050405020304" pitchFamily="18" charset="0"/>
              </a:rPr>
              <a:t>При каждом обращении. Согласно </a:t>
            </a:r>
            <a:r>
              <a:rPr lang="ru-RU" sz="1200" b="1" dirty="0">
                <a:latin typeface="Times New Roman" panose="02020603050405020304" pitchFamily="18" charset="0"/>
                <a:cs typeface="Times New Roman" panose="02020603050405020304" pitchFamily="18" charset="0"/>
              </a:rPr>
              <a:t>п.2 Правил № 714 периодичность подачи заявления (</a:t>
            </a:r>
            <a:r>
              <a:rPr lang="ru-RU" sz="1200" b="1" dirty="0" smtClean="0">
                <a:latin typeface="Times New Roman" panose="02020603050405020304" pitchFamily="18" charset="0"/>
                <a:cs typeface="Times New Roman" panose="02020603050405020304" pitchFamily="18" charset="0"/>
              </a:rPr>
              <a:t>ежемесячно, один </a:t>
            </a:r>
            <a:r>
              <a:rPr lang="ru-RU" sz="1200" b="1" dirty="0">
                <a:latin typeface="Times New Roman" panose="02020603050405020304" pitchFamily="18" charset="0"/>
                <a:cs typeface="Times New Roman" panose="02020603050405020304" pitchFamily="18" charset="0"/>
              </a:rPr>
              <a:t>раз в год, по мере обращения) определяется родителем по согласованию с работодателем в зависимости от необходимости использования. Родитель, осуществляющий уход за ребенком-инвалидом, вправе подать заявление на год вперед, указав в какие именно дни предоставлять ему их, например, каждую пятницу в календарном месяце. В этом случае, справка с места работы другого родителя о том, что от него не поступало заявления в соответствующем периоде, предоставляется также один раз вместе с заявлением.</a:t>
            </a:r>
          </a:p>
        </p:txBody>
      </p:sp>
      <p:sp>
        <p:nvSpPr>
          <p:cNvPr id="23" name="Подзаголовок 2"/>
          <p:cNvSpPr txBox="1">
            <a:spLocks/>
          </p:cNvSpPr>
          <p:nvPr/>
        </p:nvSpPr>
        <p:spPr>
          <a:xfrm>
            <a:off x="3139711" y="5454032"/>
            <a:ext cx="8990176" cy="1310909"/>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a:latin typeface="Times New Roman" panose="02020603050405020304" pitchFamily="18" charset="0"/>
                <a:cs typeface="Times New Roman" panose="02020603050405020304" pitchFamily="18" charset="0"/>
              </a:rPr>
              <a:t>Справка не требуется в случае, если есть документальное подтверждение факта смерти, признания безвестно отсутствующим, лишения (ограничения) родительских прав, лишения свободы, пребывания в командировке более 1 календарного месяца и других обстоятельств о том, что другой родитель не может осуществлять уход или уклоняется от воспитания и ухода за ребенком.  В любом случае, когда у заявителя отсутствует информация о другом родителе и (или) возможность с ним связаться, в </a:t>
            </a:r>
            <a:r>
              <a:rPr lang="ru-RU" sz="1200" b="1" dirty="0" err="1">
                <a:latin typeface="Times New Roman" panose="02020603050405020304" pitchFamily="18" charset="0"/>
                <a:cs typeface="Times New Roman" panose="02020603050405020304" pitchFamily="18" charset="0"/>
              </a:rPr>
              <a:t>т.ч</a:t>
            </a:r>
            <a:r>
              <a:rPr lang="ru-RU" sz="1200" b="1" dirty="0">
                <a:latin typeface="Times New Roman" panose="02020603050405020304" pitchFamily="18" charset="0"/>
                <a:cs typeface="Times New Roman" panose="02020603050405020304" pitchFamily="18" charset="0"/>
              </a:rPr>
              <a:t>. когда родители не состоят в браке или из-за их неприязни общение невозможно, заявитель в заявлении о предоставлении дополнительных выходных дней указывает эти сведения (при наличии прикладывается справка о разводе).</a:t>
            </a:r>
          </a:p>
        </p:txBody>
      </p:sp>
      <p:sp>
        <p:nvSpPr>
          <p:cNvPr id="22" name="Подзаголовок 2"/>
          <p:cNvSpPr txBox="1">
            <a:spLocks/>
          </p:cNvSpPr>
          <p:nvPr/>
        </p:nvSpPr>
        <p:spPr>
          <a:xfrm>
            <a:off x="43199" y="3390563"/>
            <a:ext cx="3031774" cy="752558"/>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defPPr>
              <a:defRPr lang="ru-RU"/>
            </a:defPPr>
            <a:lvl1pPr indent="0">
              <a:lnSpc>
                <a:spcPct val="90000"/>
              </a:lnSpc>
              <a:spcBef>
                <a:spcPts val="1000"/>
              </a:spcBef>
              <a:spcAft>
                <a:spcPts val="225"/>
              </a:spcAft>
              <a:buClr>
                <a:schemeClr val="tx2"/>
              </a:buClr>
              <a:buFont typeface="Arial" panose="020B0604020202020204" pitchFamily="34" charset="0"/>
              <a:buNone/>
              <a:defRPr sz="1200" b="1">
                <a:solidFill>
                  <a:schemeClr val="tx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ru-RU" dirty="0" smtClean="0"/>
              <a:t>Сохраняется ли право на накопление 4 дополнительных выходных дней, если работник болел целый месяц?</a:t>
            </a:r>
            <a:endParaRPr lang="ru-RU" dirty="0"/>
          </a:p>
        </p:txBody>
      </p:sp>
      <p:sp>
        <p:nvSpPr>
          <p:cNvPr id="24" name="Подзаголовок 2"/>
          <p:cNvSpPr txBox="1">
            <a:spLocks/>
          </p:cNvSpPr>
          <p:nvPr/>
        </p:nvSpPr>
        <p:spPr>
          <a:xfrm>
            <a:off x="3139711" y="3390563"/>
            <a:ext cx="8990176" cy="752558"/>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smtClean="0">
                <a:latin typeface="Times New Roman" panose="02020603050405020304" pitchFamily="18" charset="0"/>
                <a:cs typeface="Times New Roman" panose="02020603050405020304" pitchFamily="18" charset="0"/>
              </a:rPr>
              <a:t>Нет. Если </a:t>
            </a:r>
            <a:r>
              <a:rPr lang="ru-RU" sz="1200" b="1" dirty="0">
                <a:latin typeface="Times New Roman" panose="02020603050405020304" pitchFamily="18" charset="0"/>
                <a:cs typeface="Times New Roman" panose="02020603050405020304" pitchFamily="18" charset="0"/>
              </a:rPr>
              <a:t>родитель (опекун, попечитель) освобожден от выполнения должностных обязанностей в связи с временной нетрудоспособностью, либо находится в очередном ежегодном оплачиваемом отпуске, отпуске без сохранения заработной платы полный календарный месяц, то дополнительные оплачиваемые выходные дни за этот период ему не предоставляются и не подлежат накоплению.</a:t>
            </a:r>
          </a:p>
        </p:txBody>
      </p:sp>
    </p:spTree>
    <p:extLst>
      <p:ext uri="{BB962C8B-B14F-4D97-AF65-F5344CB8AC3E}">
        <p14:creationId xmlns:p14="http://schemas.microsoft.com/office/powerpoint/2010/main" val="2705492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одзаголовок 2"/>
          <p:cNvSpPr txBox="1">
            <a:spLocks/>
          </p:cNvSpPr>
          <p:nvPr/>
        </p:nvSpPr>
        <p:spPr>
          <a:xfrm>
            <a:off x="86554" y="50881"/>
            <a:ext cx="2510990" cy="863519"/>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b="1" dirty="0" smtClean="0">
                <a:latin typeface="Times New Roman" panose="02020603050405020304" pitchFamily="18" charset="0"/>
                <a:cs typeface="Times New Roman" panose="02020603050405020304" pitchFamily="18" charset="0"/>
              </a:rPr>
              <a:t>Как исчисляется средний заработок </a:t>
            </a:r>
            <a:r>
              <a:rPr lang="ru-RU" sz="1200" b="1" dirty="0">
                <a:latin typeface="Times New Roman" panose="02020603050405020304" pitchFamily="18" charset="0"/>
                <a:cs typeface="Times New Roman" panose="02020603050405020304" pitchFamily="18" charset="0"/>
              </a:rPr>
              <a:t>при предоставлении накопленных дополнительных оплачиваемых выходных </a:t>
            </a:r>
            <a:r>
              <a:rPr lang="ru-RU" sz="1200" b="1" dirty="0" smtClean="0">
                <a:latin typeface="Times New Roman" panose="02020603050405020304" pitchFamily="18" charset="0"/>
                <a:cs typeface="Times New Roman" panose="02020603050405020304" pitchFamily="18" charset="0"/>
              </a:rPr>
              <a:t>дней?</a:t>
            </a:r>
            <a:endParaRPr lang="ru-RU" sz="1200" b="1" dirty="0">
              <a:latin typeface="Times New Roman" panose="02020603050405020304" pitchFamily="18" charset="0"/>
              <a:cs typeface="Times New Roman" panose="02020603050405020304" pitchFamily="18" charset="0"/>
            </a:endParaRPr>
          </a:p>
        </p:txBody>
      </p:sp>
      <p:sp>
        <p:nvSpPr>
          <p:cNvPr id="27" name="Подзаголовок 2"/>
          <p:cNvSpPr txBox="1">
            <a:spLocks/>
          </p:cNvSpPr>
          <p:nvPr/>
        </p:nvSpPr>
        <p:spPr>
          <a:xfrm>
            <a:off x="2694650" y="67065"/>
            <a:ext cx="9435310" cy="847335"/>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a:latin typeface="Times New Roman" panose="02020603050405020304" pitchFamily="18" charset="0"/>
                <a:cs typeface="Times New Roman" panose="02020603050405020304" pitchFamily="18" charset="0"/>
              </a:rPr>
              <a:t>Средний заработок определяется исходя из заработка за расчетный период, предшествующий календарному месяцу, в который начинается период предоставления дополнительных оплачиваемых выходных </a:t>
            </a:r>
            <a:r>
              <a:rPr lang="ru-RU" sz="1200" b="1" dirty="0" smtClean="0">
                <a:latin typeface="Times New Roman" panose="02020603050405020304" pitchFamily="18" charset="0"/>
                <a:cs typeface="Times New Roman" panose="02020603050405020304" pitchFamily="18" charset="0"/>
              </a:rPr>
              <a:t>дней.</a:t>
            </a:r>
          </a:p>
          <a:p>
            <a:pPr marL="0" indent="457200">
              <a:spcBef>
                <a:spcPts val="0"/>
              </a:spcBef>
              <a:spcAft>
                <a:spcPts val="225"/>
              </a:spcAft>
              <a:buClr>
                <a:schemeClr val="tx2"/>
              </a:buClr>
              <a:buNone/>
              <a:defRPr/>
            </a:pPr>
            <a:r>
              <a:rPr lang="ru-RU" sz="1200" b="1" dirty="0" smtClean="0">
                <a:latin typeface="Times New Roman" panose="02020603050405020304" pitchFamily="18" charset="0"/>
                <a:cs typeface="Times New Roman" panose="02020603050405020304" pitchFamily="18" charset="0"/>
              </a:rPr>
              <a:t>Пример</a:t>
            </a:r>
            <a:r>
              <a:rPr lang="ru-RU" sz="1200" b="1" dirty="0">
                <a:latin typeface="Times New Roman" panose="02020603050405020304" pitchFamily="18" charset="0"/>
                <a:cs typeface="Times New Roman" panose="02020603050405020304" pitchFamily="18" charset="0"/>
              </a:rPr>
              <a:t>: если период предоставления накопленных дополнительных </a:t>
            </a:r>
            <a:r>
              <a:rPr lang="ru-RU" sz="1200" b="1" dirty="0" smtClean="0">
                <a:latin typeface="Times New Roman" panose="02020603050405020304" pitchFamily="18" charset="0"/>
                <a:cs typeface="Times New Roman" panose="02020603050405020304" pitchFamily="18" charset="0"/>
              </a:rPr>
              <a:t>выходных </a:t>
            </a:r>
            <a:r>
              <a:rPr lang="ru-RU" sz="1200" b="1" dirty="0">
                <a:latin typeface="Times New Roman" panose="02020603050405020304" pitchFamily="18" charset="0"/>
                <a:cs typeface="Times New Roman" panose="02020603050405020304" pitchFamily="18" charset="0"/>
              </a:rPr>
              <a:t>дней с 15 июля по 15 августа 2024 </a:t>
            </a:r>
            <a:r>
              <a:rPr lang="ru-RU" sz="1200" b="1" dirty="0" smtClean="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то расчетным периодом согласно части 3 статьи 139 ТК РФ и пункту 4 Положения № 922 будет период с </a:t>
            </a:r>
            <a:r>
              <a:rPr lang="ru-RU" sz="1200" b="1" dirty="0" smtClean="0">
                <a:latin typeface="Times New Roman" panose="02020603050405020304" pitchFamily="18" charset="0"/>
                <a:cs typeface="Times New Roman" panose="02020603050405020304" pitchFamily="18" charset="0"/>
              </a:rPr>
              <a:t>01.07.2023  </a:t>
            </a:r>
            <a:r>
              <a:rPr lang="ru-RU" sz="1200" b="1" dirty="0">
                <a:latin typeface="Times New Roman" panose="02020603050405020304" pitchFamily="18" charset="0"/>
                <a:cs typeface="Times New Roman" panose="02020603050405020304" pitchFamily="18" charset="0"/>
              </a:rPr>
              <a:t>по </a:t>
            </a:r>
            <a:r>
              <a:rPr lang="ru-RU" sz="1200" b="1" dirty="0" smtClean="0">
                <a:latin typeface="Times New Roman" panose="02020603050405020304" pitchFamily="18" charset="0"/>
                <a:cs typeface="Times New Roman" panose="02020603050405020304" pitchFamily="18" charset="0"/>
              </a:rPr>
              <a:t>30.06. </a:t>
            </a:r>
            <a:r>
              <a:rPr lang="ru-RU" sz="1200" b="1" dirty="0">
                <a:latin typeface="Times New Roman" panose="02020603050405020304" pitchFamily="18" charset="0"/>
                <a:cs typeface="Times New Roman" panose="02020603050405020304" pitchFamily="18" charset="0"/>
              </a:rPr>
              <a:t>2024 </a:t>
            </a:r>
          </a:p>
        </p:txBody>
      </p:sp>
      <p:sp>
        <p:nvSpPr>
          <p:cNvPr id="6" name="Подзаголовок 2"/>
          <p:cNvSpPr txBox="1">
            <a:spLocks/>
          </p:cNvSpPr>
          <p:nvPr/>
        </p:nvSpPr>
        <p:spPr>
          <a:xfrm>
            <a:off x="78459" y="1958274"/>
            <a:ext cx="2519085" cy="1715510"/>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b="1" dirty="0">
                <a:latin typeface="Times New Roman" panose="02020603050405020304" pitchFamily="18" charset="0"/>
                <a:cs typeface="Times New Roman" panose="02020603050405020304" pitchFamily="18" charset="0"/>
              </a:rPr>
              <a:t>Может ли </a:t>
            </a:r>
            <a:r>
              <a:rPr lang="ru-RU" sz="1200" b="1" dirty="0" smtClean="0">
                <a:latin typeface="Times New Roman" panose="02020603050405020304" pitchFamily="18" charset="0"/>
                <a:cs typeface="Times New Roman" panose="02020603050405020304" pitchFamily="18" charset="0"/>
              </a:rPr>
              <a:t>работник после </a:t>
            </a:r>
            <a:r>
              <a:rPr lang="ru-RU" sz="1200" b="1" dirty="0">
                <a:latin typeface="Times New Roman" panose="02020603050405020304" pitchFamily="18" charset="0"/>
                <a:cs typeface="Times New Roman" panose="02020603050405020304" pitchFamily="18" charset="0"/>
              </a:rPr>
              <a:t>увольнения </a:t>
            </a:r>
            <a:r>
              <a:rPr lang="ru-RU" sz="1200" b="1" dirty="0" smtClean="0">
                <a:latin typeface="Times New Roman" panose="02020603050405020304" pitchFamily="18" charset="0"/>
                <a:cs typeface="Times New Roman" panose="02020603050405020304" pitchFamily="18" charset="0"/>
              </a:rPr>
              <a:t>использовать накопленные в течение года дополнительные выходные дни на новом месте работы?</a:t>
            </a:r>
            <a:endParaRPr lang="ru-RU" sz="1200" b="1" dirty="0">
              <a:latin typeface="Times New Roman" panose="02020603050405020304" pitchFamily="18" charset="0"/>
              <a:cs typeface="Times New Roman" panose="02020603050405020304" pitchFamily="18" charset="0"/>
            </a:endParaRPr>
          </a:p>
        </p:txBody>
      </p:sp>
      <p:sp>
        <p:nvSpPr>
          <p:cNvPr id="7" name="Подзаголовок 2"/>
          <p:cNvSpPr txBox="1">
            <a:spLocks/>
          </p:cNvSpPr>
          <p:nvPr/>
        </p:nvSpPr>
        <p:spPr>
          <a:xfrm>
            <a:off x="2694648" y="1958274"/>
            <a:ext cx="9435313" cy="1715510"/>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smtClean="0">
                <a:latin typeface="Times New Roman" panose="02020603050405020304" pitchFamily="18" charset="0"/>
                <a:cs typeface="Times New Roman" panose="02020603050405020304" pitchFamily="18" charset="0"/>
              </a:rPr>
              <a:t>Может. В </a:t>
            </a:r>
            <a:r>
              <a:rPr lang="ru-RU" sz="1200" b="1" dirty="0">
                <a:latin typeface="Times New Roman" panose="02020603050405020304" pitchFamily="18" charset="0"/>
                <a:cs typeface="Times New Roman" panose="02020603050405020304" pitchFamily="18" charset="0"/>
              </a:rPr>
              <a:t>случае принятия решения об увольнении с текущего места работы один из родителей (опекун, попечитель) может использовать перед увольнением накопленные им дополнительные оплачиваемые выходные дни (до 24 выходных дней подряд), право на которые он приобрел до увольнения, либо такие выходные дни могут быть использованы им на новом месте работы в пределах накопленных в рамках календарного года и ранее не использованных дополнительных оплачиваемых выходных дней с представлением работодателю, в том числе, справки с предыдущего места работы о том, что на дату увольнения дополнительные оплачиваемые выходные дни в этом же календарном году им не использованы или использованы частично (в случае наличия предыдущего места работы по трудовому договору в пределах календарного года, в котором предоставляются дополнительные оплачиваемые выходные дни). В случае если дополнительные оплачиваемые выходные дни использованы частично, в справке указываются даты (дата) использования и общее количество использованных дополнительных оплачиваемых выходных дней в календарном году. </a:t>
            </a:r>
          </a:p>
        </p:txBody>
      </p:sp>
      <p:sp>
        <p:nvSpPr>
          <p:cNvPr id="13" name="Подзаголовок 2"/>
          <p:cNvSpPr txBox="1">
            <a:spLocks/>
          </p:cNvSpPr>
          <p:nvPr/>
        </p:nvSpPr>
        <p:spPr>
          <a:xfrm>
            <a:off x="78459" y="971044"/>
            <a:ext cx="2519085" cy="914400"/>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defPPr>
              <a:defRPr lang="ru-RU"/>
            </a:defPPr>
            <a:lvl1pPr indent="0">
              <a:lnSpc>
                <a:spcPct val="90000"/>
              </a:lnSpc>
              <a:spcBef>
                <a:spcPts val="1000"/>
              </a:spcBef>
              <a:buFont typeface="Arial" panose="020B0604020202020204" pitchFamily="34" charset="0"/>
              <a:buNone/>
              <a:defRPr sz="1200" b="1">
                <a:solidFill>
                  <a:schemeClr val="tx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ru-RU" dirty="0"/>
              <a:t>Могут ли предоставляться дополнительные выходные дни в периоды освобождения от работы (простой)?</a:t>
            </a:r>
          </a:p>
        </p:txBody>
      </p:sp>
      <p:sp>
        <p:nvSpPr>
          <p:cNvPr id="14" name="Подзаголовок 2"/>
          <p:cNvSpPr txBox="1">
            <a:spLocks/>
          </p:cNvSpPr>
          <p:nvPr/>
        </p:nvSpPr>
        <p:spPr>
          <a:xfrm>
            <a:off x="2694649" y="971044"/>
            <a:ext cx="9435312" cy="914400"/>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a:latin typeface="Times New Roman" panose="02020603050405020304" pitchFamily="18" charset="0"/>
                <a:cs typeface="Times New Roman" panose="02020603050405020304" pitchFamily="18" charset="0"/>
              </a:rPr>
              <a:t>Если в период простоя работники обязаны находиться на рабочих местах, то у них сохраняется право на получение гарантий, предусмотренных Трудовым кодексом, в виде дополнительных дней отдыха, предоставляемых для ухода за детьми-инвалидами в соответствии со статьей 262 Трудового кодекса Российской Федерации. При наличии приказа руководителя организации о праве работника в период простоя отсутствовать на рабочем месте, по мнению Департамента, дополнительные оплачиваемые выходные дни по уходу за детьми-инвалидами не предоставляются.</a:t>
            </a:r>
          </a:p>
        </p:txBody>
      </p:sp>
      <p:sp>
        <p:nvSpPr>
          <p:cNvPr id="15" name="Подзаголовок 2"/>
          <p:cNvSpPr txBox="1">
            <a:spLocks/>
          </p:cNvSpPr>
          <p:nvPr/>
        </p:nvSpPr>
        <p:spPr>
          <a:xfrm>
            <a:off x="78461" y="3746612"/>
            <a:ext cx="2519084" cy="2176757"/>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b="1" dirty="0" smtClean="0">
                <a:latin typeface="Times New Roman" panose="02020603050405020304" pitchFamily="18" charset="0"/>
                <a:cs typeface="Times New Roman" panose="02020603050405020304" pitchFamily="18" charset="0"/>
              </a:rPr>
              <a:t>Как предоставляются дополнительные выходные дни при работе по совместительству ?</a:t>
            </a:r>
            <a:endParaRPr lang="ru-RU" sz="1200" b="1" dirty="0">
              <a:latin typeface="Times New Roman" panose="02020603050405020304" pitchFamily="18" charset="0"/>
              <a:cs typeface="Times New Roman" panose="02020603050405020304" pitchFamily="18" charset="0"/>
            </a:endParaRPr>
          </a:p>
          <a:p>
            <a:pPr marL="0" indent="0">
              <a:buNone/>
            </a:pPr>
            <a:endParaRPr lang="ru-RU" sz="1200" b="1" dirty="0">
              <a:latin typeface="Times New Roman" panose="02020603050405020304" pitchFamily="18" charset="0"/>
              <a:cs typeface="Times New Roman" panose="02020603050405020304" pitchFamily="18" charset="0"/>
            </a:endParaRPr>
          </a:p>
        </p:txBody>
      </p:sp>
      <p:sp>
        <p:nvSpPr>
          <p:cNvPr id="17" name="Подзаголовок 2"/>
          <p:cNvSpPr txBox="1">
            <a:spLocks/>
          </p:cNvSpPr>
          <p:nvPr/>
        </p:nvSpPr>
        <p:spPr>
          <a:xfrm>
            <a:off x="2694650" y="3746612"/>
            <a:ext cx="9435310" cy="2176758"/>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smtClean="0">
                <a:latin typeface="Times New Roman" panose="02020603050405020304" pitchFamily="18" charset="0"/>
                <a:cs typeface="Times New Roman" panose="02020603050405020304" pitchFamily="18" charset="0"/>
              </a:rPr>
              <a:t>Каждым работодателем. Согласно </a:t>
            </a:r>
            <a:r>
              <a:rPr lang="ru-RU" sz="1200" b="1" dirty="0">
                <a:latin typeface="Times New Roman" panose="02020603050405020304" pitchFamily="18" charset="0"/>
                <a:cs typeface="Times New Roman" panose="02020603050405020304" pitchFamily="18" charset="0"/>
              </a:rPr>
              <a:t>статье 284 ТК РФ гарантии и компенсации, предусмотренные трудовым законодательством и иными нормативными правовыми актами, содержащими нормы трудового права, коллективными договорами, соглашениями, локальными нормативными актами, предоставляются лицам, работающим по совместительству, в полном объеме.</a:t>
            </a:r>
          </a:p>
          <a:p>
            <a:pPr marL="0" indent="457200">
              <a:spcBef>
                <a:spcPts val="0"/>
              </a:spcBef>
              <a:spcAft>
                <a:spcPts val="225"/>
              </a:spcAft>
              <a:buClr>
                <a:schemeClr val="tx2"/>
              </a:buClr>
              <a:buNone/>
              <a:defRPr/>
            </a:pPr>
            <a:r>
              <a:rPr lang="ru-RU" sz="1200" b="1" dirty="0">
                <a:latin typeface="Times New Roman" panose="02020603050405020304" pitchFamily="18" charset="0"/>
                <a:cs typeface="Times New Roman" panose="02020603050405020304" pitchFamily="18" charset="0"/>
              </a:rPr>
              <a:t>Вместе с тем, статьей 60.1 ТК РФ установлено, что работник имеет право заключать трудовые договоры о выполнении в свободное от основной работы время другой регулярной оплачиваемой работы у того же работодателя (внутреннее совместительство) и (или) у другого работодателя (внешнее совместительство).</a:t>
            </a:r>
          </a:p>
          <a:p>
            <a:pPr marL="0" indent="457200">
              <a:spcBef>
                <a:spcPts val="0"/>
              </a:spcBef>
              <a:spcAft>
                <a:spcPts val="225"/>
              </a:spcAft>
              <a:buClr>
                <a:schemeClr val="tx2"/>
              </a:buClr>
              <a:buNone/>
              <a:defRPr/>
            </a:pPr>
            <a:r>
              <a:rPr lang="ru-RU" sz="1200" b="1" dirty="0">
                <a:latin typeface="Times New Roman" panose="02020603050405020304" pitchFamily="18" charset="0"/>
                <a:cs typeface="Times New Roman" panose="02020603050405020304" pitchFamily="18" charset="0"/>
              </a:rPr>
              <a:t>При внешнем совместительстве возмещению подлежат расходы на оплату не более 4 дней ежемесячно (до 24 дней однократно) каждого работодателя : по основному месту работы и месту работы по совместительству .</a:t>
            </a:r>
          </a:p>
          <a:p>
            <a:pPr marL="0" indent="457200">
              <a:spcBef>
                <a:spcPts val="0"/>
              </a:spcBef>
              <a:spcAft>
                <a:spcPts val="225"/>
              </a:spcAft>
              <a:buClr>
                <a:schemeClr val="tx2"/>
              </a:buClr>
              <a:buNone/>
              <a:defRPr/>
            </a:pPr>
            <a:r>
              <a:rPr lang="ru-RU" sz="1200" b="1" dirty="0">
                <a:latin typeface="Times New Roman" panose="02020603050405020304" pitchFamily="18" charset="0"/>
                <a:cs typeface="Times New Roman" panose="02020603050405020304" pitchFamily="18" charset="0"/>
              </a:rPr>
              <a:t>В случае если работник работает по внутреннему совместительству, то есть выполнение работ осуществляется у одного и того же работодателя, то ему предоставляются дополнительные выходные дни по месту работы единственного работодателя. При этом в расчете учитываются часы, отработанные  по внутреннему  совместительству. Как правило, дни, предоставленные по основному месту работы, совпадают с днями работы по внутреннему совместительству.</a:t>
            </a:r>
          </a:p>
        </p:txBody>
      </p:sp>
      <p:sp>
        <p:nvSpPr>
          <p:cNvPr id="10" name="Подзаголовок 2"/>
          <p:cNvSpPr txBox="1">
            <a:spLocks/>
          </p:cNvSpPr>
          <p:nvPr/>
        </p:nvSpPr>
        <p:spPr>
          <a:xfrm>
            <a:off x="86555" y="6012382"/>
            <a:ext cx="2510990" cy="776834"/>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defPPr>
              <a:defRPr lang="ru-RU"/>
            </a:defPPr>
            <a:lvl1pPr indent="0">
              <a:lnSpc>
                <a:spcPct val="90000"/>
              </a:lnSpc>
              <a:spcBef>
                <a:spcPts val="1000"/>
              </a:spcBef>
              <a:buFont typeface="Arial" panose="020B0604020202020204" pitchFamily="34" charset="0"/>
              <a:buNone/>
              <a:defRPr sz="1200" b="1">
                <a:solidFill>
                  <a:schemeClr val="tx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ru-RU" dirty="0"/>
              <a:t>Могут ли предоставляться дополнительные выходные дни </a:t>
            </a:r>
            <a:r>
              <a:rPr lang="ru-RU" dirty="0" smtClean="0"/>
              <a:t>папе, если мама получает пособие по уходу за ребенком-инвалидом?</a:t>
            </a:r>
            <a:endParaRPr lang="ru-RU" dirty="0"/>
          </a:p>
        </p:txBody>
      </p:sp>
      <p:sp>
        <p:nvSpPr>
          <p:cNvPr id="11" name="Подзаголовок 2"/>
          <p:cNvSpPr txBox="1">
            <a:spLocks/>
          </p:cNvSpPr>
          <p:nvPr/>
        </p:nvSpPr>
        <p:spPr>
          <a:xfrm>
            <a:off x="2694651" y="6012382"/>
            <a:ext cx="9435310" cy="776835"/>
          </a:xfrm>
          <a:prstGeom prst="rect">
            <a:avLst/>
          </a:prstGeom>
          <a:solidFill>
            <a:schemeClr val="accent4">
              <a:lumMod val="20000"/>
              <a:lumOff val="80000"/>
            </a:schemeClr>
          </a:solidFill>
          <a:ln>
            <a:solidFill>
              <a:schemeClr val="accent2">
                <a:lumMod val="60000"/>
                <a:lumOff val="40000"/>
              </a:schemeClr>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spcAft>
                <a:spcPts val="225"/>
              </a:spcAft>
              <a:buClr>
                <a:schemeClr val="tx2"/>
              </a:buClr>
              <a:buNone/>
              <a:defRPr/>
            </a:pPr>
            <a:r>
              <a:rPr lang="ru-RU" sz="1200" b="1" dirty="0" smtClean="0">
                <a:latin typeface="Times New Roman" panose="02020603050405020304" pitchFamily="18" charset="0"/>
                <a:cs typeface="Times New Roman" panose="02020603050405020304" pitchFamily="18" charset="0"/>
              </a:rPr>
              <a:t>Могут. Семейное </a:t>
            </a:r>
            <a:r>
              <a:rPr lang="ru-RU" sz="1200" b="1" dirty="0">
                <a:latin typeface="Times New Roman" panose="02020603050405020304" pitchFamily="18" charset="0"/>
                <a:cs typeface="Times New Roman" panose="02020603050405020304" pitchFamily="18" charset="0"/>
              </a:rPr>
              <a:t>законодательство РФ устанавливает для родителей равные права и равные обязанности в отношении совместных детей (статья 61 Семейного кодекса РФ). Расторжение брака родителей, признание его недействительным или раздельное проживание родителей не влияют на права ребёнка. Оба родителя вправе использовать дополнительные оплачиваемые выходные дни для ухода за детьми-инвалидами.</a:t>
            </a:r>
          </a:p>
        </p:txBody>
      </p:sp>
    </p:spTree>
    <p:extLst>
      <p:ext uri="{BB962C8B-B14F-4D97-AF65-F5344CB8AC3E}">
        <p14:creationId xmlns:p14="http://schemas.microsoft.com/office/powerpoint/2010/main" val="2483258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6023</TotalTime>
  <Words>2998</Words>
  <Application>Microsoft Office PowerPoint</Application>
  <PresentationFormat>Широкоэкранный</PresentationFormat>
  <Paragraphs>155</Paragraphs>
  <Slides>11</Slides>
  <Notes>4</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11</vt:i4>
      </vt:variant>
    </vt:vector>
  </HeadingPairs>
  <TitlesOfParts>
    <vt:vector size="23" baseType="lpstr">
      <vt:lpstr>Arial</vt:lpstr>
      <vt:lpstr>Bebas Neue Bold</vt:lpstr>
      <vt:lpstr>Calibri</vt:lpstr>
      <vt:lpstr>Calibri Light</vt:lpstr>
      <vt:lpstr>Calibri-Light</vt:lpstr>
      <vt:lpstr>Cambria Math</vt:lpstr>
      <vt:lpstr>Mongolian Baiti</vt:lpstr>
      <vt:lpstr>Montserrat</vt:lpstr>
      <vt:lpstr>Montserrat-Medium</vt:lpstr>
      <vt:lpstr>Montserrat-SemiBold</vt:lpstr>
      <vt:lpstr>Times New Roman</vt:lpstr>
      <vt:lpstr>Тема Office</vt:lpstr>
      <vt:lpstr>Презентация PowerPoint</vt:lpstr>
      <vt:lpstr>Мера социальной поддержки работающих родителей, имеющих детей-инвалидов - предоставление дополнительных выходных дней для ухода за детьми-инвалидами</vt:lpstr>
      <vt:lpstr>Предоставление дополнительных выходных дней для ухода за ребенком-инвалидом и осуществление возмещения средств работодателю ОСФР</vt:lpstr>
      <vt:lpstr>Процесс предоставления дополнительных выходных дней для ухода за ребенком-инвалидом и осуществление возмещения средств работодателю ОСФР</vt:lpstr>
      <vt:lpstr>Порядок предоставления дополнительных выходных дней лицам,  осуществляющим уход за детьми-инвалидами </vt:lpstr>
      <vt:lpstr>Процесс учета дополнительных выходных дней для ухода за ребенком-инвалидом</vt:lpstr>
      <vt:lpstr>На что обратить внимание!</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Мильбрет Наталья Юрьевна</dc:creator>
  <cp:lastModifiedBy>Кукель Татьяна Александровна</cp:lastModifiedBy>
  <cp:revision>359</cp:revision>
  <cp:lastPrinted>2023-10-19T10:38:03Z</cp:lastPrinted>
  <dcterms:created xsi:type="dcterms:W3CDTF">2023-05-17T15:22:33Z</dcterms:created>
  <dcterms:modified xsi:type="dcterms:W3CDTF">2025-02-18T07:45:10Z</dcterms:modified>
</cp:coreProperties>
</file>