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2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687" r:id="rId3"/>
    <p:sldMasterId id="2147483700" r:id="rId4"/>
    <p:sldMasterId id="2147483726" r:id="rId5"/>
    <p:sldMasterId id="2147483739" r:id="rId6"/>
    <p:sldMasterId id="2147483752" r:id="rId7"/>
    <p:sldMasterId id="2147483766" r:id="rId8"/>
    <p:sldMasterId id="2147483779" r:id="rId9"/>
    <p:sldMasterId id="2147483792" r:id="rId10"/>
    <p:sldMasterId id="2147483805" r:id="rId11"/>
    <p:sldMasterId id="2147483818" r:id="rId12"/>
    <p:sldMasterId id="2147483831" r:id="rId13"/>
    <p:sldMasterId id="2147483844" r:id="rId14"/>
    <p:sldMasterId id="2147483857" r:id="rId15"/>
    <p:sldMasterId id="2147483870" r:id="rId16"/>
    <p:sldMasterId id="2147483883" r:id="rId17"/>
    <p:sldMasterId id="2147483896" r:id="rId18"/>
    <p:sldMasterId id="2147483909" r:id="rId19"/>
    <p:sldMasterId id="2147483922" r:id="rId20"/>
    <p:sldMasterId id="2147483935" r:id="rId21"/>
    <p:sldMasterId id="2147483948" r:id="rId22"/>
    <p:sldMasterId id="2147483961" r:id="rId23"/>
  </p:sldMasterIdLst>
  <p:notesMasterIdLst>
    <p:notesMasterId r:id="rId70"/>
  </p:notesMasterIdLst>
  <p:sldIdLst>
    <p:sldId id="256" r:id="rId24"/>
    <p:sldId id="257" r:id="rId25"/>
    <p:sldId id="293" r:id="rId26"/>
    <p:sldId id="294" r:id="rId27"/>
    <p:sldId id="301" r:id="rId28"/>
    <p:sldId id="297" r:id="rId29"/>
    <p:sldId id="258" r:id="rId30"/>
    <p:sldId id="302" r:id="rId31"/>
    <p:sldId id="259" r:id="rId32"/>
    <p:sldId id="260" r:id="rId33"/>
    <p:sldId id="261" r:id="rId34"/>
    <p:sldId id="262" r:id="rId35"/>
    <p:sldId id="263" r:id="rId36"/>
    <p:sldId id="264" r:id="rId37"/>
    <p:sldId id="265" r:id="rId38"/>
    <p:sldId id="266" r:id="rId39"/>
    <p:sldId id="303" r:id="rId40"/>
    <p:sldId id="304" r:id="rId41"/>
    <p:sldId id="267" r:id="rId42"/>
    <p:sldId id="305" r:id="rId43"/>
    <p:sldId id="306" r:id="rId44"/>
    <p:sldId id="308" r:id="rId45"/>
    <p:sldId id="271" r:id="rId46"/>
    <p:sldId id="272" r:id="rId47"/>
    <p:sldId id="307" r:id="rId48"/>
    <p:sldId id="274" r:id="rId49"/>
    <p:sldId id="309" r:id="rId50"/>
    <p:sldId id="310" r:id="rId51"/>
    <p:sldId id="311" r:id="rId52"/>
    <p:sldId id="312" r:id="rId53"/>
    <p:sldId id="313" r:id="rId54"/>
    <p:sldId id="277" r:id="rId55"/>
    <p:sldId id="316" r:id="rId56"/>
    <p:sldId id="314" r:id="rId57"/>
    <p:sldId id="315" r:id="rId58"/>
    <p:sldId id="278" r:id="rId59"/>
    <p:sldId id="317" r:id="rId60"/>
    <p:sldId id="318" r:id="rId61"/>
    <p:sldId id="319" r:id="rId62"/>
    <p:sldId id="320" r:id="rId63"/>
    <p:sldId id="295" r:id="rId64"/>
    <p:sldId id="296" r:id="rId65"/>
    <p:sldId id="280" r:id="rId66"/>
    <p:sldId id="281" r:id="rId67"/>
    <p:sldId id="282" r:id="rId68"/>
    <p:sldId id="289" r:id="rId6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slide" Target="slides/slide43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61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34A26-2F67-40FB-AEAD-D4F76DA4194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3387084-CA7A-4D68-AA78-E07ED979DB24}" type="pres">
      <dgm:prSet presAssocID="{A6E34A26-2F67-40FB-AEAD-D4F76DA41945}" presName="Name0" presStyleCnt="0">
        <dgm:presLayoutVars>
          <dgm:dir/>
          <dgm:resizeHandles val="exact"/>
        </dgm:presLayoutVars>
      </dgm:prSet>
      <dgm:spPr/>
    </dgm:pt>
  </dgm:ptLst>
  <dgm:cxnLst>
    <dgm:cxn modelId="{DA7BBC76-C6DE-40C6-866D-8D52BEC5BE46}" type="presOf" srcId="{A6E34A26-2F67-40FB-AEAD-D4F76DA41945}" destId="{03387084-CA7A-4D68-AA78-E07ED979DB2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it-IT" sz="4200" b="0" strike="noStrike" spc="-1">
                <a:solidFill>
                  <a:srgbClr val="000000"/>
                </a:solidFill>
                <a:latin typeface="Times New Roman"/>
              </a:rPr>
              <a:t>Для перемещения страницы щёлкните мышью</a:t>
            </a: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6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62" name="PlaceHolder 4"/>
          <p:cNvSpPr>
            <a:spLocks noGrp="1"/>
          </p:cNvSpPr>
          <p:nvPr>
            <p:ph type="dt" idx="19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63" name="PlaceHolder 5"/>
          <p:cNvSpPr>
            <a:spLocks noGrp="1"/>
          </p:cNvSpPr>
          <p:nvPr>
            <p:ph type="ftr" idx="20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64" name="PlaceHolder 6"/>
          <p:cNvSpPr>
            <a:spLocks noGrp="1"/>
          </p:cNvSpPr>
          <p:nvPr>
            <p:ph type="sldNum" idx="21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59D6227C-5DC6-4879-9847-A793C66880FE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278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59D6227C-5DC6-4879-9847-A793C66880FE}" type="slidenum">
              <a:rPr lang="ru-RU" sz="1400" b="0" strike="noStrike" spc="-1" smtClean="0">
                <a:latin typeface="Times New Roman"/>
              </a:rPr>
              <a:t>8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3480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6800"/>
          </a:xfrm>
          <a:prstGeom prst="rect">
            <a:avLst/>
          </a:prstGeom>
          <a:ln w="0">
            <a:noFill/>
          </a:ln>
        </p:spPr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755640" y="5145480"/>
            <a:ext cx="6047640" cy="4209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3020" b="0" strike="noStrike" spc="-1">
              <a:latin typeface="Arial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 type="sldNum" idx="26"/>
          </p:nvPr>
        </p:nvSpPr>
        <p:spPr>
          <a:xfrm>
            <a:off x="4282200" y="10155600"/>
            <a:ext cx="327564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006C69A-11AD-4581-81A5-78E04A0F044A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D3A59A6-A759-4D7C-A6FF-0D5762C1C55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5684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0A14A77-30A1-4C54-BA4B-816854931EA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6A0366-3893-654B-9FC5-D0A14D9B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38D7D7-FDAD-5141-AB73-4C56FE68F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9B028B9-66A5-B14B-B844-2C1815BB7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EB39B5B-4777-834B-9AE1-B746D5A8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47540E7-564C-374B-A656-4926062E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9C13F9-37C0-2947-8F7E-BE5CB9BA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0B45-07B7-486F-8B4C-17FD5557C4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9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D86208-FEB1-064A-94A3-95921922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E182662-89B6-5740-8732-6DD50E646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3949D0-269D-0A49-9E67-14A45B9B2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3A882A8-C3EE-8D4F-890B-A0EBD9B87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8B9F001-217F-B143-8824-9D69BD609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37E99EC-9B41-AF44-AF0D-5BE4DCFE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5CE8E69-5917-824A-9F47-E11A9A2C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ABBB761-3226-6D42-8A4A-F0996798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53C-8755-4B1D-B655-E63680E83B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4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80512F-1D7F-664C-8172-02CE56F3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86C83E6-3BC0-5D44-B0DE-28C52B56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6920CD6-B091-6440-9FD1-2E55B916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9827E98-1171-2142-97BF-E35209EF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2710-40A1-4B4A-A86B-F5ADF74BAE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9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2A8BC77-EF64-7D48-AC0B-F717E4C5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F767BA4-BDC4-8646-B3F2-6C05A892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C283DC-C80D-B345-B3ED-ADE8367E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860-60DE-4D35-9BDF-E286BDAF32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A6FA9-CFEC-8140-8769-63EA142B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65B229-278E-ED47-BBE0-1C7FF7CDB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D46D48D-CECC-5943-80AA-BF3629291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E1DCF7-91C6-F042-9C01-20CC517D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86A67B0-83C1-EC4D-9CE9-7B71262F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96F14C5-F35B-2547-85C3-7520DA9D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2F5-1A51-4598-A132-59207FA2D9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D699F8-EAD8-7541-8461-8A4E737A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C64C524-802D-C54A-B517-7ACDB9302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9A846C-3631-194D-B7C9-B673D1B60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0B338E-CCCB-B246-A75A-A1165F44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4EECC4-7AE9-AD4A-AD8A-7EB17651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6323D4-AC76-774E-A26A-D80558C5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52CB-94FB-4D3D-9EF2-97A1F28A07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3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DF8393-D500-2144-9504-037E970D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D3CE780-B722-3942-A261-4D80B1C6E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107BD0C-04BC-0341-A9CD-47ABECB9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0FAB70-00B2-4C40-A5D0-C81F68DE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432DCF-9182-054C-9528-03DB336A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E959-9466-49E6-BB4A-4361C59D1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0D97268-BC02-714C-8132-2B5B0390F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D218C42-3B0F-4841-A004-E0313E5E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E6C46B-ED69-4244-B39A-A20618BD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287597-BBBE-5E45-B360-297935FE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6C825D-9C65-2346-99F5-7E5879FE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2EBE-9C10-442B-A9B6-99CFED2DB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2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0718" y="6356351"/>
            <a:ext cx="1509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004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190883-DBE6-F74D-9E5F-5711B68AF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F603B7E-A2F6-2B48-97CB-18F6C1F83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BA5F2E-D9A8-8446-812D-0AE042AB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D3F219-CB82-6845-A0F2-3E110298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0619A7-6E10-1642-BE7D-38546FB8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63AA-44E6-BB46-C3F8142C6C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0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4568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467388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88E9B75-17F1-4B02-9A60-EC1DC53D0EA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B33DC8-9C1F-5F49-AA55-17DC3DD6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673065-C083-694C-8D1F-3DDE03C71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D11420-5640-4F4A-B277-48908D6F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812040-4960-8041-B420-0C528E84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FB3C1B-DECC-E644-9F52-8A7DD9B4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D80-6555-461B-8544-81CB16A2E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4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F421F2-AB80-4E41-A4C3-D0671BCC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A05D5E0-D170-604B-AC06-101F0230F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BA3189-137E-A948-993E-FDF9F9AA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71D22D-C6F0-BD4C-8535-62E23365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18AC84-C922-7043-8A18-8A709698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A1FB-93BE-4561-BD53-76A66CF1EC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5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6A0366-3893-654B-9FC5-D0A14D9B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38D7D7-FDAD-5141-AB73-4C56FE68F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9B028B9-66A5-B14B-B844-2C1815BB7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EB39B5B-4777-834B-9AE1-B746D5A8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47540E7-564C-374B-A656-4926062E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9C13F9-37C0-2947-8F7E-BE5CB9BA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0B45-07B7-486F-8B4C-17FD5557C4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D86208-FEB1-064A-94A3-95921922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E182662-89B6-5740-8732-6DD50E646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3949D0-269D-0A49-9E67-14A45B9B2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3A882A8-C3EE-8D4F-890B-A0EBD9B87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8B9F001-217F-B143-8824-9D69BD609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37E99EC-9B41-AF44-AF0D-5BE4DCFE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5CE8E69-5917-824A-9F47-E11A9A2C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ABBB761-3226-6D42-8A4A-F0996798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53C-8755-4B1D-B655-E63680E83B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6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80512F-1D7F-664C-8172-02CE56F3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86C83E6-3BC0-5D44-B0DE-28C52B56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6920CD6-B091-6440-9FD1-2E55B916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9827E98-1171-2142-97BF-E35209EF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2710-40A1-4B4A-A86B-F5ADF74BAE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4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2A8BC77-EF64-7D48-AC0B-F717E4C5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F767BA4-BDC4-8646-B3F2-6C05A892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C283DC-C80D-B345-B3ED-ADE8367E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860-60DE-4D35-9BDF-E286BDAF32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9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A6FA9-CFEC-8140-8769-63EA142B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65B229-278E-ED47-BBE0-1C7FF7CDB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D46D48D-CECC-5943-80AA-BF3629291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E1DCF7-91C6-F042-9C01-20CC517D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86A67B0-83C1-EC4D-9CE9-7B71262F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96F14C5-F35B-2547-85C3-7520DA9D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2F5-1A51-4598-A132-59207FA2D9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D699F8-EAD8-7541-8461-8A4E737A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C64C524-802D-C54A-B517-7ACDB9302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9A846C-3631-194D-B7C9-B673D1B60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0B338E-CCCB-B246-A75A-A1165F44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4EECC4-7AE9-AD4A-AD8A-7EB17651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6323D4-AC76-774E-A26A-D80558C5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52CB-94FB-4D3D-9EF2-97A1F28A07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5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DF8393-D500-2144-9504-037E970D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D3CE780-B722-3942-A261-4D80B1C6E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107BD0C-04BC-0341-A9CD-47ABECB9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0FAB70-00B2-4C40-A5D0-C81F68DE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432DCF-9182-054C-9528-03DB336A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E959-9466-49E6-BB4A-4361C59D1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6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0D97268-BC02-714C-8132-2B5B0390F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D218C42-3B0F-4841-A004-E0313E5E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E6C46B-ED69-4244-B39A-A20618BD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287597-BBBE-5E45-B360-297935FE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6C825D-9C65-2346-99F5-7E5879FE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2EBE-9C10-442B-A9B6-99CFED2DB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4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32392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602172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4568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/>
          </p:nvPr>
        </p:nvSpPr>
        <p:spPr>
          <a:xfrm>
            <a:off x="32392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/>
          </p:nvPr>
        </p:nvSpPr>
        <p:spPr>
          <a:xfrm>
            <a:off x="602172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3CB9E53-3529-4DBD-8FAF-924B31F539C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0718" y="6356351"/>
            <a:ext cx="1509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10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190883-DBE6-F74D-9E5F-5711B68AF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F603B7E-A2F6-2B48-97CB-18F6C1F83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BA5F2E-D9A8-8446-812D-0AE042AB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D3F219-CB82-6845-A0F2-3E110298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0619A7-6E10-1642-BE7D-38546FB8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63AA-44E6-BB46-C3F8142C6C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2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B33DC8-9C1F-5F49-AA55-17DC3DD6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673065-C083-694C-8D1F-3DDE03C71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D11420-5640-4F4A-B277-48908D6F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812040-4960-8041-B420-0C528E84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FB3C1B-DECC-E644-9F52-8A7DD9B4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D80-6555-461B-8544-81CB16A2E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F421F2-AB80-4E41-A4C3-D0671BCC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A05D5E0-D170-604B-AC06-101F0230F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BA3189-137E-A948-993E-FDF9F9AA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71D22D-C6F0-BD4C-8535-62E23365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18AC84-C922-7043-8A18-8A709698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A1FB-93BE-4561-BD53-76A66CF1EC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2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6A0366-3893-654B-9FC5-D0A14D9B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38D7D7-FDAD-5141-AB73-4C56FE68F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9B028B9-66A5-B14B-B844-2C1815BB7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EB39B5B-4777-834B-9AE1-B746D5A8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47540E7-564C-374B-A656-4926062E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9C13F9-37C0-2947-8F7E-BE5CB9BA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0B45-07B7-486F-8B4C-17FD5557C4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D86208-FEB1-064A-94A3-95921922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E182662-89B6-5740-8732-6DD50E646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3949D0-269D-0A49-9E67-14A45B9B2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3A882A8-C3EE-8D4F-890B-A0EBD9B87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8B9F001-217F-B143-8824-9D69BD609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37E99EC-9B41-AF44-AF0D-5BE4DCFE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5CE8E69-5917-824A-9F47-E11A9A2C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ABBB761-3226-6D42-8A4A-F0996798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53C-8755-4B1D-B655-E63680E83B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7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80512F-1D7F-664C-8172-02CE56F3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86C83E6-3BC0-5D44-B0DE-28C52B56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6920CD6-B091-6440-9FD1-2E55B916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9827E98-1171-2142-97BF-E35209EF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2710-40A1-4B4A-A86B-F5ADF74BAE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9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2A8BC77-EF64-7D48-AC0B-F717E4C5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F767BA4-BDC4-8646-B3F2-6C05A892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C283DC-C80D-B345-B3ED-ADE8367E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860-60DE-4D35-9BDF-E286BDAF32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4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A6FA9-CFEC-8140-8769-63EA142B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65B229-278E-ED47-BBE0-1C7FF7CDB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D46D48D-CECC-5943-80AA-BF3629291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E1DCF7-91C6-F042-9C01-20CC517D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86A67B0-83C1-EC4D-9CE9-7B71262F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96F14C5-F35B-2547-85C3-7520DA9D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2F5-1A51-4598-A132-59207FA2D9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7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D699F8-EAD8-7541-8461-8A4E737A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C64C524-802D-C54A-B517-7ACDB9302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9A846C-3631-194D-B7C9-B673D1B60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0B338E-CCCB-B246-A75A-A1165F44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4EECC4-7AE9-AD4A-AD8A-7EB17651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6323D4-AC76-774E-A26A-D80558C5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52CB-94FB-4D3D-9EF2-97A1F28A07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56F0-285D-4817-8655-365C57231765}" type="datetime1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4299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DF8393-D500-2144-9504-037E970D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D3CE780-B722-3942-A261-4D80B1C6E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107BD0C-04BC-0341-A9CD-47ABECB9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0FAB70-00B2-4C40-A5D0-C81F68DE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432DCF-9182-054C-9528-03DB336A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E959-9466-49E6-BB4A-4361C59D1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0D97268-BC02-714C-8132-2B5B0390F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D218C42-3B0F-4841-A004-E0313E5E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E6C46B-ED69-4244-B39A-A20618BD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287597-BBBE-5E45-B360-297935FE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6C825D-9C65-2346-99F5-7E5879FE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2EBE-9C10-442B-A9B6-99CFED2DB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9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0718" y="6356351"/>
            <a:ext cx="1509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0493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190883-DBE6-F74D-9E5F-5711B68AF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F603B7E-A2F6-2B48-97CB-18F6C1F83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BA5F2E-D9A8-8446-812D-0AE042AB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D3F219-CB82-6845-A0F2-3E110298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0619A7-6E10-1642-BE7D-38546FB8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63AA-44E6-BB46-C3F8142C6C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3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B33DC8-9C1F-5F49-AA55-17DC3DD6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673065-C083-694C-8D1F-3DDE03C71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D11420-5640-4F4A-B277-48908D6F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812040-4960-8041-B420-0C528E84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FB3C1B-DECC-E644-9F52-8A7DD9B4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D80-6555-461B-8544-81CB16A2E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F421F2-AB80-4E41-A4C3-D0671BCC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A05D5E0-D170-604B-AC06-101F0230F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BA3189-137E-A948-993E-FDF9F9AA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71D22D-C6F0-BD4C-8535-62E23365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18AC84-C922-7043-8A18-8A709698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A1FB-93BE-4561-BD53-76A66CF1EC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6A0366-3893-654B-9FC5-D0A14D9B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38D7D7-FDAD-5141-AB73-4C56FE68F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9B028B9-66A5-B14B-B844-2C1815BB7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EB39B5B-4777-834B-9AE1-B746D5A8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47540E7-564C-374B-A656-4926062E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9C13F9-37C0-2947-8F7E-BE5CB9BA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0B45-07B7-486F-8B4C-17FD5557C4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3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D86208-FEB1-064A-94A3-95921922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E182662-89B6-5740-8732-6DD50E646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3949D0-269D-0A49-9E67-14A45B9B2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3A882A8-C3EE-8D4F-890B-A0EBD9B87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8B9F001-217F-B143-8824-9D69BD609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37E99EC-9B41-AF44-AF0D-5BE4DCFE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5CE8E69-5917-824A-9F47-E11A9A2C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ABBB761-3226-6D42-8A4A-F0996798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53C-8755-4B1D-B655-E63680E83B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0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80512F-1D7F-664C-8172-02CE56F3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86C83E6-3BC0-5D44-B0DE-28C52B56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6920CD6-B091-6440-9FD1-2E55B916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9827E98-1171-2142-97BF-E35209EF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2710-40A1-4B4A-A86B-F5ADF74BAE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2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2A8BC77-EF64-7D48-AC0B-F717E4C5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F767BA4-BDC4-8646-B3F2-6C05A892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C283DC-C80D-B345-B3ED-ADE8367E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860-60DE-4D35-9BDF-E286BDAF32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5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A89B7EC-6902-45A6-8BB0-6E349D65CFC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A6FA9-CFEC-8140-8769-63EA142B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65B229-278E-ED47-BBE0-1C7FF7CDB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D46D48D-CECC-5943-80AA-BF3629291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E1DCF7-91C6-F042-9C01-20CC517D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86A67B0-83C1-EC4D-9CE9-7B71262F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96F14C5-F35B-2547-85C3-7520DA9D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2F5-1A51-4598-A132-59207FA2D9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9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D699F8-EAD8-7541-8461-8A4E737A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C64C524-802D-C54A-B517-7ACDB9302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9A846C-3631-194D-B7C9-B673D1B60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0B338E-CCCB-B246-A75A-A1165F44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4EECC4-7AE9-AD4A-AD8A-7EB17651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6323D4-AC76-774E-A26A-D80558C5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52CB-94FB-4D3D-9EF2-97A1F28A07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0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DF8393-D500-2144-9504-037E970D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D3CE780-B722-3942-A261-4D80B1C6E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107BD0C-04BC-0341-A9CD-47ABECB9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0FAB70-00B2-4C40-A5D0-C81F68DE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432DCF-9182-054C-9528-03DB336A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E959-9466-49E6-BB4A-4361C59D1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0D97268-BC02-714C-8132-2B5B0390F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D218C42-3B0F-4841-A004-E0313E5E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E6C46B-ED69-4244-B39A-A20618BD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287597-BBBE-5E45-B360-297935FE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6C825D-9C65-2346-99F5-7E5879FE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2EBE-9C10-442B-A9B6-99CFED2DB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0718" y="6356351"/>
            <a:ext cx="1509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5124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190883-DBE6-F74D-9E5F-5711B68AF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F603B7E-A2F6-2B48-97CB-18F6C1F83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BA5F2E-D9A8-8446-812D-0AE042AB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D3F219-CB82-6845-A0F2-3E110298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0619A7-6E10-1642-BE7D-38546FB8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63AA-44E6-BB46-C3F8142C6C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5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B33DC8-9C1F-5F49-AA55-17DC3DD6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673065-C083-694C-8D1F-3DDE03C71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D11420-5640-4F4A-B277-48908D6F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812040-4960-8041-B420-0C528E84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FB3C1B-DECC-E644-9F52-8A7DD9B4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D80-6555-461B-8544-81CB16A2E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6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F421F2-AB80-4E41-A4C3-D0671BCC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A05D5E0-D170-604B-AC06-101F0230F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BA3189-137E-A948-993E-FDF9F9AA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71D22D-C6F0-BD4C-8535-62E23365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18AC84-C922-7043-8A18-8A709698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A1FB-93BE-4561-BD53-76A66CF1EC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8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6A0366-3893-654B-9FC5-D0A14D9B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38D7D7-FDAD-5141-AB73-4C56FE68F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9B028B9-66A5-B14B-B844-2C1815BB7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EB39B5B-4777-834B-9AE1-B746D5A8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47540E7-564C-374B-A656-4926062E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9C13F9-37C0-2947-8F7E-BE5CB9BA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0B45-07B7-486F-8B4C-17FD5557C4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6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D86208-FEB1-064A-94A3-95921922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E182662-89B6-5740-8732-6DD50E646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3949D0-269D-0A49-9E67-14A45B9B2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3A882A8-C3EE-8D4F-890B-A0EBD9B87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8B9F001-217F-B143-8824-9D69BD609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37E99EC-9B41-AF44-AF0D-5BE4DCFE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5CE8E69-5917-824A-9F47-E11A9A2C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ABBB761-3226-6D42-8A4A-F0996798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53C-8755-4B1D-B655-E63680E83B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4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5684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AA08E4C-81C1-4996-966F-C9826E73C80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80512F-1D7F-664C-8172-02CE56F3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86C83E6-3BC0-5D44-B0DE-28C52B56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6920CD6-B091-6440-9FD1-2E55B916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9827E98-1171-2142-97BF-E35209EF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2710-40A1-4B4A-A86B-F5ADF74BAE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2A8BC77-EF64-7D48-AC0B-F717E4C5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F767BA4-BDC4-8646-B3F2-6C05A892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C283DC-C80D-B345-B3ED-ADE8367E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860-60DE-4D35-9BDF-E286BDAF32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1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A6FA9-CFEC-8140-8769-63EA142B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65B229-278E-ED47-BBE0-1C7FF7CDB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D46D48D-CECC-5943-80AA-BF3629291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E1DCF7-91C6-F042-9C01-20CC517D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86A67B0-83C1-EC4D-9CE9-7B71262F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96F14C5-F35B-2547-85C3-7520DA9D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2F5-1A51-4598-A132-59207FA2D9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D699F8-EAD8-7541-8461-8A4E737A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C64C524-802D-C54A-B517-7ACDB9302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9A846C-3631-194D-B7C9-B673D1B60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0B338E-CCCB-B246-A75A-A1165F44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4EECC4-7AE9-AD4A-AD8A-7EB17651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6323D4-AC76-774E-A26A-D80558C5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52CB-94FB-4D3D-9EF2-97A1F28A07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2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DF8393-D500-2144-9504-037E970D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D3CE780-B722-3942-A261-4D80B1C6E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107BD0C-04BC-0341-A9CD-47ABECB9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0FAB70-00B2-4C40-A5D0-C81F68DE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432DCF-9182-054C-9528-03DB336A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E959-9466-49E6-BB4A-4361C59D1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7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0D97268-BC02-714C-8132-2B5B0390F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D218C42-3B0F-4841-A004-E0313E5E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E6C46B-ED69-4244-B39A-A20618BD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287597-BBBE-5E45-B360-297935FE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6C825D-9C65-2346-99F5-7E5879FE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2EBE-9C10-442B-A9B6-99CFED2DB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0718" y="6356351"/>
            <a:ext cx="1509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1924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190883-DBE6-F74D-9E5F-5711B68AF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F603B7E-A2F6-2B48-97CB-18F6C1F83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BA5F2E-D9A8-8446-812D-0AE042AB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D3F219-CB82-6845-A0F2-3E110298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0619A7-6E10-1642-BE7D-38546FB8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63AA-44E6-BB46-C3F8142C6C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3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B33DC8-9C1F-5F49-AA55-17DC3DD6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673065-C083-694C-8D1F-3DDE03C71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D11420-5640-4F4A-B277-48908D6F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812040-4960-8041-B420-0C528E84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FB3C1B-DECC-E644-9F52-8A7DD9B4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D80-6555-461B-8544-81CB16A2E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1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F421F2-AB80-4E41-A4C3-D0671BCC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A05D5E0-D170-604B-AC06-101F0230F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BA3189-137E-A948-993E-FDF9F9AA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71D22D-C6F0-BD4C-8535-62E23365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18AC84-C922-7043-8A18-8A709698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A1FB-93BE-4561-BD53-76A66CF1EC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3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2FEA444-5188-4A8C-9CBC-23896FAB1D1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6A0366-3893-654B-9FC5-D0A14D9B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38D7D7-FDAD-5141-AB73-4C56FE68F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9B028B9-66A5-B14B-B844-2C1815BB7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EB39B5B-4777-834B-9AE1-B746D5A8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47540E7-564C-374B-A656-4926062E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9C13F9-37C0-2947-8F7E-BE5CB9BA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0B45-07B7-486F-8B4C-17FD5557C4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8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D86208-FEB1-064A-94A3-95921922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E182662-89B6-5740-8732-6DD50E646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3949D0-269D-0A49-9E67-14A45B9B2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3A882A8-C3EE-8D4F-890B-A0EBD9B87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8B9F001-217F-B143-8824-9D69BD609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37E99EC-9B41-AF44-AF0D-5BE4DCFE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5CE8E69-5917-824A-9F47-E11A9A2C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ABBB761-3226-6D42-8A4A-F0996798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53C-8755-4B1D-B655-E63680E83B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3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80512F-1D7F-664C-8172-02CE56F3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86C83E6-3BC0-5D44-B0DE-28C52B56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6920CD6-B091-6440-9FD1-2E55B916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9827E98-1171-2142-97BF-E35209EF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2710-40A1-4B4A-A86B-F5ADF74BAE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4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2A8BC77-EF64-7D48-AC0B-F717E4C5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F767BA4-BDC4-8646-B3F2-6C05A892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C283DC-C80D-B345-B3ED-ADE8367E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860-60DE-4D35-9BDF-E286BDAF32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9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A6FA9-CFEC-8140-8769-63EA142B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65B229-278E-ED47-BBE0-1C7FF7CDB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D46D48D-CECC-5943-80AA-BF3629291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E1DCF7-91C6-F042-9C01-20CC517D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86A67B0-83C1-EC4D-9CE9-7B71262F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96F14C5-F35B-2547-85C3-7520DA9D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2F5-1A51-4598-A132-59207FA2D9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5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D699F8-EAD8-7541-8461-8A4E737A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C64C524-802D-C54A-B517-7ACDB9302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9A846C-3631-194D-B7C9-B673D1B60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0B338E-CCCB-B246-A75A-A1165F44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4EECC4-7AE9-AD4A-AD8A-7EB17651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6323D4-AC76-774E-A26A-D80558C5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52CB-94FB-4D3D-9EF2-97A1F28A07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2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DF8393-D500-2144-9504-037E970D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D3CE780-B722-3942-A261-4D80B1C6E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107BD0C-04BC-0341-A9CD-47ABECB9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0FAB70-00B2-4C40-A5D0-C81F68DE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432DCF-9182-054C-9528-03DB336A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E959-9466-49E6-BB4A-4361C59D1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5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0D97268-BC02-714C-8132-2B5B0390F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D218C42-3B0F-4841-A004-E0313E5E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E6C46B-ED69-4244-B39A-A20618BD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287597-BBBE-5E45-B360-297935FE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6C825D-9C65-2346-99F5-7E5879FE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2EBE-9C10-442B-A9B6-99CFED2DB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2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0718" y="6356351"/>
            <a:ext cx="1509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7950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190883-DBE6-F74D-9E5F-5711B68AF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F603B7E-A2F6-2B48-97CB-18F6C1F83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BA5F2E-D9A8-8446-812D-0AE042AB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D3F219-CB82-6845-A0F2-3E110298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0619A7-6E10-1642-BE7D-38546FB8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63AA-44E6-BB46-C3F8142C6C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8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2F9D570-29C3-46B7-A027-461AD542CC1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B33DC8-9C1F-5F49-AA55-17DC3DD6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673065-C083-694C-8D1F-3DDE03C71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D11420-5640-4F4A-B277-48908D6F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812040-4960-8041-B420-0C528E84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FB3C1B-DECC-E644-9F52-8A7DD9B4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D80-6555-461B-8544-81CB16A2E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8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F421F2-AB80-4E41-A4C3-D0671BCC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A05D5E0-D170-604B-AC06-101F0230F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BA3189-137E-A948-993E-FDF9F9AA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71D22D-C6F0-BD4C-8535-62E23365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18AC84-C922-7043-8A18-8A709698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A1FB-93BE-4561-BD53-76A66CF1EC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8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6A0366-3893-654B-9FC5-D0A14D9B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38D7D7-FDAD-5141-AB73-4C56FE68F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9B028B9-66A5-B14B-B844-2C1815BB7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EB39B5B-4777-834B-9AE1-B746D5A8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47540E7-564C-374B-A656-4926062E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9C13F9-37C0-2947-8F7E-BE5CB9BA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0B45-07B7-486F-8B4C-17FD5557C4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1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D86208-FEB1-064A-94A3-95921922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E182662-89B6-5740-8732-6DD50E646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3949D0-269D-0A49-9E67-14A45B9B2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3A882A8-C3EE-8D4F-890B-A0EBD9B87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8B9F001-217F-B143-8824-9D69BD609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37E99EC-9B41-AF44-AF0D-5BE4DCFE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5CE8E69-5917-824A-9F47-E11A9A2C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ABBB761-3226-6D42-8A4A-F0996798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53C-8755-4B1D-B655-E63680E83B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0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80512F-1D7F-664C-8172-02CE56F3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86C83E6-3BC0-5D44-B0DE-28C52B56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6920CD6-B091-6440-9FD1-2E55B916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9827E98-1171-2142-97BF-E35209EF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2710-40A1-4B4A-A86B-F5ADF74BAE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8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2A8BC77-EF64-7D48-AC0B-F717E4C5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F767BA4-BDC4-8646-B3F2-6C05A892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C283DC-C80D-B345-B3ED-ADE8367E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860-60DE-4D35-9BDF-E286BDAF32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A6FA9-CFEC-8140-8769-63EA142B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65B229-278E-ED47-BBE0-1C7FF7CDB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D46D48D-CECC-5943-80AA-BF3629291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E1DCF7-91C6-F042-9C01-20CC517D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86A67B0-83C1-EC4D-9CE9-7B71262F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96F14C5-F35B-2547-85C3-7520DA9D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2F5-1A51-4598-A132-59207FA2D9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2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D699F8-EAD8-7541-8461-8A4E737A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C64C524-802D-C54A-B517-7ACDB9302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9A846C-3631-194D-B7C9-B673D1B60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0B338E-CCCB-B246-A75A-A1165F44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4EECC4-7AE9-AD4A-AD8A-7EB17651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6323D4-AC76-774E-A26A-D80558C5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52CB-94FB-4D3D-9EF2-97A1F28A07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DF8393-D500-2144-9504-037E970D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D3CE780-B722-3942-A261-4D80B1C6E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107BD0C-04BC-0341-A9CD-47ABECB9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0FAB70-00B2-4C40-A5D0-C81F68DE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432DCF-9182-054C-9528-03DB336A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E959-9466-49E6-BB4A-4361C59D1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7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0D97268-BC02-714C-8132-2B5B0390F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D218C42-3B0F-4841-A004-E0313E5E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E6C46B-ED69-4244-B39A-A20618BD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287597-BBBE-5E45-B360-297935FE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6C825D-9C65-2346-99F5-7E5879FE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2EBE-9C10-442B-A9B6-99CFED2DB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9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FB4D9AA-6BD9-4641-89F3-B94C029737B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0718" y="6356351"/>
            <a:ext cx="1509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0452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190883-DBE6-F74D-9E5F-5711B68AF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F603B7E-A2F6-2B48-97CB-18F6C1F83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BA5F2E-D9A8-8446-812D-0AE042AB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D3F219-CB82-6845-A0F2-3E110298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0619A7-6E10-1642-BE7D-38546FB8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63AA-44E6-BB46-C3F8142C6C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B33DC8-9C1F-5F49-AA55-17DC3DD6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673065-C083-694C-8D1F-3DDE03C71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D11420-5640-4F4A-B277-48908D6F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812040-4960-8041-B420-0C528E84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FB3C1B-DECC-E644-9F52-8A7DD9B4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D80-6555-461B-8544-81CB16A2E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9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F421F2-AB80-4E41-A4C3-D0671BCC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A05D5E0-D170-604B-AC06-101F0230F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BA3189-137E-A948-993E-FDF9F9AA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71D22D-C6F0-BD4C-8535-62E23365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18AC84-C922-7043-8A18-8A709698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A1FB-93BE-4561-BD53-76A66CF1EC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7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6A0366-3893-654B-9FC5-D0A14D9B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38D7D7-FDAD-5141-AB73-4C56FE68F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9B028B9-66A5-B14B-B844-2C1815BB7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EB39B5B-4777-834B-9AE1-B746D5A8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47540E7-564C-374B-A656-4926062E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9C13F9-37C0-2947-8F7E-BE5CB9BA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0B45-07B7-486F-8B4C-17FD5557C4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4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D86208-FEB1-064A-94A3-95921922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E182662-89B6-5740-8732-6DD50E646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3949D0-269D-0A49-9E67-14A45B9B2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3A882A8-C3EE-8D4F-890B-A0EBD9B87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8B9F001-217F-B143-8824-9D69BD609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37E99EC-9B41-AF44-AF0D-5BE4DCFE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5CE8E69-5917-824A-9F47-E11A9A2C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ABBB761-3226-6D42-8A4A-F0996798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53C-8755-4B1D-B655-E63680E83B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6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80512F-1D7F-664C-8172-02CE56F3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86C83E6-3BC0-5D44-B0DE-28C52B56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6920CD6-B091-6440-9FD1-2E55B916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9827E98-1171-2142-97BF-E35209EF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2710-40A1-4B4A-A86B-F5ADF74BAE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0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2A8BC77-EF64-7D48-AC0B-F717E4C5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F767BA4-BDC4-8646-B3F2-6C05A892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C283DC-C80D-B345-B3ED-ADE8367E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860-60DE-4D35-9BDF-E286BDAF32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6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A6FA9-CFEC-8140-8769-63EA142B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65B229-278E-ED47-BBE0-1C7FF7CDB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D46D48D-CECC-5943-80AA-BF3629291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E1DCF7-91C6-F042-9C01-20CC517D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86A67B0-83C1-EC4D-9CE9-7B71262F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96F14C5-F35B-2547-85C3-7520DA9D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2F5-1A51-4598-A132-59207FA2D9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7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D699F8-EAD8-7541-8461-8A4E737A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C64C524-802D-C54A-B517-7ACDB9302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9A846C-3631-194D-B7C9-B673D1B60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0B338E-CCCB-B246-A75A-A1165F44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4EECC4-7AE9-AD4A-AD8A-7EB17651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6323D4-AC76-774E-A26A-D80558C5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52CB-94FB-4D3D-9EF2-97A1F28A07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7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5684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50116E1-618E-40A5-A1DB-402000E53E4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DF8393-D500-2144-9504-037E970D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D3CE780-B722-3942-A261-4D80B1C6E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107BD0C-04BC-0341-A9CD-47ABECB9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0FAB70-00B2-4C40-A5D0-C81F68DE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432DCF-9182-054C-9528-03DB336A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E959-9466-49E6-BB4A-4361C59D1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0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0D97268-BC02-714C-8132-2B5B0390F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D218C42-3B0F-4841-A004-E0313E5E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E6C46B-ED69-4244-B39A-A20618BD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287597-BBBE-5E45-B360-297935FE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6C825D-9C65-2346-99F5-7E5879FE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2EBE-9C10-442B-A9B6-99CFED2DB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1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0718" y="6356351"/>
            <a:ext cx="1509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9352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190883-DBE6-F74D-9E5F-5711B68AF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F603B7E-A2F6-2B48-97CB-18F6C1F83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BA5F2E-D9A8-8446-812D-0AE042AB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D3F219-CB82-6845-A0F2-3E110298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0619A7-6E10-1642-BE7D-38546FB8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63AA-44E6-BB46-C3F8142C6C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2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B33DC8-9C1F-5F49-AA55-17DC3DD6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673065-C083-694C-8D1F-3DDE03C71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D11420-5640-4F4A-B277-48908D6F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812040-4960-8041-B420-0C528E84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FB3C1B-DECC-E644-9F52-8A7DD9B4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D80-6555-461B-8544-81CB16A2E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7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F421F2-AB80-4E41-A4C3-D0671BCC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A05D5E0-D170-604B-AC06-101F0230F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BA3189-137E-A948-993E-FDF9F9AA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71D22D-C6F0-BD4C-8535-62E23365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18AC84-C922-7043-8A18-8A709698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A1FB-93BE-4561-BD53-76A66CF1EC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7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6A0366-3893-654B-9FC5-D0A14D9B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38D7D7-FDAD-5141-AB73-4C56FE68F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9B028B9-66A5-B14B-B844-2C1815BB7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EB39B5B-4777-834B-9AE1-B746D5A8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47540E7-564C-374B-A656-4926062E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9C13F9-37C0-2947-8F7E-BE5CB9BA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0B45-07B7-486F-8B4C-17FD5557C4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5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D86208-FEB1-064A-94A3-95921922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E182662-89B6-5740-8732-6DD50E646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3949D0-269D-0A49-9E67-14A45B9B2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3A882A8-C3EE-8D4F-890B-A0EBD9B87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8B9F001-217F-B143-8824-9D69BD609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37E99EC-9B41-AF44-AF0D-5BE4DCFE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5CE8E69-5917-824A-9F47-E11A9A2C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ABBB761-3226-6D42-8A4A-F0996798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53C-8755-4B1D-B655-E63680E83B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6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80512F-1D7F-664C-8172-02CE56F3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86C83E6-3BC0-5D44-B0DE-28C52B56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6920CD6-B091-6440-9FD1-2E55B916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9827E98-1171-2142-97BF-E35209EF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2710-40A1-4B4A-A86B-F5ADF74BAE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9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2A8BC77-EF64-7D48-AC0B-F717E4C5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F767BA4-BDC4-8646-B3F2-6C05A892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C283DC-C80D-B345-B3ED-ADE8367E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860-60DE-4D35-9BDF-E286BDAF32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7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5684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17A39E7-C520-46D4-9238-7390AE55DF9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568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2C390E9-367C-4161-A26B-CF6F23B1908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A6FA9-CFEC-8140-8769-63EA142B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65B229-278E-ED47-BBE0-1C7FF7CDB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D46D48D-CECC-5943-80AA-BF3629291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E1DCF7-91C6-F042-9C01-20CC517D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86A67B0-83C1-EC4D-9CE9-7B71262F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96F14C5-F35B-2547-85C3-7520DA9D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2F5-1A51-4598-A132-59207FA2D9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D699F8-EAD8-7541-8461-8A4E737A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C64C524-802D-C54A-B517-7ACDB9302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9A846C-3631-194D-B7C9-B673D1B60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0B338E-CCCB-B246-A75A-A1165F44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4EECC4-7AE9-AD4A-AD8A-7EB17651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6323D4-AC76-774E-A26A-D80558C5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52CB-94FB-4D3D-9EF2-97A1F28A07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3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DF8393-D500-2144-9504-037E970D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D3CE780-B722-3942-A261-4D80B1C6E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107BD0C-04BC-0341-A9CD-47ABECB9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0FAB70-00B2-4C40-A5D0-C81F68DE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432DCF-9182-054C-9528-03DB336A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E959-9466-49E6-BB4A-4361C59D1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7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0D97268-BC02-714C-8132-2B5B0390F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D218C42-3B0F-4841-A004-E0313E5E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E6C46B-ED69-4244-B39A-A20618BD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287597-BBBE-5E45-B360-297935FE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6C825D-9C65-2346-99F5-7E5879FE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2EBE-9C10-442B-A9B6-99CFED2DB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0718" y="6356351"/>
            <a:ext cx="1509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3668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190883-DBE6-F74D-9E5F-5711B68AF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F603B7E-A2F6-2B48-97CB-18F6C1F83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BA5F2E-D9A8-8446-812D-0AE042AB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D3F219-CB82-6845-A0F2-3E110298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0619A7-6E10-1642-BE7D-38546FB8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63AA-44E6-BB46-C3F8142C6C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9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B33DC8-9C1F-5F49-AA55-17DC3DD6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673065-C083-694C-8D1F-3DDE03C71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D11420-5640-4F4A-B277-48908D6F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812040-4960-8041-B420-0C528E84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FB3C1B-DECC-E644-9F52-8A7DD9B4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D80-6555-461B-8544-81CB16A2E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2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F421F2-AB80-4E41-A4C3-D0671BCC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A05D5E0-D170-604B-AC06-101F0230F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BA3189-137E-A948-993E-FDF9F9AA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71D22D-C6F0-BD4C-8535-62E23365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18AC84-C922-7043-8A18-8A709698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A1FB-93BE-4561-BD53-76A66CF1EC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6A0366-3893-654B-9FC5-D0A14D9B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38D7D7-FDAD-5141-AB73-4C56FE68F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9B028B9-66A5-B14B-B844-2C1815BB7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EB39B5B-4777-834B-9AE1-B746D5A8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47540E7-564C-374B-A656-4926062E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9C13F9-37C0-2947-8F7E-BE5CB9BA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0B45-07B7-486F-8B4C-17FD5557C4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7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D86208-FEB1-064A-94A3-95921922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E182662-89B6-5740-8732-6DD50E646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3949D0-269D-0A49-9E67-14A45B9B2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3A882A8-C3EE-8D4F-890B-A0EBD9B87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8B9F001-217F-B143-8824-9D69BD609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37E99EC-9B41-AF44-AF0D-5BE4DCFE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5CE8E69-5917-824A-9F47-E11A9A2C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ABBB761-3226-6D42-8A4A-F0996798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53C-8755-4B1D-B655-E63680E83B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467388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65B2FFC-B4A4-41C5-8018-9BF8CCB0DD0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80512F-1D7F-664C-8172-02CE56F3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86C83E6-3BC0-5D44-B0DE-28C52B56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6920CD6-B091-6440-9FD1-2E55B916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9827E98-1171-2142-97BF-E35209EF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2710-40A1-4B4A-A86B-F5ADF74BAE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4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2A8BC77-EF64-7D48-AC0B-F717E4C5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F767BA4-BDC4-8646-B3F2-6C05A892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C283DC-C80D-B345-B3ED-ADE8367E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860-60DE-4D35-9BDF-E286BDAF32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6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A6FA9-CFEC-8140-8769-63EA142B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65B229-278E-ED47-BBE0-1C7FF7CDB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D46D48D-CECC-5943-80AA-BF3629291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E1DCF7-91C6-F042-9C01-20CC517D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86A67B0-83C1-EC4D-9CE9-7B71262F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96F14C5-F35B-2547-85C3-7520DA9D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2F5-1A51-4598-A132-59207FA2D9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1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D699F8-EAD8-7541-8461-8A4E737A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C64C524-802D-C54A-B517-7ACDB9302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9A846C-3631-194D-B7C9-B673D1B60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0B338E-CCCB-B246-A75A-A1165F44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4EECC4-7AE9-AD4A-AD8A-7EB17651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6323D4-AC76-774E-A26A-D80558C5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52CB-94FB-4D3D-9EF2-97A1F28A07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DF8393-D500-2144-9504-037E970D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D3CE780-B722-3942-A261-4D80B1C6E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107BD0C-04BC-0341-A9CD-47ABECB9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0FAB70-00B2-4C40-A5D0-C81F68DE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432DCF-9182-054C-9528-03DB336A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E959-9466-49E6-BB4A-4361C59D1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7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0D97268-BC02-714C-8132-2B5B0390F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D218C42-3B0F-4841-A004-E0313E5E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E6C46B-ED69-4244-B39A-A20618BD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287597-BBBE-5E45-B360-297935FE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6C825D-9C65-2346-99F5-7E5879FE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2EBE-9C10-442B-A9B6-99CFED2DB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0718" y="6356351"/>
            <a:ext cx="1509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039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190883-DBE6-F74D-9E5F-5711B68AF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F603B7E-A2F6-2B48-97CB-18F6C1F83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BA5F2E-D9A8-8446-812D-0AE042AB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D3F219-CB82-6845-A0F2-3E110298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0619A7-6E10-1642-BE7D-38546FB8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63AA-44E6-BB46-C3F8142C6C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B33DC8-9C1F-5F49-AA55-17DC3DD6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673065-C083-694C-8D1F-3DDE03C71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D11420-5640-4F4A-B277-48908D6F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812040-4960-8041-B420-0C528E84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FB3C1B-DECC-E644-9F52-8A7DD9B4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D80-6555-461B-8544-81CB16A2E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F421F2-AB80-4E41-A4C3-D0671BCC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A05D5E0-D170-604B-AC06-101F0230F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BA3189-137E-A948-993E-FDF9F9AA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71D22D-C6F0-BD4C-8535-62E23365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18AC84-C922-7043-8A18-8A709698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A1FB-93BE-4561-BD53-76A66CF1EC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5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45684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11963CD-0927-413C-A8B4-3B39B46D0CE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6A0366-3893-654B-9FC5-D0A14D9B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38D7D7-FDAD-5141-AB73-4C56FE68F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9B028B9-66A5-B14B-B844-2C1815BB7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EB39B5B-4777-834B-9AE1-B746D5A8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47540E7-564C-374B-A656-4926062E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9C13F9-37C0-2947-8F7E-BE5CB9BA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0B45-07B7-486F-8B4C-17FD5557C4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D86208-FEB1-064A-94A3-95921922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E182662-89B6-5740-8732-6DD50E646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3949D0-269D-0A49-9E67-14A45B9B2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3A882A8-C3EE-8D4F-890B-A0EBD9B87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8B9F001-217F-B143-8824-9D69BD609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37E99EC-9B41-AF44-AF0D-5BE4DCFE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5CE8E69-5917-824A-9F47-E11A9A2C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ABBB761-3226-6D42-8A4A-F0996798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53C-8755-4B1D-B655-E63680E83B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8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80512F-1D7F-664C-8172-02CE56F3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86C83E6-3BC0-5D44-B0DE-28C52B56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6920CD6-B091-6440-9FD1-2E55B916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9827E98-1171-2142-97BF-E35209EF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2710-40A1-4B4A-A86B-F5ADF74BAE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8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2A8BC77-EF64-7D48-AC0B-F717E4C5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F767BA4-BDC4-8646-B3F2-6C05A892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C283DC-C80D-B345-B3ED-ADE8367E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860-60DE-4D35-9BDF-E286BDAF32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A6FA9-CFEC-8140-8769-63EA142B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65B229-278E-ED47-BBE0-1C7FF7CDB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D46D48D-CECC-5943-80AA-BF3629291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E1DCF7-91C6-F042-9C01-20CC517D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86A67B0-83C1-EC4D-9CE9-7B71262F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96F14C5-F35B-2547-85C3-7520DA9D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2F5-1A51-4598-A132-59207FA2D9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4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D699F8-EAD8-7541-8461-8A4E737A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C64C524-802D-C54A-B517-7ACDB9302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9A846C-3631-194D-B7C9-B673D1B60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0B338E-CCCB-B246-A75A-A1165F44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4EECC4-7AE9-AD4A-AD8A-7EB17651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6323D4-AC76-774E-A26A-D80558C5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52CB-94FB-4D3D-9EF2-97A1F28A07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3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DF8393-D500-2144-9504-037E970D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D3CE780-B722-3942-A261-4D80B1C6E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107BD0C-04BC-0341-A9CD-47ABECB9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0FAB70-00B2-4C40-A5D0-C81F68DE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432DCF-9182-054C-9528-03DB336A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E959-9466-49E6-BB4A-4361C59D1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8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0D97268-BC02-714C-8132-2B5B0390F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D218C42-3B0F-4841-A004-E0313E5E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E6C46B-ED69-4244-B39A-A20618BD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287597-BBBE-5E45-B360-297935FE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6C825D-9C65-2346-99F5-7E5879FE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2EBE-9C10-442B-A9B6-99CFED2DB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6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0718" y="6356351"/>
            <a:ext cx="1509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4883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190883-DBE6-F74D-9E5F-5711B68AF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F603B7E-A2F6-2B48-97CB-18F6C1F83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BA5F2E-D9A8-8446-812D-0AE042AB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D3F219-CB82-6845-A0F2-3E110298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0619A7-6E10-1642-BE7D-38546FB8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63AA-44E6-BB46-C3F8142C6C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7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5684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B96F84E-6B00-4B49-B97A-D22FB9530F2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B33DC8-9C1F-5F49-AA55-17DC3DD6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673065-C083-694C-8D1F-3DDE03C71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D11420-5640-4F4A-B277-48908D6F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812040-4960-8041-B420-0C528E84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FB3C1B-DECC-E644-9F52-8A7DD9B4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D80-6555-461B-8544-81CB16A2E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2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F421F2-AB80-4E41-A4C3-D0671BCC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A05D5E0-D170-604B-AC06-101F0230F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BA3189-137E-A948-993E-FDF9F9AA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71D22D-C6F0-BD4C-8535-62E23365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18AC84-C922-7043-8A18-8A709698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A1FB-93BE-4561-BD53-76A66CF1EC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6A0366-3893-654B-9FC5-D0A14D9B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38D7D7-FDAD-5141-AB73-4C56FE68F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9B028B9-66A5-B14B-B844-2C1815BB7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EB39B5B-4777-834B-9AE1-B746D5A8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47540E7-564C-374B-A656-4926062E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9C13F9-37C0-2947-8F7E-BE5CB9BA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0B45-07B7-486F-8B4C-17FD5557C4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6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D86208-FEB1-064A-94A3-95921922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E182662-89B6-5740-8732-6DD50E646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3949D0-269D-0A49-9E67-14A45B9B2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3A882A8-C3EE-8D4F-890B-A0EBD9B87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8B9F001-217F-B143-8824-9D69BD609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37E99EC-9B41-AF44-AF0D-5BE4DCFE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5CE8E69-5917-824A-9F47-E11A9A2C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ABBB761-3226-6D42-8A4A-F0996798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53C-8755-4B1D-B655-E63680E83B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80512F-1D7F-664C-8172-02CE56F3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86C83E6-3BC0-5D44-B0DE-28C52B56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6920CD6-B091-6440-9FD1-2E55B916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9827E98-1171-2142-97BF-E35209EF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2710-40A1-4B4A-A86B-F5ADF74BAE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2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2A8BC77-EF64-7D48-AC0B-F717E4C5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F767BA4-BDC4-8646-B3F2-6C05A892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C283DC-C80D-B345-B3ED-ADE8367E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860-60DE-4D35-9BDF-E286BDAF32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3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A6FA9-CFEC-8140-8769-63EA142B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65B229-278E-ED47-BBE0-1C7FF7CDB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D46D48D-CECC-5943-80AA-BF3629291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E1DCF7-91C6-F042-9C01-20CC517D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86A67B0-83C1-EC4D-9CE9-7B71262F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96F14C5-F35B-2547-85C3-7520DA9D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2F5-1A51-4598-A132-59207FA2D9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1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D699F8-EAD8-7541-8461-8A4E737A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C64C524-802D-C54A-B517-7ACDB9302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9A846C-3631-194D-B7C9-B673D1B60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0B338E-CCCB-B246-A75A-A1165F44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4EECC4-7AE9-AD4A-AD8A-7EB17651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6323D4-AC76-774E-A26A-D80558C5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52CB-94FB-4D3D-9EF2-97A1F28A07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9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DF8393-D500-2144-9504-037E970D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D3CE780-B722-3942-A261-4D80B1C6E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107BD0C-04BC-0341-A9CD-47ABECB9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0FAB70-00B2-4C40-A5D0-C81F68DE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432DCF-9182-054C-9528-03DB336A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E959-9466-49E6-BB4A-4361C59D1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0D97268-BC02-714C-8132-2B5B0390F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D218C42-3B0F-4841-A004-E0313E5E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E6C46B-ED69-4244-B39A-A20618BD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287597-BBBE-5E45-B360-297935FE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6C825D-9C65-2346-99F5-7E5879FE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2EBE-9C10-442B-A9B6-99CFED2DB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6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4568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467388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BDF4180-8170-4792-AF6C-029F42C0007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0718" y="6356351"/>
            <a:ext cx="1509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5192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190883-DBE6-F74D-9E5F-5711B68AF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F603B7E-A2F6-2B48-97CB-18F6C1F83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BA5F2E-D9A8-8446-812D-0AE042AB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D3F219-CB82-6845-A0F2-3E110298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0619A7-6E10-1642-BE7D-38546FB8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63AA-44E6-BB46-C3F8142C6C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2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B33DC8-9C1F-5F49-AA55-17DC3DD6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673065-C083-694C-8D1F-3DDE03C71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D11420-5640-4F4A-B277-48908D6F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812040-4960-8041-B420-0C528E84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FB3C1B-DECC-E644-9F52-8A7DD9B4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D80-6555-461B-8544-81CB16A2E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F421F2-AB80-4E41-A4C3-D0671BCC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A05D5E0-D170-604B-AC06-101F0230F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BA3189-137E-A948-993E-FDF9F9AA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71D22D-C6F0-BD4C-8535-62E23365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18AC84-C922-7043-8A18-8A709698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A1FB-93BE-4561-BD53-76A66CF1EC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8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6A0366-3893-654B-9FC5-D0A14D9B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38D7D7-FDAD-5141-AB73-4C56FE68F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9B028B9-66A5-B14B-B844-2C1815BB7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EB39B5B-4777-834B-9AE1-B746D5A8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47540E7-564C-374B-A656-4926062E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9C13F9-37C0-2947-8F7E-BE5CB9BA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0B45-07B7-486F-8B4C-17FD5557C4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7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D86208-FEB1-064A-94A3-95921922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E182662-89B6-5740-8732-6DD50E646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3949D0-269D-0A49-9E67-14A45B9B2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3A882A8-C3EE-8D4F-890B-A0EBD9B87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8B9F001-217F-B143-8824-9D69BD609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37E99EC-9B41-AF44-AF0D-5BE4DCFE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5CE8E69-5917-824A-9F47-E11A9A2C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ABBB761-3226-6D42-8A4A-F0996798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53C-8755-4B1D-B655-E63680E83B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5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80512F-1D7F-664C-8172-02CE56F3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86C83E6-3BC0-5D44-B0DE-28C52B56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6920CD6-B091-6440-9FD1-2E55B916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9827E98-1171-2142-97BF-E35209EF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2710-40A1-4B4A-A86B-F5ADF74BAE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1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2A8BC77-EF64-7D48-AC0B-F717E4C5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F767BA4-BDC4-8646-B3F2-6C05A892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C283DC-C80D-B345-B3ED-ADE8367E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860-60DE-4D35-9BDF-E286BDAF32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5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A6FA9-CFEC-8140-8769-63EA142B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65B229-278E-ED47-BBE0-1C7FF7CDB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D46D48D-CECC-5943-80AA-BF3629291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E1DCF7-91C6-F042-9C01-20CC517D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86A67B0-83C1-EC4D-9CE9-7B71262F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96F14C5-F35B-2547-85C3-7520DA9D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2F5-1A51-4598-A132-59207FA2D9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4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D699F8-EAD8-7541-8461-8A4E737A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C64C524-802D-C54A-B517-7ACDB9302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9A846C-3631-194D-B7C9-B673D1B60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0B338E-CCCB-B246-A75A-A1165F44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4EECC4-7AE9-AD4A-AD8A-7EB17651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6323D4-AC76-774E-A26A-D80558C5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52CB-94FB-4D3D-9EF2-97A1F28A07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0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32392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02172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4568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>
          <a:xfrm>
            <a:off x="32392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>
          <a:xfrm>
            <a:off x="602172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B9A9265-B798-4ACA-81CF-39B3EF08150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DF8393-D500-2144-9504-037E970D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D3CE780-B722-3942-A261-4D80B1C6E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107BD0C-04BC-0341-A9CD-47ABECB9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0FAB70-00B2-4C40-A5D0-C81F68DE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432DCF-9182-054C-9528-03DB336A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E959-9466-49E6-BB4A-4361C59D1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0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0D97268-BC02-714C-8132-2B5B0390F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D218C42-3B0F-4841-A004-E0313E5E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E6C46B-ED69-4244-B39A-A20618BD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287597-BBBE-5E45-B360-297935FE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6C825D-9C65-2346-99F5-7E5879FE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2EBE-9C10-442B-A9B6-99CFED2DB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5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0718" y="6356351"/>
            <a:ext cx="1509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9014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190883-DBE6-F74D-9E5F-5711B68AF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F603B7E-A2F6-2B48-97CB-18F6C1F83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BA5F2E-D9A8-8446-812D-0AE042AB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D3F219-CB82-6845-A0F2-3E110298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0619A7-6E10-1642-BE7D-38546FB8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63AA-44E6-BB46-C3F8142C6C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9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B33DC8-9C1F-5F49-AA55-17DC3DD6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673065-C083-694C-8D1F-3DDE03C71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D11420-5640-4F4A-B277-48908D6F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812040-4960-8041-B420-0C528E84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FB3C1B-DECC-E644-9F52-8A7DD9B4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D80-6555-461B-8544-81CB16A2E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9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F421F2-AB80-4E41-A4C3-D0671BCC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A05D5E0-D170-604B-AC06-101F0230F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BA3189-137E-A948-993E-FDF9F9AA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71D22D-C6F0-BD4C-8535-62E23365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18AC84-C922-7043-8A18-8A709698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A1FB-93BE-4561-BD53-76A66CF1EC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8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6A0366-3893-654B-9FC5-D0A14D9B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38D7D7-FDAD-5141-AB73-4C56FE68F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9B028B9-66A5-B14B-B844-2C1815BB7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EB39B5B-4777-834B-9AE1-B746D5A8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47540E7-564C-374B-A656-4926062E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9C13F9-37C0-2947-8F7E-BE5CB9BA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0B45-07B7-486F-8B4C-17FD5557C4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7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D86208-FEB1-064A-94A3-95921922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E182662-89B6-5740-8732-6DD50E646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3949D0-269D-0A49-9E67-14A45B9B2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3A882A8-C3EE-8D4F-890B-A0EBD9B87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8B9F001-217F-B143-8824-9D69BD609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37E99EC-9B41-AF44-AF0D-5BE4DCFE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5CE8E69-5917-824A-9F47-E11A9A2C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ABBB761-3226-6D42-8A4A-F0996798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53C-8755-4B1D-B655-E63680E83B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80512F-1D7F-664C-8172-02CE56F3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86C83E6-3BC0-5D44-B0DE-28C52B56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6920CD6-B091-6440-9FD1-2E55B916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9827E98-1171-2142-97BF-E35209EF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2710-40A1-4B4A-A86B-F5ADF74BAE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6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2A8BC77-EF64-7D48-AC0B-F717E4C5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F767BA4-BDC4-8646-B3F2-6C05A892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C283DC-C80D-B345-B3ED-ADE8367E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860-60DE-4D35-9BDF-E286BDAF32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8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EAC7C49-812F-4C17-8272-0F0C5A85CCA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A6FA9-CFEC-8140-8769-63EA142B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65B229-278E-ED47-BBE0-1C7FF7CDB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D46D48D-CECC-5943-80AA-BF3629291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E1DCF7-91C6-F042-9C01-20CC517D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86A67B0-83C1-EC4D-9CE9-7B71262F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96F14C5-F35B-2547-85C3-7520DA9D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2F5-1A51-4598-A132-59207FA2D9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6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D699F8-EAD8-7541-8461-8A4E737A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C64C524-802D-C54A-B517-7ACDB9302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9A846C-3631-194D-B7C9-B673D1B60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0B338E-CCCB-B246-A75A-A1165F44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4EECC4-7AE9-AD4A-AD8A-7EB17651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6323D4-AC76-774E-A26A-D80558C5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52CB-94FB-4D3D-9EF2-97A1F28A07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3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DF8393-D500-2144-9504-037E970D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D3CE780-B722-3942-A261-4D80B1C6E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107BD0C-04BC-0341-A9CD-47ABECB9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0FAB70-00B2-4C40-A5D0-C81F68DE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432DCF-9182-054C-9528-03DB336A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E959-9466-49E6-BB4A-4361C59D1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3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0D97268-BC02-714C-8132-2B5B0390F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D218C42-3B0F-4841-A004-E0313E5E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E6C46B-ED69-4244-B39A-A20618BD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287597-BBBE-5E45-B360-297935FE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6C825D-9C65-2346-99F5-7E5879FE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2EBE-9C10-442B-A9B6-99CFED2DB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3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0718" y="6356351"/>
            <a:ext cx="1509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0746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190883-DBE6-F74D-9E5F-5711B68AF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F603B7E-A2F6-2B48-97CB-18F6C1F83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BA5F2E-D9A8-8446-812D-0AE042AB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D3F219-CB82-6845-A0F2-3E110298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0619A7-6E10-1642-BE7D-38546FB8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63AA-44E6-BB46-C3F8142C6C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6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B33DC8-9C1F-5F49-AA55-17DC3DD6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673065-C083-694C-8D1F-3DDE03C71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D11420-5640-4F4A-B277-48908D6F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812040-4960-8041-B420-0C528E84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FB3C1B-DECC-E644-9F52-8A7DD9B4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D80-6555-461B-8544-81CB16A2E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77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F421F2-AB80-4E41-A4C3-D0671BCC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A05D5E0-D170-604B-AC06-101F0230F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BA3189-137E-A948-993E-FDF9F9AA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71D22D-C6F0-BD4C-8535-62E23365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18AC84-C922-7043-8A18-8A709698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A1FB-93BE-4561-BD53-76A66CF1EC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7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6A0366-3893-654B-9FC5-D0A14D9B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38D7D7-FDAD-5141-AB73-4C56FE68F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9B028B9-66A5-B14B-B844-2C1815BB7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EB39B5B-4777-834B-9AE1-B746D5A8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47540E7-564C-374B-A656-4926062E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9C13F9-37C0-2947-8F7E-BE5CB9BA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0B45-07B7-486F-8B4C-17FD5557C4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5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D86208-FEB1-064A-94A3-95921922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E182662-89B6-5740-8732-6DD50E646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3949D0-269D-0A49-9E67-14A45B9B2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3A882A8-C3EE-8D4F-890B-A0EBD9B87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8B9F001-217F-B143-8824-9D69BD609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37E99EC-9B41-AF44-AF0D-5BE4DCFE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5CE8E69-5917-824A-9F47-E11A9A2C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ABBB761-3226-6D42-8A4A-F0996798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53C-8755-4B1D-B655-E63680E83B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45684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177BA1A-177F-4F3E-817B-A9CB07A5FB7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80512F-1D7F-664C-8172-02CE56F3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86C83E6-3BC0-5D44-B0DE-28C52B56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6920CD6-B091-6440-9FD1-2E55B916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9827E98-1171-2142-97BF-E35209EF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2710-40A1-4B4A-A86B-F5ADF74BAE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2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2A8BC77-EF64-7D48-AC0B-F717E4C5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F767BA4-BDC4-8646-B3F2-6C05A892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C283DC-C80D-B345-B3ED-ADE8367E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860-60DE-4D35-9BDF-E286BDAF32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9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A6FA9-CFEC-8140-8769-63EA142B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65B229-278E-ED47-BBE0-1C7FF7CDB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D46D48D-CECC-5943-80AA-BF3629291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E1DCF7-91C6-F042-9C01-20CC517D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86A67B0-83C1-EC4D-9CE9-7B71262F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96F14C5-F35B-2547-85C3-7520DA9D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2F5-1A51-4598-A132-59207FA2D9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D699F8-EAD8-7541-8461-8A4E737A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C64C524-802D-C54A-B517-7ACDB9302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9A846C-3631-194D-B7C9-B673D1B60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0B338E-CCCB-B246-A75A-A1165F44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4EECC4-7AE9-AD4A-AD8A-7EB17651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6323D4-AC76-774E-A26A-D80558C5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52CB-94FB-4D3D-9EF2-97A1F28A07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6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DF8393-D500-2144-9504-037E970D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D3CE780-B722-3942-A261-4D80B1C6E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107BD0C-04BC-0341-A9CD-47ABECB9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0FAB70-00B2-4C40-A5D0-C81F68DE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432DCF-9182-054C-9528-03DB336A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E959-9466-49E6-BB4A-4361C59D1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6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0D97268-BC02-714C-8132-2B5B0390F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D218C42-3B0F-4841-A004-E0313E5E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E6C46B-ED69-4244-B39A-A20618BD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287597-BBBE-5E45-B360-297935FE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6C825D-9C65-2346-99F5-7E5879FE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2EBE-9C10-442B-A9B6-99CFED2DB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0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0718" y="6356351"/>
            <a:ext cx="1509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23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91B3AAF-FA3D-42F7-8900-9805662C3C8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218ACB2-BF24-4DC8-BE9B-B9AF7DB7600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AD733E4-E046-46EC-A0A1-0865F6CCAFF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3C22ED7-5DCE-4E71-8E90-C4E31E643C6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ubTitle"/>
          </p:nvPr>
        </p:nvSpPr>
        <p:spPr>
          <a:xfrm>
            <a:off x="45684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03E3973-502B-44CC-9DB5-9B2483FC77E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4568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471AD0F-9D56-41D9-9A48-A532F597960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467388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CA33F-FEDD-4E8B-B144-56F4546407C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45684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4887A83-B1C5-4D6A-A66A-A7110F0B517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45684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676CA7A-26AA-4BBF-ADA2-1363E72FBA6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/>
          </p:nvPr>
        </p:nvSpPr>
        <p:spPr>
          <a:xfrm>
            <a:off x="4568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/>
          </p:nvPr>
        </p:nvSpPr>
        <p:spPr>
          <a:xfrm>
            <a:off x="467388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F32949F-A494-499E-9F4E-B056AFA9266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32392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/>
          </p:nvPr>
        </p:nvSpPr>
        <p:spPr>
          <a:xfrm>
            <a:off x="602172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/>
          </p:nvPr>
        </p:nvSpPr>
        <p:spPr>
          <a:xfrm>
            <a:off x="4568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/>
          </p:nvPr>
        </p:nvSpPr>
        <p:spPr>
          <a:xfrm>
            <a:off x="32392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74" name="PlaceHolder 7"/>
          <p:cNvSpPr>
            <a:spLocks noGrp="1"/>
          </p:cNvSpPr>
          <p:nvPr>
            <p:ph/>
          </p:nvPr>
        </p:nvSpPr>
        <p:spPr>
          <a:xfrm>
            <a:off x="602172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D971B0-F243-4CF2-B64F-AB1624247FE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8C0269DB-7C37-4EF1-89AE-E163B6135F3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45684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8125D2E0-B77A-4833-8FFC-F8D81E28D05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DEE7286-A4C0-4766-94C8-2855618C5FE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E9C5C984-D647-4D51-ABC8-E64D6AA9F61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C762A0C7-3027-4B8E-A4CA-17AD21086F2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8F8F9252-DE6E-4713-976E-FD9EEF3E489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ubTitle"/>
          </p:nvPr>
        </p:nvSpPr>
        <p:spPr>
          <a:xfrm>
            <a:off x="45684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74F7C35F-E103-45FD-9CD7-1C6C9D8DB00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/>
          </p:nvPr>
        </p:nvSpPr>
        <p:spPr>
          <a:xfrm>
            <a:off x="4568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9594EEB7-8625-47B8-B945-8D135218865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467388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610DEF4C-397B-40D2-8159-08A7B95FE1E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45684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722621E7-BC59-43ED-94FA-01FDB2E7595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45684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11BD956C-8241-48F0-A48A-FBFDA1E7818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/>
          </p:nvPr>
        </p:nvSpPr>
        <p:spPr>
          <a:xfrm>
            <a:off x="4568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/>
          </p:nvPr>
        </p:nvSpPr>
        <p:spPr>
          <a:xfrm>
            <a:off x="467388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CA294384-27D3-4B9C-8A3C-EDD41F0D947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32392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/>
          </p:nvPr>
        </p:nvSpPr>
        <p:spPr>
          <a:xfrm>
            <a:off x="602172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/>
          </p:nvPr>
        </p:nvSpPr>
        <p:spPr>
          <a:xfrm>
            <a:off x="4568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215" name="PlaceHolder 6"/>
          <p:cNvSpPr>
            <a:spLocks noGrp="1"/>
          </p:cNvSpPr>
          <p:nvPr>
            <p:ph/>
          </p:nvPr>
        </p:nvSpPr>
        <p:spPr>
          <a:xfrm>
            <a:off x="32392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216" name="PlaceHolder 7"/>
          <p:cNvSpPr>
            <a:spLocks noGrp="1"/>
          </p:cNvSpPr>
          <p:nvPr>
            <p:ph/>
          </p:nvPr>
        </p:nvSpPr>
        <p:spPr>
          <a:xfrm>
            <a:off x="602172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4C27912F-159E-4F51-A86D-3F6F1798D09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ED37428-DE30-4B41-8039-3911F94FACD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fld id="{C4CC101E-382B-4130-A92A-3003C587EA15}" type="slidenum">
              <a:rPr lang="ru-RU" sz="1400" b="0" strike="noStrike" spc="-1" smtClean="0">
                <a:solidFill>
                  <a:srgbClr val="FFFFFF"/>
                </a:solidFill>
                <a:latin typeface="Franklin Gothic Book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fld id="{C4CC101E-382B-4130-A92A-3003C587EA15}" type="slidenum">
              <a:rPr lang="ru-RU" sz="1400" b="0" strike="noStrike" spc="-1" smtClean="0">
                <a:solidFill>
                  <a:srgbClr val="FFFFFF"/>
                </a:solidFill>
                <a:latin typeface="Franklin Gothic Book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fld id="{C4CC101E-382B-4130-A92A-3003C587EA15}" type="slidenum">
              <a:rPr lang="ru-RU" sz="1400" b="0" strike="noStrike" spc="-1" smtClean="0">
                <a:solidFill>
                  <a:srgbClr val="FFFFFF"/>
                </a:solidFill>
                <a:latin typeface="Franklin Gothic Book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fld id="{C4CC101E-382B-4130-A92A-3003C587EA15}" type="slidenum">
              <a:rPr lang="ru-RU" sz="1400" b="0" strike="noStrike" spc="-1" smtClean="0">
                <a:solidFill>
                  <a:srgbClr val="FFFFFF"/>
                </a:solidFill>
                <a:latin typeface="Franklin Gothic Book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fld id="{C4CC101E-382B-4130-A92A-3003C587EA15}" type="slidenum">
              <a:rPr lang="ru-RU" sz="1400" b="0" strike="noStrike" spc="-1" smtClean="0">
                <a:solidFill>
                  <a:srgbClr val="FFFFFF"/>
                </a:solidFill>
                <a:latin typeface="Franklin Gothic Book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fld id="{C4CC101E-382B-4130-A92A-3003C587EA15}" type="slidenum">
              <a:rPr lang="ru-RU" sz="1400" b="0" strike="noStrike" spc="-1" smtClean="0">
                <a:solidFill>
                  <a:srgbClr val="FFFFFF"/>
                </a:solidFill>
                <a:latin typeface="Franklin Gothic Book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fld id="{C4CC101E-382B-4130-A92A-3003C587EA15}" type="slidenum">
              <a:rPr lang="ru-RU" sz="1400" b="0" strike="noStrike" spc="-1" smtClean="0">
                <a:solidFill>
                  <a:srgbClr val="FFFFFF"/>
                </a:solidFill>
                <a:latin typeface="Franklin Gothic Book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fld id="{C4CC101E-382B-4130-A92A-3003C587EA15}" type="slidenum">
              <a:rPr lang="ru-RU" sz="1400" b="0" strike="noStrike" spc="-1" smtClean="0">
                <a:solidFill>
                  <a:srgbClr val="FFFFFF"/>
                </a:solidFill>
                <a:latin typeface="Franklin Gothic Book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fld id="{C4CC101E-382B-4130-A92A-3003C587EA15}" type="slidenum">
              <a:rPr lang="ru-RU" sz="1400" b="0" strike="noStrike" spc="-1" smtClean="0">
                <a:solidFill>
                  <a:srgbClr val="FFFFFF"/>
                </a:solidFill>
                <a:latin typeface="Franklin Gothic Book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fld id="{C4CC101E-382B-4130-A92A-3003C587EA15}" type="slidenum">
              <a:rPr lang="ru-RU" sz="1400" b="0" strike="noStrike" spc="-1" smtClean="0">
                <a:solidFill>
                  <a:srgbClr val="FFFFFF"/>
                </a:solidFill>
                <a:latin typeface="Franklin Gothic Book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45684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5947C6B-7A3F-4610-BF54-9A3DA6A3CCB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fld id="{C4CC101E-382B-4130-A92A-3003C587EA15}" type="slidenum">
              <a:rPr lang="ru-RU" sz="1400" b="0" strike="noStrike" spc="-1" smtClean="0">
                <a:solidFill>
                  <a:srgbClr val="FFFFFF"/>
                </a:solidFill>
                <a:latin typeface="Franklin Gothic Book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684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EC02483-C40E-409C-9FFC-B536DFBE7E4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68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A0E9023-FA04-4B79-B378-725B9577CCF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pc="-1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t>&lt;дата/время&gt;</a:t>
            </a:r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spc="-1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t>&lt;нижний колонтитул&gt;</a:t>
            </a:r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4CC101E-382B-4130-A92A-3003C587EA15}" type="slidenum">
              <a:rPr lang="ru-RU" sz="1400" spc="-1" smtClean="0">
                <a:solidFill>
                  <a:srgbClr val="FFFFFF"/>
                </a:solidFill>
                <a:latin typeface="Franklin Gothic Book"/>
              </a:rPr>
              <a:pPr algn="ctr"/>
              <a:t>‹#›</a:t>
            </a:fld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30533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pc="-1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t>&lt;дата/время&gt;</a:t>
            </a:r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spc="-1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t>&lt;нижний колонтитул&gt;</a:t>
            </a:r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4CC101E-382B-4130-A92A-3003C587EA15}" type="slidenum">
              <a:rPr lang="ru-RU" sz="1400" spc="-1" smtClean="0">
                <a:solidFill>
                  <a:srgbClr val="FFFFFF"/>
                </a:solidFill>
                <a:latin typeface="Franklin Gothic Book"/>
              </a:rPr>
              <a:pPr algn="ctr"/>
              <a:t>‹#›</a:t>
            </a:fld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92460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pc="-1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t>&lt;дата/время&gt;</a:t>
            </a:r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spc="-1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t>&lt;нижний колонтитул&gt;</a:t>
            </a:r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4CC101E-382B-4130-A92A-3003C587EA15}" type="slidenum">
              <a:rPr lang="ru-RU" sz="1400" spc="-1" smtClean="0">
                <a:solidFill>
                  <a:srgbClr val="FFFFFF"/>
                </a:solidFill>
                <a:latin typeface="Franklin Gothic Book"/>
              </a:rPr>
              <a:pPr algn="ctr"/>
              <a:t>‹#›</a:t>
            </a:fld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12349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pc="-1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t>&lt;дата/время&gt;</a:t>
            </a:r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spc="-1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t>&lt;нижний колонтитул&gt;</a:t>
            </a:r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4CC101E-382B-4130-A92A-3003C587EA15}" type="slidenum">
              <a:rPr lang="ru-RU" sz="1400" spc="-1" smtClean="0">
                <a:solidFill>
                  <a:srgbClr val="FFFFFF"/>
                </a:solidFill>
                <a:latin typeface="Franklin Gothic Book"/>
              </a:rPr>
              <a:pPr algn="ctr"/>
              <a:t>‹#›</a:t>
            </a:fld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73713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pc="-1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t>&lt;дата/время&gt;</a:t>
            </a:r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spc="-1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t>&lt;нижний колонтитул&gt;</a:t>
            </a:r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4CC101E-382B-4130-A92A-3003C587EA15}" type="slidenum">
              <a:rPr lang="ru-RU" sz="1400" spc="-1" smtClean="0">
                <a:solidFill>
                  <a:srgbClr val="FFFFFF"/>
                </a:solidFill>
                <a:latin typeface="Franklin Gothic Book"/>
              </a:rPr>
              <a:pPr algn="ctr"/>
              <a:t>‹#›</a:t>
            </a:fld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38617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pc="-1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t>&lt;дата/время&gt;</a:t>
            </a:r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spc="-1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t>&lt;нижний колонтитул&gt;</a:t>
            </a:r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4CC101E-382B-4130-A92A-3003C587EA15}" type="slidenum">
              <a:rPr lang="ru-RU" sz="1400" spc="-1" smtClean="0">
                <a:solidFill>
                  <a:srgbClr val="FFFFFF"/>
                </a:solidFill>
                <a:latin typeface="Franklin Gothic Book"/>
              </a:rPr>
              <a:pPr algn="ctr"/>
              <a:t>‹#›</a:t>
            </a:fld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2858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pc="-1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t>&lt;дата/время&gt;</a:t>
            </a:r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spc="-1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t>&lt;нижний колонтитул&gt;</a:t>
            </a:r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4CC101E-382B-4130-A92A-3003C587EA15}" type="slidenum">
              <a:rPr lang="ru-RU" sz="1400" spc="-1" smtClean="0">
                <a:solidFill>
                  <a:srgbClr val="FFFFFF"/>
                </a:solidFill>
                <a:latin typeface="Franklin Gothic Book"/>
              </a:rPr>
              <a:pPr algn="ctr"/>
              <a:t>‹#›</a:t>
            </a:fld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730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467388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6C8926E-A401-4160-8EA1-49551C5725C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pc="-1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t>&lt;дата/время&gt;</a:t>
            </a:r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spc="-1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t>&lt;нижний колонтитул&gt;</a:t>
            </a:r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4CC101E-382B-4130-A92A-3003C587EA15}" type="slidenum">
              <a:rPr lang="ru-RU" sz="1400" spc="-1" smtClean="0">
                <a:solidFill>
                  <a:srgbClr val="FFFFFF"/>
                </a:solidFill>
                <a:latin typeface="Franklin Gothic Book"/>
              </a:rPr>
              <a:pPr algn="ctr"/>
              <a:t>‹#›</a:t>
            </a:fld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47399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pc="-1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t>&lt;дата/время&gt;</a:t>
            </a:r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spc="-1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t>&lt;нижний колонтитул&gt;</a:t>
            </a:r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4CC101E-382B-4130-A92A-3003C587EA15}" type="slidenum">
              <a:rPr lang="ru-RU" sz="1400" spc="-1" smtClean="0">
                <a:solidFill>
                  <a:srgbClr val="FFFFFF"/>
                </a:solidFill>
                <a:latin typeface="Franklin Gothic Book"/>
              </a:rPr>
              <a:pPr algn="ctr"/>
              <a:t>‹#›</a:t>
            </a:fld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87656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pc="-1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t>&lt;дата/время&gt;</a:t>
            </a:r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spc="-1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t>&lt;нижний колонтитул&gt;</a:t>
            </a:r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4CC101E-382B-4130-A92A-3003C587EA15}" type="slidenum">
              <a:rPr lang="ru-RU" sz="1400" spc="-1" smtClean="0">
                <a:solidFill>
                  <a:srgbClr val="FFFFFF"/>
                </a:solidFill>
                <a:latin typeface="Franklin Gothic Book"/>
              </a:rPr>
              <a:pPr algn="ctr"/>
              <a:t>‹#›</a:t>
            </a:fld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34201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pc="-1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t>&lt;дата/время&gt;</a:t>
            </a:r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spc="-1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t>&lt;нижний колонтитул&gt;</a:t>
            </a:r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4CC101E-382B-4130-A92A-3003C587EA15}" type="slidenum">
              <a:rPr lang="ru-RU" sz="1400" spc="-1" smtClean="0">
                <a:solidFill>
                  <a:srgbClr val="FFFFFF"/>
                </a:solidFill>
                <a:latin typeface="Franklin Gothic Book"/>
              </a:rPr>
              <a:pPr algn="ctr"/>
              <a:t>‹#›</a:t>
            </a:fld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2848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684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>
                <a:solidFill>
                  <a:prstClr val="black">
                    <a:tint val="75000"/>
                  </a:prstClr>
                </a:solidFill>
              </a:rP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EC02483-C40E-409C-9FFC-B536DFBE7E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518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190883-DBE6-F74D-9E5F-5711B68AF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F603B7E-A2F6-2B48-97CB-18F6C1F83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BA5F2E-D9A8-8446-812D-0AE042AB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D3F219-CB82-6845-A0F2-3E110298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0619A7-6E10-1642-BE7D-38546FB8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63AA-44E6-BB46-C3F8142C6C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7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B33DC8-9C1F-5F49-AA55-17DC3DD6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673065-C083-694C-8D1F-3DDE03C71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D11420-5640-4F4A-B277-48908D6F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812040-4960-8041-B420-0C528E84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FB3C1B-DECC-E644-9F52-8A7DD9B4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D80-6555-461B-8544-81CB16A2E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9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F421F2-AB80-4E41-A4C3-D0671BCC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A05D5E0-D170-604B-AC06-101F0230F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BA3189-137E-A948-993E-FDF9F9AA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71D22D-C6F0-BD4C-8535-62E23365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18AC84-C922-7043-8A18-8A709698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A1FB-93BE-4561-BD53-76A66CF1EC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5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6A0366-3893-654B-9FC5-D0A14D9B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38D7D7-FDAD-5141-AB73-4C56FE68F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9B028B9-66A5-B14B-B844-2C1815BB7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EB39B5B-4777-834B-9AE1-B746D5A8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47540E7-564C-374B-A656-4926062E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9C13F9-37C0-2947-8F7E-BE5CB9BA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0B45-07B7-486F-8B4C-17FD5557C4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8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D86208-FEB1-064A-94A3-95921922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E182662-89B6-5740-8732-6DD50E646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3949D0-269D-0A49-9E67-14A45B9B2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3A882A8-C3EE-8D4F-890B-A0EBD9B87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8B9F001-217F-B143-8824-9D69BD609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37E99EC-9B41-AF44-AF0D-5BE4DCFE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5CE8E69-5917-824A-9F47-E11A9A2C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ABBB761-3226-6D42-8A4A-F0996798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53C-8755-4B1D-B655-E63680E83B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5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1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68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45684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08F2250-4B70-40FC-A4CB-0FC084F179F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80512F-1D7F-664C-8172-02CE56F3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86C83E6-3BC0-5D44-B0DE-28C52B56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6920CD6-B091-6440-9FD1-2E55B916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9827E98-1171-2142-97BF-E35209EF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2710-40A1-4B4A-A86B-F5ADF74BAE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0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2A8BC77-EF64-7D48-AC0B-F717E4C5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F767BA4-BDC4-8646-B3F2-6C05A892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C283DC-C80D-B345-B3ED-ADE8367E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860-60DE-4D35-9BDF-E286BDAF32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7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A6FA9-CFEC-8140-8769-63EA142B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65B229-278E-ED47-BBE0-1C7FF7CDB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D46D48D-CECC-5943-80AA-BF3629291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E1DCF7-91C6-F042-9C01-20CC517D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86A67B0-83C1-EC4D-9CE9-7B71262F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96F14C5-F35B-2547-85C3-7520DA9D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2F5-1A51-4598-A132-59207FA2D9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8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D699F8-EAD8-7541-8461-8A4E737A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C64C524-802D-C54A-B517-7ACDB9302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9A846C-3631-194D-B7C9-B673D1B60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0B338E-CCCB-B246-A75A-A1165F44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4EECC4-7AE9-AD4A-AD8A-7EB17651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6323D4-AC76-774E-A26A-D80558C5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52CB-94FB-4D3D-9EF2-97A1F28A07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4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DF8393-D500-2144-9504-037E970D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D3CE780-B722-3942-A261-4D80B1C6E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107BD0C-04BC-0341-A9CD-47ABECB9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0FAB70-00B2-4C40-A5D0-C81F68DE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432DCF-9182-054C-9528-03DB336A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E959-9466-49E6-BB4A-4361C59D1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5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0D97268-BC02-714C-8132-2B5B0390F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D218C42-3B0F-4841-A004-E0313E5E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E6C46B-ED69-4244-B39A-A20618BD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287597-BBBE-5E45-B360-297935FE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6C825D-9C65-2346-99F5-7E5879FE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2EBE-9C10-442B-A9B6-99CFED2DB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6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0718" y="6356351"/>
            <a:ext cx="1509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134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190883-DBE6-F74D-9E5F-5711B68AF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F603B7E-A2F6-2B48-97CB-18F6C1F83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BA5F2E-D9A8-8446-812D-0AE042AB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D3F219-CB82-6845-A0F2-3E110298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0619A7-6E10-1642-BE7D-38546FB8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63AA-44E6-BB46-C3F8142C6C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B33DC8-9C1F-5F49-AA55-17DC3DD6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673065-C083-694C-8D1F-3DDE03C71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D11420-5640-4F4A-B277-48908D6F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812040-4960-8041-B420-0C528E84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FB3C1B-DECC-E644-9F52-8A7DD9B4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D80-6555-461B-8544-81CB16A2E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F421F2-AB80-4E41-A4C3-D0671BCC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A05D5E0-D170-604B-AC06-101F0230F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BA3189-137E-A948-993E-FDF9F9AA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71D22D-C6F0-BD4C-8535-62E23365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18AC84-C922-7043-8A18-8A709698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A1FB-93BE-4561-BD53-76A66CF1EC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8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Скругленный прямоугольник 7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350" cap="sq">
            <a:solidFill>
              <a:srgbClr val="000000">
                <a:alpha val="100000"/>
              </a:srgbClr>
            </a:solidFill>
            <a:round/>
          </a:ln>
          <a:effectLst>
            <a:outerShdw blurRad="38160" dist="2556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000" b="0" strike="noStrike" spc="-1">
                <a:solidFill>
                  <a:srgbClr val="696464"/>
                </a:solidFill>
                <a:latin typeface="Franklin Gothic Book"/>
              </a:rPr>
              <a:t>Образец заголовка</a:t>
            </a:r>
            <a:endParaRPr lang="it-IT" sz="40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dt" idx="4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2" name="PlaceHolder 3"/>
          <p:cNvSpPr>
            <a:spLocks noGrp="1"/>
          </p:cNvSpPr>
          <p:nvPr>
            <p:ph type="ftr" idx="5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53" name="PlaceHolder 4"/>
          <p:cNvSpPr>
            <a:spLocks noGrp="1"/>
          </p:cNvSpPr>
          <p:nvPr>
            <p:ph type="sldNum" idx="6"/>
          </p:nvPr>
        </p:nvSpPr>
        <p:spPr>
          <a:xfrm>
            <a:off x="146160" y="6210360"/>
            <a:ext cx="456840" cy="456840"/>
          </a:xfrm>
          <a:prstGeom prst="rect">
            <a:avLst/>
          </a:prstGeom>
          <a:solidFill>
            <a:srgbClr val="D34817"/>
          </a:solidFill>
          <a:ln w="0">
            <a:noFill/>
          </a:ln>
        </p:spPr>
        <p:txBody>
          <a:bodyPr lIns="0" tIns="0" rIns="0" bIns="0" anchor="ctr" anchorCtr="1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FFFFFF"/>
                </a:solidFill>
                <a:latin typeface="Franklin Gothic Book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3894A5D8-93FC-4B38-9B9F-7D6B0D848AE7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ru-RU" sz="2600" b="0" strike="noStrike" spc="-1">
                <a:solidFill>
                  <a:srgbClr val="000000"/>
                </a:solidFill>
                <a:latin typeface="Perpetua"/>
              </a:rPr>
              <a:t>Образец текста</a:t>
            </a:r>
            <a:endParaRPr lang="it-IT" sz="2600" b="0" strike="noStrike" spc="-1">
              <a:solidFill>
                <a:srgbClr val="000000"/>
              </a:solidFill>
              <a:latin typeface="Perpetua"/>
            </a:endParaRPr>
          </a:p>
          <a:p>
            <a:pPr marL="548640" lvl="1" indent="-22860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ru-RU" sz="2400" b="0" strike="noStrike" spc="-1">
                <a:solidFill>
                  <a:srgbClr val="000000"/>
                </a:solidFill>
                <a:latin typeface="Perpetua"/>
              </a:rPr>
              <a:t>Второй уровень</a:t>
            </a:r>
            <a:endParaRPr lang="it-IT" sz="2400" b="0" strike="noStrike" spc="-1">
              <a:solidFill>
                <a:srgbClr val="000000"/>
              </a:solidFill>
              <a:latin typeface="Perpetua"/>
            </a:endParaRPr>
          </a:p>
          <a:p>
            <a:pPr marL="822960" lvl="2" indent="-228600">
              <a:lnSpc>
                <a:spcPct val="100000"/>
              </a:lnSpc>
              <a:spcBef>
                <a:spcPts val="371"/>
              </a:spcBef>
              <a:buClr>
                <a:srgbClr val="E5B1AB"/>
              </a:buClr>
              <a:buSzPct val="85000"/>
              <a:buFont typeface="Wingdings 2" charset="2"/>
              <a:buChar char=""/>
            </a:pPr>
            <a:r>
              <a:rPr lang="ru-RU" sz="2000" b="0" strike="noStrike" spc="-1">
                <a:solidFill>
                  <a:srgbClr val="000000"/>
                </a:solidFill>
                <a:latin typeface="Perpetua"/>
              </a:rPr>
              <a:t>Третий уровень</a:t>
            </a:r>
            <a:endParaRPr lang="it-IT" sz="2000" b="0" strike="noStrike" spc="-1">
              <a:solidFill>
                <a:srgbClr val="000000"/>
              </a:solidFill>
              <a:latin typeface="Perpetua"/>
            </a:endParaRPr>
          </a:p>
          <a:p>
            <a:pPr marL="1097280" lvl="3" indent="-22860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SzPct val="80000"/>
              <a:buFont typeface="Wingdings 2" charset="2"/>
              <a:buChar char=""/>
            </a:pPr>
            <a:r>
              <a:rPr lang="ru-RU" sz="2000" b="0" strike="noStrike" spc="-1">
                <a:solidFill>
                  <a:srgbClr val="000000"/>
                </a:solidFill>
                <a:latin typeface="Perpetua"/>
              </a:rPr>
              <a:t>Четвертый уровень</a:t>
            </a:r>
            <a:endParaRPr lang="it-IT" sz="2000" b="0" strike="noStrike" spc="-1">
              <a:solidFill>
                <a:srgbClr val="000000"/>
              </a:solidFill>
              <a:latin typeface="Perpetua"/>
            </a:endParaRPr>
          </a:p>
          <a:p>
            <a:pPr marL="1371600" lvl="4" indent="-22860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Font typeface="StarSymbol"/>
              <a:buChar char="o"/>
            </a:pPr>
            <a:r>
              <a:rPr lang="ru-RU" sz="2000" b="0" strike="noStrike" spc="-1">
                <a:solidFill>
                  <a:srgbClr val="000000"/>
                </a:solidFill>
                <a:latin typeface="Perpetua"/>
              </a:rPr>
              <a:t>Пятый уровень</a:t>
            </a:r>
            <a:endParaRPr lang="it-IT" sz="20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65" r:id="rId13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04D8DF-F881-2C48-A74C-A2A8593B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000EB4-222E-E941-BF0C-A0DD5A4A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A9B7D5-3BA0-5F44-A928-42796D93C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10.01.2023</a:t>
            </a:fld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8B8237-19C8-F640-BCA3-39D3CC82D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0BC0F7-E20E-4D4B-B508-00159B190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7E95DC95-687C-4E42-8525-724C444C4057}" type="slidenum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30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04D8DF-F881-2C48-A74C-A2A8593B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000EB4-222E-E941-BF0C-A0DD5A4A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A9B7D5-3BA0-5F44-A928-42796D93C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10.01.2023</a:t>
            </a:fld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8B8237-19C8-F640-BCA3-39D3CC82D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0BC0F7-E20E-4D4B-B508-00159B190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7E95DC95-687C-4E42-8525-724C444C4057}" type="slidenum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3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04D8DF-F881-2C48-A74C-A2A8593B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000EB4-222E-E941-BF0C-A0DD5A4A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A9B7D5-3BA0-5F44-A928-42796D93C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10.01.2023</a:t>
            </a:fld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8B8237-19C8-F640-BCA3-39D3CC82D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0BC0F7-E20E-4D4B-B508-00159B190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7E95DC95-687C-4E42-8525-724C444C4057}" type="slidenum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6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04D8DF-F881-2C48-A74C-A2A8593B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000EB4-222E-E941-BF0C-A0DD5A4A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A9B7D5-3BA0-5F44-A928-42796D93C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10.01.2023</a:t>
            </a:fld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8B8237-19C8-F640-BCA3-39D3CC82D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0BC0F7-E20E-4D4B-B508-00159B190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7E95DC95-687C-4E42-8525-724C444C4057}" type="slidenum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1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04D8DF-F881-2C48-A74C-A2A8593B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000EB4-222E-E941-BF0C-A0DD5A4A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A9B7D5-3BA0-5F44-A928-42796D93C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10.01.2023</a:t>
            </a:fld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8B8237-19C8-F640-BCA3-39D3CC82D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0BC0F7-E20E-4D4B-B508-00159B190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7E95DC95-687C-4E42-8525-724C444C4057}" type="slidenum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6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04D8DF-F881-2C48-A74C-A2A8593B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000EB4-222E-E941-BF0C-A0DD5A4A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A9B7D5-3BA0-5F44-A928-42796D93C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10.01.2023</a:t>
            </a:fld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8B8237-19C8-F640-BCA3-39D3CC82D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0BC0F7-E20E-4D4B-B508-00159B190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7E95DC95-687C-4E42-8525-724C444C4057}" type="slidenum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73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04D8DF-F881-2C48-A74C-A2A8593B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000EB4-222E-E941-BF0C-A0DD5A4A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A9B7D5-3BA0-5F44-A928-42796D93C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10.01.2023</a:t>
            </a:fld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8B8237-19C8-F640-BCA3-39D3CC82D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0BC0F7-E20E-4D4B-B508-00159B190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7E95DC95-687C-4E42-8525-724C444C4057}" type="slidenum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6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04D8DF-F881-2C48-A74C-A2A8593B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000EB4-222E-E941-BF0C-A0DD5A4A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A9B7D5-3BA0-5F44-A928-42796D93C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10.01.2023</a:t>
            </a:fld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8B8237-19C8-F640-BCA3-39D3CC82D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0BC0F7-E20E-4D4B-B508-00159B190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7E95DC95-687C-4E42-8525-724C444C4057}" type="slidenum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04D8DF-F881-2C48-A74C-A2A8593B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000EB4-222E-E941-BF0C-A0DD5A4A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A9B7D5-3BA0-5F44-A928-42796D93C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10.01.2023</a:t>
            </a:fld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8B8237-19C8-F640-BCA3-39D3CC82D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0BC0F7-E20E-4D4B-B508-00159B190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7E95DC95-687C-4E42-8525-724C444C4057}" type="slidenum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2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04D8DF-F881-2C48-A74C-A2A8593B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000EB4-222E-E941-BF0C-A0DD5A4A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A9B7D5-3BA0-5F44-A928-42796D93C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10.01.2023</a:t>
            </a:fld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8B8237-19C8-F640-BCA3-39D3CC82D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0BC0F7-E20E-4D4B-B508-00159B190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7E95DC95-687C-4E42-8525-724C444C4057}" type="slidenum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5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угольник 8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Скругленный прямоугольник 7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350" cap="sq">
            <a:solidFill>
              <a:srgbClr val="000000">
                <a:alpha val="100000"/>
              </a:srgbClr>
            </a:solidFill>
            <a:round/>
          </a:ln>
          <a:effectLst>
            <a:outerShdw blurRad="38160" dist="2556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93" name="PlaceHolder 1"/>
          <p:cNvSpPr>
            <a:spLocks noGrp="1"/>
          </p:cNvSpPr>
          <p:nvPr>
            <p:ph type="dt" idx="7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94" name="PlaceHolder 2"/>
          <p:cNvSpPr>
            <a:spLocks noGrp="1"/>
          </p:cNvSpPr>
          <p:nvPr>
            <p:ph type="ftr" idx="8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95" name="PlaceHolder 3"/>
          <p:cNvSpPr>
            <a:spLocks noGrp="1"/>
          </p:cNvSpPr>
          <p:nvPr>
            <p:ph type="sldNum" idx="9"/>
          </p:nvPr>
        </p:nvSpPr>
        <p:spPr>
          <a:xfrm>
            <a:off x="146160" y="6210360"/>
            <a:ext cx="456840" cy="456840"/>
          </a:xfrm>
          <a:prstGeom prst="rect">
            <a:avLst/>
          </a:prstGeom>
          <a:solidFill>
            <a:srgbClr val="D34817"/>
          </a:solidFill>
          <a:ln w="0">
            <a:noFill/>
          </a:ln>
        </p:spPr>
        <p:txBody>
          <a:bodyPr lIns="0" tIns="0" rIns="0" bIns="0" anchor="ctr" anchorCtr="1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FFFFFF"/>
                </a:solidFill>
                <a:latin typeface="Franklin Gothic Book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B85F75CB-3B4E-437A-A8CB-585DE4D7669E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04D8DF-F881-2C48-A74C-A2A8593B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000EB4-222E-E941-BF0C-A0DD5A4A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A9B7D5-3BA0-5F44-A928-42796D93C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10.01.2023</a:t>
            </a:fld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8B8237-19C8-F640-BCA3-39D3CC82D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0BC0F7-E20E-4D4B-B508-00159B190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7E95DC95-687C-4E42-8525-724C444C4057}" type="slidenum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04D8DF-F881-2C48-A74C-A2A8593B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000EB4-222E-E941-BF0C-A0DD5A4A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A9B7D5-3BA0-5F44-A928-42796D93C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10.01.2023</a:t>
            </a:fld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8B8237-19C8-F640-BCA3-39D3CC82D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0BC0F7-E20E-4D4B-B508-00159B190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7E95DC95-687C-4E42-8525-724C444C4057}" type="slidenum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4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04D8DF-F881-2C48-A74C-A2A8593B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000EB4-222E-E941-BF0C-A0DD5A4A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A9B7D5-3BA0-5F44-A928-42796D93C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10.01.2023</a:t>
            </a:fld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8B8237-19C8-F640-BCA3-39D3CC82D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0BC0F7-E20E-4D4B-B508-00159B190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7E95DC95-687C-4E42-8525-724C444C4057}" type="slidenum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9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04D8DF-F881-2C48-A74C-A2A8593B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000EB4-222E-E941-BF0C-A0DD5A4A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A9B7D5-3BA0-5F44-A928-42796D93C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10.01.2023</a:t>
            </a:fld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8B8237-19C8-F640-BCA3-39D3CC82D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0BC0F7-E20E-4D4B-B508-00159B190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7E95DC95-687C-4E42-8525-724C444C4057}" type="slidenum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8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Изображение 113"/>
          <p:cNvPicPr/>
          <p:nvPr/>
        </p:nvPicPr>
        <p:blipFill>
          <a:blip r:embed="rId14"/>
          <a:stretch/>
        </p:blipFill>
        <p:spPr>
          <a:xfrm>
            <a:off x="173160" y="6247440"/>
            <a:ext cx="335160" cy="418680"/>
          </a:xfrm>
          <a:prstGeom prst="rect">
            <a:avLst/>
          </a:prstGeom>
          <a:ln w="9525">
            <a:noFill/>
          </a:ln>
        </p:spPr>
      </p:pic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rgbClr val="5A5A5A"/>
                </a:solidFill>
                <a:latin typeface="Arial Narrow"/>
              </a:rPr>
              <a:t>Образец заголовка</a:t>
            </a:r>
            <a:endParaRPr lang="ru-RU" sz="4400" b="0" strike="noStrike" spc="-1">
              <a:solidFill>
                <a:srgbClr val="5A5A5A"/>
              </a:solidFill>
              <a:latin typeface="Arial Narrow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28200" y="1825560"/>
            <a:ext cx="38858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5A5A5A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5A5A5A"/>
                </a:solidFill>
                <a:latin typeface="Arial Narrow"/>
              </a:rPr>
              <a:t>Образец текста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5A5A5A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5A5A5A"/>
                </a:solidFill>
                <a:latin typeface="Arial Narrow"/>
              </a:rPr>
              <a:t>Второй уровень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5A5A5A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5A5A5A"/>
                </a:solidFill>
                <a:latin typeface="Arial Narrow"/>
              </a:rPr>
              <a:t>Третий уровень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5A5A5A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5A5A5A"/>
                </a:solidFill>
                <a:latin typeface="Arial Narrow"/>
              </a:rPr>
              <a:t>Четвертый уровень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5A5A5A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5A5A5A"/>
                </a:solidFill>
                <a:latin typeface="Arial Narrow"/>
              </a:rPr>
              <a:t>Пятый уровень</a:t>
            </a: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28880" y="1825560"/>
            <a:ext cx="38858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5A5A5A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5A5A5A"/>
                </a:solidFill>
                <a:latin typeface="Arial Narrow"/>
              </a:rPr>
              <a:t>Образец текста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5A5A5A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5A5A5A"/>
                </a:solidFill>
                <a:latin typeface="Arial Narrow"/>
              </a:rPr>
              <a:t>Второй уровень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5A5A5A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5A5A5A"/>
                </a:solidFill>
                <a:latin typeface="Arial Narrow"/>
              </a:rPr>
              <a:t>Третий уровень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5A5A5A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5A5A5A"/>
                </a:solidFill>
                <a:latin typeface="Arial Narrow"/>
              </a:rPr>
              <a:t>Четвертый уровень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5A5A5A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5A5A5A"/>
                </a:solidFill>
                <a:latin typeface="Arial Narrow"/>
              </a:rPr>
              <a:t>Пятый уровень</a:t>
            </a:r>
          </a:p>
        </p:txBody>
      </p:sp>
      <p:sp>
        <p:nvSpPr>
          <p:cNvPr id="136" name="PlaceHolder 4"/>
          <p:cNvSpPr>
            <a:spLocks noGrp="1"/>
          </p:cNvSpPr>
          <p:nvPr>
            <p:ph type="dt" idx="10"/>
          </p:nvPr>
        </p:nvSpPr>
        <p:spPr>
          <a:xfrm>
            <a:off x="62820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9B9B9B"/>
                </a:solidFill>
                <a:latin typeface="Arial Narrow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9B9B9B"/>
                </a:solidFill>
                <a:latin typeface="Arial Narrow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ftr" idx="11"/>
          </p:nvPr>
        </p:nvSpPr>
        <p:spPr>
          <a:xfrm>
            <a:off x="302868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38" name="PlaceHolder 6"/>
          <p:cNvSpPr>
            <a:spLocks noGrp="1"/>
          </p:cNvSpPr>
          <p:nvPr>
            <p:ph type="sldNum" idx="12"/>
          </p:nvPr>
        </p:nvSpPr>
        <p:spPr>
          <a:xfrm>
            <a:off x="645768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9B9B9B"/>
                </a:solidFill>
                <a:latin typeface="Arial Narrow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636E931-706F-44B0-823C-F7586CE67A75}" type="slidenum">
              <a:rPr lang="ru-RU" sz="1200" b="0" strike="noStrike" spc="-1">
                <a:solidFill>
                  <a:srgbClr val="9B9B9B"/>
                </a:solidFill>
                <a:latin typeface="Arial Narrow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Изображение 113"/>
          <p:cNvPicPr/>
          <p:nvPr/>
        </p:nvPicPr>
        <p:blipFill>
          <a:blip r:embed="rId14"/>
          <a:stretch/>
        </p:blipFill>
        <p:spPr>
          <a:xfrm>
            <a:off x="173160" y="6247440"/>
            <a:ext cx="335160" cy="418680"/>
          </a:xfrm>
          <a:prstGeom prst="rect">
            <a:avLst/>
          </a:prstGeom>
          <a:ln w="9525">
            <a:noFill/>
          </a:ln>
        </p:spPr>
      </p:pic>
      <p:sp>
        <p:nvSpPr>
          <p:cNvPr id="176" name="PlaceHolder 1"/>
          <p:cNvSpPr>
            <a:spLocks noGrp="1"/>
          </p:cNvSpPr>
          <p:nvPr>
            <p:ph type="dt" idx="13"/>
          </p:nvPr>
        </p:nvSpPr>
        <p:spPr>
          <a:xfrm>
            <a:off x="62820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9B9B9B"/>
                </a:solidFill>
                <a:latin typeface="Arial Narrow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9B9B9B"/>
                </a:solidFill>
                <a:latin typeface="Arial Narrow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ftr" idx="14"/>
          </p:nvPr>
        </p:nvSpPr>
        <p:spPr>
          <a:xfrm>
            <a:off x="302868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78" name="PlaceHolder 3"/>
          <p:cNvSpPr>
            <a:spLocks noGrp="1"/>
          </p:cNvSpPr>
          <p:nvPr>
            <p:ph type="sldNum" idx="15"/>
          </p:nvPr>
        </p:nvSpPr>
        <p:spPr>
          <a:xfrm>
            <a:off x="645768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9B9B9B"/>
                </a:solidFill>
                <a:latin typeface="Arial Narrow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7F77092-5EBC-4490-8A6E-10F2FE82DE73}" type="slidenum">
              <a:rPr lang="ru-RU" sz="1200" b="0" strike="noStrike" spc="-1">
                <a:solidFill>
                  <a:srgbClr val="9B9B9B"/>
                </a:solidFill>
                <a:latin typeface="Arial Narrow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2100" b="0" strike="noStrike" spc="-1">
                <a:solidFill>
                  <a:srgbClr val="5A5A5A"/>
                </a:solidFill>
                <a:latin typeface="Arial Narrow"/>
              </a:rPr>
              <a:t>Для правки текста заглавия щёлкните мышью</a:t>
            </a:r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45684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5A5A5A"/>
                </a:solidFill>
                <a:latin typeface="Arial Narrow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5A5A5A"/>
                </a:solidFill>
                <a:latin typeface="Arial Narrow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5A5A5A"/>
                </a:solidFill>
                <a:latin typeface="Arial Narrow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5A5A5A"/>
                </a:solidFill>
                <a:latin typeface="Arial Narrow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A5A5A"/>
                </a:solidFill>
                <a:latin typeface="Arial Narrow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A5A5A"/>
                </a:solidFill>
                <a:latin typeface="Arial Narrow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A5A5A"/>
                </a:solidFill>
                <a:latin typeface="Arial Narrow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C4CC101E-382B-4130-A92A-3003C587EA15}" type="slidenum">
              <a:rPr lang="ru-RU" sz="1400" b="0" strike="noStrike" spc="-1" smtClean="0">
                <a:solidFill>
                  <a:srgbClr val="FFFFFF"/>
                </a:solidFill>
                <a:latin typeface="Franklin Gothic Book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z="1400" spc="-1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t>&lt;дата/время&gt;</a:t>
            </a:r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z="1400" spc="-1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t>&lt;нижний колонтитул&gt;</a:t>
            </a:r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C4CC101E-382B-4130-A92A-3003C587EA15}" type="slidenum">
              <a:rPr lang="ru-RU" sz="1400" spc="-1" smtClean="0">
                <a:solidFill>
                  <a:srgbClr val="FFFFFF"/>
                </a:solidFill>
                <a:latin typeface="Franklin Gothic Book"/>
              </a:rPr>
              <a:pPr algn="ctr"/>
              <a:t>‹#›</a:t>
            </a:fld>
            <a:endParaRPr lang="ru-RU" sz="1400" spc="-1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2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04D8DF-F881-2C48-A74C-A2A8593B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000EB4-222E-E941-BF0C-A0DD5A4A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A9B7D5-3BA0-5F44-A928-42796D93C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10.01.2023</a:t>
            </a:fld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8B8237-19C8-F640-BCA3-39D3CC82D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0BC0F7-E20E-4D4B-B508-00159B190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7E95DC95-687C-4E42-8525-724C444C4057}" type="slidenum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0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04D8DF-F881-2C48-A74C-A2A8593B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000EB4-222E-E941-BF0C-A0DD5A4A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A9B7D5-3BA0-5F44-A928-42796D93C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3BE58EBA-2A6D-0C47-9BDB-841D70BB7872}" type="datetimeFigureOut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10.01.2023</a:t>
            </a:fld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8B8237-19C8-F640-BCA3-39D3CC82D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0BC0F7-E20E-4D4B-B508-00159B190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7E95DC95-687C-4E42-8525-724C444C4057}" type="slidenum">
              <a:rPr lang="ru-RU" smtClean="0">
                <a:solidFill>
                  <a:prstClr val="black">
                    <a:tint val="75000"/>
                  </a:prstClr>
                </a:solidFill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30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8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8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0.xml"/><Relationship Id="rId6" Type="http://schemas.openxmlformats.org/officeDocument/2006/relationships/hyperlink" Target="consultantplus://offline/ref=3FE2EF3D723FF5950926480FFB5C83184CC71CE09713D98704DB1384381BCAC83106FC21AA5E44E2AAEC716D03D8581C1FF32E50C2HCE1N" TargetMode="External"/><Relationship Id="rId5" Type="http://schemas.openxmlformats.org/officeDocument/2006/relationships/hyperlink" Target="consultantplus://offline/ref=3FE2EF3D723FF5950926480FFB5C83184BCF1FE39B14D98704DB1384381BCAC83106FC2AA8551BE7BFFD29600ACF471F03EF2C52HCE1N" TargetMode="External"/><Relationship Id="rId4" Type="http://schemas.openxmlformats.org/officeDocument/2006/relationships/hyperlink" Target="consultantplus://offline/ref=3FE2EF3D723FF5950926480FFB5C83184BC219EF9617D98704DB1384381BCAC83106FC29AE5E4EB3F3A3703147844B1D14F32D52DEC24F15HFEEN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4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4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70EA3A386505FE3BF0A0A879BDCFB8A3C32AB38CD5A88B51387BA9E9AD753941914B40A642FEE76388D9FFFDD2590F857098013BB6A7eAF0J" TargetMode="Externa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374580" y="116632"/>
            <a:ext cx="8352720" cy="280831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ctr"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pc="-1" dirty="0" smtClean="0">
                <a:latin typeface="Times New Roman"/>
              </a:rPr>
              <a:t>П</a:t>
            </a:r>
            <a:r>
              <a:rPr lang="ru-RU" sz="1600" b="1" strike="noStrike" spc="-1" dirty="0" smtClean="0">
                <a:latin typeface="Times New Roman"/>
              </a:rPr>
              <a:t>рием </a:t>
            </a:r>
            <a:r>
              <a:rPr lang="ru-RU" sz="1600" b="1" strike="noStrike" spc="-1" dirty="0">
                <a:latin typeface="Times New Roman"/>
              </a:rPr>
              <a:t>с 01.01.2023г. сведений индивидуального</a:t>
            </a:r>
            <a:r>
              <a:rPr sz="1600" dirty="0"/>
              <a:t/>
            </a:r>
            <a:br>
              <a:rPr sz="1600" dirty="0"/>
            </a:br>
            <a:r>
              <a:rPr lang="ru-RU" sz="1600" b="1" strike="noStrike" spc="-1" dirty="0">
                <a:latin typeface="Times New Roman"/>
              </a:rPr>
              <a:t> (персонифицированного) учета.</a:t>
            </a:r>
            <a:r>
              <a:rPr sz="1600" dirty="0">
                <a:latin typeface="Times Bold Italic" pitchFamily="18" charset="0"/>
              </a:rPr>
              <a:t/>
            </a:r>
            <a:br>
              <a:rPr sz="1600" dirty="0">
                <a:latin typeface="Times Bold Italic" pitchFamily="18" charset="0"/>
              </a:rPr>
            </a:br>
            <a:r>
              <a:rPr lang="ru-RU" sz="1600" b="1" strike="noStrike" spc="-1" dirty="0">
                <a:latin typeface="Times New Roman"/>
              </a:rPr>
              <a:t>Правила заполнения формы «Сведения для индивидуального (персонифицированного) учета и сведения о начисленных страховых взносах на обязательное социальное страхование от несчастных </a:t>
            </a:r>
            <a:r>
              <a:rPr lang="ru-RU" sz="1600" b="1" strike="noStrike" spc="-1" dirty="0" smtClean="0">
                <a:latin typeface="Times New Roman"/>
              </a:rPr>
              <a:t>случаев </a:t>
            </a:r>
            <a:r>
              <a:rPr lang="ru-RU" sz="1600" b="1" strike="noStrike" spc="-1" dirty="0">
                <a:latin typeface="Times New Roman"/>
              </a:rPr>
              <a:t>на производстве и профессиональных заболеваний» (ЕФС-1)</a:t>
            </a:r>
            <a:endParaRPr lang="it-IT" sz="1600" b="0" strike="noStrike" spc="-1" dirty="0">
              <a:latin typeface="Times Bold Italic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926669049"/>
              </p:ext>
            </p:extLst>
          </p:nvPr>
        </p:nvGraphicFramePr>
        <p:xfrm>
          <a:off x="395280" y="1341360"/>
          <a:ext cx="8497440" cy="511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3" name="Номер слайда 8"/>
          <p:cNvSpPr/>
          <p:nvPr/>
        </p:nvSpPr>
        <p:spPr>
          <a:xfrm>
            <a:off x="146160" y="6210360"/>
            <a:ext cx="456840" cy="45684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C238F5F2-254D-44BE-9127-8933895D46F5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10</a:t>
            </a:fld>
            <a:endParaRPr lang="ru-RU" sz="1400" b="0" strike="noStrike" spc="-1">
              <a:latin typeface="Arial"/>
            </a:endParaRPr>
          </a:p>
        </p:txBody>
      </p:sp>
      <p:pic>
        <p:nvPicPr>
          <p:cNvPr id="314" name="Picture 2"/>
          <p:cNvPicPr/>
          <p:nvPr/>
        </p:nvPicPr>
        <p:blipFill>
          <a:blip r:embed="rId7"/>
          <a:stretch/>
        </p:blipFill>
        <p:spPr>
          <a:xfrm>
            <a:off x="241920" y="237240"/>
            <a:ext cx="6058080" cy="5702760"/>
          </a:xfrm>
          <a:prstGeom prst="rect">
            <a:avLst/>
          </a:prstGeom>
          <a:ln w="0">
            <a:noFill/>
          </a:ln>
        </p:spPr>
      </p:pic>
      <p:sp>
        <p:nvSpPr>
          <p:cNvPr id="315" name="TextBox 10"/>
          <p:cNvSpPr/>
          <p:nvPr/>
        </p:nvSpPr>
        <p:spPr>
          <a:xfrm>
            <a:off x="6269400" y="1988840"/>
            <a:ext cx="2700000" cy="3861142"/>
          </a:xfrm>
          <a:prstGeom prst="rect">
            <a:avLst/>
          </a:prstGeom>
          <a:noFill/>
          <a:ln w="28575">
            <a:solidFill>
              <a:srgbClr val="1956B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  <a:buNone/>
            </a:pPr>
            <a:r>
              <a:rPr lang="ru-RU" sz="2000" b="1" strike="noStrike" spc="-1" dirty="0">
                <a:solidFill>
                  <a:srgbClr val="0F50A8"/>
                </a:solidFill>
                <a:latin typeface="Arial Narrow"/>
              </a:rPr>
              <a:t>Коды ОКФС, ОКОГУ и ОКПО обязательны к заполнению при представлении подраздела </a:t>
            </a:r>
            <a:r>
              <a:rPr lang="ru-RU" sz="2000" b="1" strike="noStrike" spc="-1" dirty="0" smtClean="0">
                <a:solidFill>
                  <a:srgbClr val="0F50A8"/>
                </a:solidFill>
                <a:latin typeface="Arial Narrow"/>
              </a:rPr>
              <a:t>1.3.</a:t>
            </a:r>
            <a:endParaRPr lang="en-US" sz="2000" b="1" strike="noStrike" spc="-1" dirty="0" smtClean="0">
              <a:solidFill>
                <a:srgbClr val="0F50A8"/>
              </a:solidFill>
              <a:latin typeface="Arial Narrow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r>
              <a:rPr lang="ru-RU" sz="2000" b="1" strike="noStrike" spc="-1" dirty="0" smtClean="0">
                <a:solidFill>
                  <a:srgbClr val="0F50A8"/>
                </a:solidFill>
                <a:latin typeface="Arial Narrow"/>
              </a:rPr>
              <a:t> </a:t>
            </a:r>
            <a:r>
              <a:rPr lang="ru-RU" sz="2000" b="1" strike="noStrike" spc="-1" dirty="0">
                <a:solidFill>
                  <a:srgbClr val="0F50A8"/>
                </a:solidFill>
                <a:latin typeface="Arial Narrow"/>
              </a:rPr>
              <a:t>Соответствующие проверки установлены форматом представлений сведений по форме ЕФС-1 в электронном виде.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16" name="TextBox 6"/>
          <p:cNvSpPr/>
          <p:nvPr/>
        </p:nvSpPr>
        <p:spPr>
          <a:xfrm>
            <a:off x="425880" y="2579760"/>
            <a:ext cx="4614120" cy="30744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TextBox 1"/>
          <p:cNvSpPr/>
          <p:nvPr/>
        </p:nvSpPr>
        <p:spPr>
          <a:xfrm>
            <a:off x="395280" y="5272560"/>
            <a:ext cx="4614120" cy="30744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Стрелка вправо 7"/>
          <p:cNvSpPr/>
          <p:nvPr/>
        </p:nvSpPr>
        <p:spPr>
          <a:xfrm>
            <a:off x="5040000" y="2700000"/>
            <a:ext cx="1260000" cy="14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Стрелка вправо 2"/>
          <p:cNvSpPr/>
          <p:nvPr/>
        </p:nvSpPr>
        <p:spPr>
          <a:xfrm>
            <a:off x="5041440" y="2700360"/>
            <a:ext cx="1260000" cy="14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Стрелка вправо 3"/>
          <p:cNvSpPr/>
          <p:nvPr/>
        </p:nvSpPr>
        <p:spPr>
          <a:xfrm>
            <a:off x="5041440" y="2700360"/>
            <a:ext cx="1260000" cy="14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Стрелка вправо 4"/>
          <p:cNvSpPr/>
          <p:nvPr/>
        </p:nvSpPr>
        <p:spPr>
          <a:xfrm>
            <a:off x="5009400" y="5400000"/>
            <a:ext cx="1260000" cy="14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TextBox 321"/>
          <p:cNvSpPr txBox="1"/>
          <p:nvPr/>
        </p:nvSpPr>
        <p:spPr>
          <a:xfrm>
            <a:off x="996120" y="5939280"/>
            <a:ext cx="6743880" cy="1415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300" b="0" strike="noStrike" spc="-1" dirty="0">
                <a:latin typeface="Times New Roman"/>
              </a:rPr>
              <a:t>ОКФС — код из Общероссийского классификатора форм собственности;</a:t>
            </a:r>
            <a:endParaRPr lang="ru-RU" sz="1300" b="0" strike="noStrike" spc="-1" dirty="0">
              <a:latin typeface="Arial"/>
            </a:endParaRPr>
          </a:p>
          <a:p>
            <a:r>
              <a:rPr lang="ru-RU" sz="1300" b="0" strike="noStrike" spc="-1" dirty="0">
                <a:latin typeface="Times New Roman"/>
              </a:rPr>
              <a:t>ОКОГУ — код из Общероссийского классификатора органов государственной власти и </a:t>
            </a:r>
            <a:r>
              <a:rPr lang="ru-RU" sz="1300" b="0" strike="noStrike" spc="-1" dirty="0" smtClean="0">
                <a:latin typeface="Times New Roman"/>
              </a:rPr>
              <a:t>управления</a:t>
            </a:r>
            <a:r>
              <a:rPr lang="en-US" sz="1300" b="0" strike="noStrike" spc="-1" dirty="0" smtClean="0">
                <a:latin typeface="Times New Roman"/>
              </a:rPr>
              <a:t>;</a:t>
            </a:r>
            <a:endParaRPr lang="ru-RU" sz="1300" b="0" strike="noStrike" spc="-1" dirty="0">
              <a:latin typeface="Arial"/>
            </a:endParaRPr>
          </a:p>
          <a:p>
            <a:r>
              <a:rPr lang="ru-RU" sz="1300" b="0" strike="noStrike" spc="-1" dirty="0">
                <a:latin typeface="Times New Roman"/>
              </a:rPr>
              <a:t>ОКПО — код из Общероссийским классификатором предприятий и организаций</a:t>
            </a:r>
            <a:endParaRPr lang="ru-RU" sz="1300" b="0" strike="noStrike" spc="-1" dirty="0">
              <a:latin typeface="Arial"/>
            </a:endParaRPr>
          </a:p>
          <a:p>
            <a:endParaRPr lang="ru-RU" sz="1400" b="0" strike="noStrike" spc="-1" dirty="0">
              <a:latin typeface="Arial"/>
            </a:endParaRPr>
          </a:p>
          <a:p>
            <a:r>
              <a:rPr lang="ru-RU" sz="1400" b="0" strike="noStrike" spc="-1" dirty="0">
                <a:latin typeface="Arial"/>
              </a:rPr>
              <a:t> </a:t>
            </a:r>
          </a:p>
          <a:p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Рисунок 322"/>
          <p:cNvPicPr/>
          <p:nvPr/>
        </p:nvPicPr>
        <p:blipFill>
          <a:blip r:embed="rId2"/>
          <a:stretch/>
        </p:blipFill>
        <p:spPr>
          <a:xfrm>
            <a:off x="36360" y="540000"/>
            <a:ext cx="9143640" cy="4140000"/>
          </a:xfrm>
          <a:prstGeom prst="rect">
            <a:avLst/>
          </a:prstGeom>
          <a:ln w="0">
            <a:noFill/>
          </a:ln>
        </p:spPr>
      </p:pic>
      <p:sp>
        <p:nvSpPr>
          <p:cNvPr id="324" name="TextBox 323"/>
          <p:cNvSpPr txBox="1"/>
          <p:nvPr/>
        </p:nvSpPr>
        <p:spPr>
          <a:xfrm>
            <a:off x="2438640" y="180000"/>
            <a:ext cx="3861360" cy="372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000" b="1" strike="noStrike" cap="all" spc="-1">
                <a:solidFill>
                  <a:srgbClr val="4D3D6F"/>
                </a:solidFill>
                <a:latin typeface="Times New Roman"/>
              </a:rPr>
              <a:t>Единая форма сведения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25" name="Прямоугольник 2"/>
          <p:cNvSpPr/>
          <p:nvPr/>
        </p:nvSpPr>
        <p:spPr>
          <a:xfrm>
            <a:off x="360000" y="4716360"/>
            <a:ext cx="10782360" cy="15015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76920" indent="-376920">
              <a:lnSpc>
                <a:spcPts val="2197"/>
              </a:lnSpc>
              <a:buClr>
                <a:srgbClr val="002060"/>
              </a:buClr>
              <a:buFont typeface="Wingdings" charset="2"/>
              <a:buChar char=""/>
            </a:pPr>
            <a:r>
              <a:rPr lang="ru-RU" sz="1800" b="1" strike="noStrike" spc="-1" dirty="0">
                <a:solidFill>
                  <a:srgbClr val="002060"/>
                </a:solidFill>
                <a:latin typeface="Franklin Gothic Book"/>
              </a:rPr>
              <a:t>Раздел аналогичен форме СЗВ-ТД;</a:t>
            </a:r>
            <a:endParaRPr lang="ru-RU" sz="1800" b="0" strike="noStrike" spc="-1" dirty="0">
              <a:latin typeface="Arial"/>
            </a:endParaRPr>
          </a:p>
          <a:p>
            <a:pPr marL="376920" indent="-376920">
              <a:lnSpc>
                <a:spcPts val="2197"/>
              </a:lnSpc>
              <a:buClr>
                <a:srgbClr val="002060"/>
              </a:buClr>
              <a:buFont typeface="Wingdings" charset="2"/>
              <a:buChar char=""/>
            </a:pPr>
            <a:r>
              <a:rPr lang="ru-RU" sz="1800" b="1" strike="noStrike" spc="-1" dirty="0">
                <a:solidFill>
                  <a:srgbClr val="002060"/>
                </a:solidFill>
                <a:latin typeface="Franklin Gothic Book"/>
              </a:rPr>
              <a:t>Дополняется сведениями о заключении и </a:t>
            </a:r>
            <a:r>
              <a:rPr lang="ru-RU" sz="1800" b="1" strike="noStrike" spc="-1" dirty="0" smtClean="0">
                <a:solidFill>
                  <a:srgbClr val="002060"/>
                </a:solidFill>
                <a:latin typeface="Franklin Gothic Book"/>
              </a:rPr>
              <a:t>прекращении договоров </a:t>
            </a:r>
            <a:r>
              <a:rPr lang="ru-RU" sz="1800" b="1" strike="noStrike" spc="-1" dirty="0">
                <a:solidFill>
                  <a:srgbClr val="002060"/>
                </a:solidFill>
                <a:latin typeface="Franklin Gothic Book"/>
              </a:rPr>
              <a:t>ГПХ;</a:t>
            </a:r>
            <a:endParaRPr lang="ru-RU" sz="1800" b="0" strike="noStrike" spc="-1" dirty="0">
              <a:latin typeface="Arial"/>
            </a:endParaRPr>
          </a:p>
          <a:p>
            <a:pPr marL="376920" indent="-376920">
              <a:lnSpc>
                <a:spcPts val="2197"/>
              </a:lnSpc>
              <a:buClr>
                <a:srgbClr val="002060"/>
              </a:buClr>
              <a:buFont typeface="Wingdings" charset="2"/>
              <a:buChar char=""/>
            </a:pPr>
            <a:r>
              <a:rPr lang="ru-RU" sz="1800" b="1" strike="noStrike" spc="-1" dirty="0">
                <a:solidFill>
                  <a:srgbClr val="002060"/>
                </a:solidFill>
                <a:latin typeface="Franklin Gothic Book"/>
              </a:rPr>
              <a:t>Код категории ЗЛ;</a:t>
            </a:r>
            <a:endParaRPr lang="ru-RU" sz="1800" b="0" strike="noStrike" spc="-1" dirty="0">
              <a:latin typeface="Arial"/>
            </a:endParaRPr>
          </a:p>
          <a:p>
            <a:pPr marL="376920" indent="-376920">
              <a:lnSpc>
                <a:spcPts val="2197"/>
              </a:lnSpc>
              <a:buClr>
                <a:srgbClr val="002060"/>
              </a:buClr>
              <a:buFont typeface="Wingdings" charset="2"/>
              <a:buChar char=""/>
            </a:pPr>
            <a:r>
              <a:rPr lang="ru-RU" sz="1800" b="1" strike="noStrike" spc="-1" dirty="0">
                <a:solidFill>
                  <a:srgbClr val="002060"/>
                </a:solidFill>
                <a:latin typeface="Franklin Gothic Book"/>
              </a:rPr>
              <a:t>Гражданство;</a:t>
            </a:r>
            <a:endParaRPr lang="ru-RU" sz="1800" b="0" strike="noStrike" spc="-1" dirty="0">
              <a:latin typeface="Arial"/>
            </a:endParaRPr>
          </a:p>
          <a:p>
            <a:pPr marL="376920" indent="-376920">
              <a:lnSpc>
                <a:spcPts val="2197"/>
              </a:lnSpc>
              <a:buClr>
                <a:srgbClr val="002060"/>
              </a:buClr>
              <a:buFont typeface="Wingdings" charset="2"/>
              <a:buChar char=""/>
            </a:pPr>
            <a:r>
              <a:rPr lang="ru-RU" sz="1800" b="1" strike="noStrike" spc="-1" dirty="0">
                <a:solidFill>
                  <a:srgbClr val="002060"/>
                </a:solidFill>
                <a:latin typeface="Franklin Gothic Book"/>
              </a:rPr>
              <a:t>Вводится классификатор причин увольнения.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26" name="TextBox 2"/>
          <p:cNvSpPr/>
          <p:nvPr/>
        </p:nvSpPr>
        <p:spPr>
          <a:xfrm>
            <a:off x="3665880" y="1980000"/>
            <a:ext cx="1734120" cy="3600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TextBox 3"/>
          <p:cNvSpPr/>
          <p:nvPr/>
        </p:nvSpPr>
        <p:spPr>
          <a:xfrm>
            <a:off x="5580000" y="1980000"/>
            <a:ext cx="1980000" cy="3600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Номер слайда 1"/>
          <p:cNvSpPr/>
          <p:nvPr/>
        </p:nvSpPr>
        <p:spPr>
          <a:xfrm>
            <a:off x="146160" y="6210360"/>
            <a:ext cx="456840" cy="45684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4162BF66-29B4-43ED-9167-2AA7F6297E59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11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" name="Таблица 328"/>
          <p:cNvGraphicFramePr/>
          <p:nvPr>
            <p:extLst>
              <p:ext uri="{D42A27DB-BD31-4B8C-83A1-F6EECF244321}">
                <p14:modId xmlns:p14="http://schemas.microsoft.com/office/powerpoint/2010/main" val="1897281315"/>
              </p:ext>
            </p:extLst>
          </p:nvPr>
        </p:nvGraphicFramePr>
        <p:xfrm>
          <a:off x="248040" y="384480"/>
          <a:ext cx="8751960" cy="5969520"/>
        </p:xfrm>
        <a:graphic>
          <a:graphicData uri="http://schemas.openxmlformats.org/drawingml/2006/table">
            <a:tbl>
              <a:tblPr/>
              <a:tblGrid>
                <a:gridCol w="1218960"/>
                <a:gridCol w="7533000"/>
              </a:tblGrid>
              <a:tr h="3499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b="0" strike="noStrike" spc="-1" dirty="0">
                          <a:latin typeface="Times New Roman"/>
                        </a:rPr>
                        <a:t>Код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b="0" strike="noStrike" spc="-1">
                          <a:latin typeface="Times New Roman"/>
                        </a:rPr>
                        <a:t>Категория застрахованного лица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499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b="0" strike="noStrike" spc="-1">
                          <a:latin typeface="Times New Roman"/>
                        </a:rPr>
                        <a:t>ГРФ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0" strike="noStrike" spc="-1">
                          <a:latin typeface="Times New Roman"/>
                        </a:rPr>
                        <a:t>граждане Российской Федерации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0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b="0" strike="noStrike" spc="-1">
                          <a:latin typeface="Times New Roman"/>
                        </a:rPr>
                        <a:t>ПЖИГ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0" strike="noStrike" spc="-1">
                          <a:latin typeface="Times New Roman"/>
                        </a:rPr>
                        <a:t>иностранные граждане или лица без гражданства, постоянно проживающие на территории Российской Федерации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16826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b="0" strike="noStrike" spc="-1">
                          <a:latin typeface="Times New Roman"/>
                        </a:rPr>
                        <a:t>ВЖИГ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0" strike="noStrike" spc="-1" dirty="0">
                          <a:latin typeface="Times New Roman"/>
                        </a:rPr>
                        <a:t>иностранные граждане или лица без гражданства, временно проживающие на территории Российской Федерации, а также временно пребывающие на территории Российской Федерации иностранные граждане или лица без гражданства, которым предоставлено временное убежище в соответствии с Федеральным </a:t>
                      </a:r>
                      <a:r>
                        <a:rPr lang="ru-RU" sz="1600" b="0" strike="noStrike" spc="-1" dirty="0" smtClean="0">
                          <a:latin typeface="Times New Roman"/>
                        </a:rPr>
                        <a:t> законом от </a:t>
                      </a:r>
                      <a:r>
                        <a:rPr lang="ru-RU" sz="1600" b="0" strike="noStrike" spc="-1" dirty="0">
                          <a:latin typeface="Times New Roman"/>
                        </a:rPr>
                        <a:t>19 февраля 1993 г. N 4528-1 "О беженцах" (Ведомости Съезда народных депутатов Российской Федерации и Верховного Совета Российской Федерации, 1993, N 12, ст. 425; Собрание законодательства Российской Федерации, 2022, N 29, ст. 5309)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14526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b="0" strike="noStrike" spc="-1">
                          <a:latin typeface="Times New Roman"/>
                        </a:rPr>
                        <a:t>ВПИГ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0" strike="noStrike" spc="-1" dirty="0">
                          <a:latin typeface="Times New Roman"/>
                        </a:rPr>
                        <a:t>иностранные граждане или лица без гражданства (за исключением высококвалифицированных специалистов в соответствии с Федеральным </a:t>
                      </a:r>
                      <a:r>
                        <a:rPr lang="ru-RU" sz="1600" b="0" strike="noStrike" spc="-1" dirty="0" smtClean="0">
                          <a:latin typeface="Times New Roman"/>
                        </a:rPr>
                        <a:t>законом от </a:t>
                      </a:r>
                      <a:r>
                        <a:rPr lang="ru-RU" sz="1600" b="0" strike="noStrike" spc="-1" dirty="0">
                          <a:latin typeface="Times New Roman"/>
                        </a:rPr>
                        <a:t>25 июля 2002 г. N 115-ФЗ "О правовом положении иностранных граждан в Российской Федерации" (Собрание законодательства Российской Федерации, 2002, N 30, ст. 3032, 2022, N 29, ст. 5298), временно пребывающие на территории Российской Федерации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9205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b="0" strike="noStrike" spc="-1">
                          <a:latin typeface="Times New Roman"/>
                        </a:rPr>
                        <a:t>ВКС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0" strike="noStrike" spc="-1" dirty="0">
                          <a:latin typeface="Times New Roman"/>
                        </a:rPr>
                        <a:t>иностранные граждане или лица без гражданства из числа высококвалифицированных специалистов в соответствии с Федеральным </a:t>
                      </a:r>
                      <a:r>
                        <a:rPr lang="ru-RU" sz="1600" b="0" strike="noStrike" spc="-1" dirty="0" smtClean="0">
                          <a:latin typeface="Times New Roman"/>
                        </a:rPr>
                        <a:t>законом от </a:t>
                      </a:r>
                      <a:r>
                        <a:rPr lang="ru-RU" sz="1600" b="0" strike="noStrike" spc="-1" dirty="0">
                          <a:latin typeface="Times New Roman"/>
                        </a:rPr>
                        <a:t>25 июля 2002 г. N 115-ФЗ "О правовом положении иностранных граждан в Российской Федерации", временно пребывающие на территории Российской Федерации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330" name="Номер слайда 2"/>
          <p:cNvSpPr/>
          <p:nvPr/>
        </p:nvSpPr>
        <p:spPr>
          <a:xfrm>
            <a:off x="146160" y="6210360"/>
            <a:ext cx="456840" cy="45684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0E55B1B6-2CD0-4AC2-B9AA-3E182E2B427F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12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360000" y="254520"/>
            <a:ext cx="8326440" cy="84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just">
              <a:buNone/>
            </a:pPr>
            <a:r>
              <a:rPr lang="it-IT" sz="2000" b="0" strike="noStrike" spc="-1">
                <a:solidFill>
                  <a:srgbClr val="000000"/>
                </a:solidFill>
                <a:latin typeface="Times New Roman"/>
              </a:rPr>
              <a:t>Постановление Госстандарта России от 14.12.2001 N 529-ст (ред. от 25.02.2022) "О принятии и введении в действие Общероссийского классификатора стран мира"</a:t>
            </a:r>
          </a:p>
        </p:txBody>
      </p:sp>
      <p:graphicFrame>
        <p:nvGraphicFramePr>
          <p:cNvPr id="332" name="Таблица 331"/>
          <p:cNvGraphicFramePr/>
          <p:nvPr/>
        </p:nvGraphicFramePr>
        <p:xfrm>
          <a:off x="360000" y="1285560"/>
          <a:ext cx="8280000" cy="4950360"/>
        </p:xfrm>
        <a:graphic>
          <a:graphicData uri="http://schemas.openxmlformats.org/drawingml/2006/table">
            <a:tbl>
              <a:tblPr/>
              <a:tblGrid>
                <a:gridCol w="5997960"/>
                <a:gridCol w="2282040"/>
              </a:tblGrid>
              <a:tr h="1052280">
                <a:tc>
                  <a:txBody>
                    <a:bodyPr/>
                    <a:lstStyle/>
                    <a:p>
                      <a:r>
                        <a:rPr lang="ru-RU" sz="1600" b="0" strike="noStrike" spc="-1">
                          <a:latin typeface="Times New Roman"/>
                        </a:rPr>
                        <a:t>Краткое и полное наименование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strike="noStrike" spc="-1">
                          <a:latin typeface="Times New Roman"/>
                        </a:rPr>
                        <a:t>Цифровой код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75440">
                <a:tc>
                  <a:txBody>
                    <a:bodyPr/>
                    <a:lstStyle/>
                    <a:p>
                      <a:r>
                        <a:rPr lang="ru-RU" sz="1600" b="0" strike="noStrike" spc="-1">
                          <a:latin typeface="Times New Roman"/>
                        </a:rPr>
                        <a:t>РОССИЯ                                 Российская Федерация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>
                          <a:latin typeface="Times New Roman"/>
                        </a:rPr>
                        <a:t>643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74480">
                <a:tc>
                  <a:txBody>
                    <a:bodyPr/>
                    <a:lstStyle/>
                    <a:p>
                      <a:r>
                        <a:rPr lang="ru-RU" sz="1600" b="0" strike="noStrike" spc="-1">
                          <a:latin typeface="Times New Roman"/>
                        </a:rPr>
                        <a:t>УЗБЕКИСТАН                       Республика Узбекистан    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>
                          <a:latin typeface="Times New Roman"/>
                        </a:rPr>
                        <a:t>860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74480">
                <a:tc>
                  <a:txBody>
                    <a:bodyPr/>
                    <a:lstStyle/>
                    <a:p>
                      <a:r>
                        <a:rPr lang="ru-RU" sz="1600" b="0" strike="noStrike" spc="-1">
                          <a:latin typeface="Times New Roman"/>
                        </a:rPr>
                        <a:t>УКРАИНА                            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b="0" strike="noStrike" spc="-1">
                          <a:latin typeface="Times New Roman"/>
                        </a:rPr>
                        <a:t>804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74480">
                <a:tc>
                  <a:txBody>
                    <a:bodyPr/>
                    <a:lstStyle/>
                    <a:p>
                      <a:r>
                        <a:rPr lang="ru-RU" sz="1600" b="0" strike="noStrike" spc="-1">
                          <a:latin typeface="Times New Roman"/>
                        </a:rPr>
                        <a:t>ДНР                                         Донецкая Народная Республика           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b="0" strike="noStrike" spc="-1">
                          <a:latin typeface="Times New Roman"/>
                        </a:rPr>
                        <a:t>897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47360">
                <a:tc>
                  <a:txBody>
                    <a:bodyPr/>
                    <a:lstStyle/>
                    <a:p>
                      <a:r>
                        <a:rPr lang="ru-RU" sz="1600" b="0" strike="noStrike" spc="-1">
                          <a:latin typeface="Times New Roman"/>
                        </a:rPr>
                        <a:t>ЛНР                                        Луганская Народная Республика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b="0" strike="noStrike" spc="-1">
                          <a:latin typeface="Times New Roman"/>
                        </a:rPr>
                        <a:t>898</a:t>
                      </a:r>
                    </a:p>
                    <a:p>
                      <a:pPr algn="ctr">
                        <a:buNone/>
                      </a:pPr>
                      <a:endParaRPr lang="ru-RU" sz="16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75920">
                <a:tc>
                  <a:txBody>
                    <a:bodyPr/>
                    <a:lstStyle/>
                    <a:p>
                      <a:r>
                        <a:rPr lang="ru-RU" sz="1600" b="0" strike="noStrike" spc="-1">
                          <a:latin typeface="Times New Roman"/>
                        </a:rPr>
                        <a:t>КИТАЙ                                  Китайская Народная Республика     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b="0" strike="noStrike" spc="-1">
                          <a:latin typeface="Times New Roman"/>
                        </a:rPr>
                        <a:t>156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75920">
                <a:tc>
                  <a:txBody>
                    <a:bodyPr/>
                    <a:lstStyle/>
                    <a:p>
                      <a:r>
                        <a:rPr lang="ru-RU" sz="1600" b="0" strike="noStrike" spc="-1">
                          <a:latin typeface="Times New Roman"/>
                        </a:rPr>
                        <a:t>Лица без гражданства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b="0" strike="noStrike" spc="-1">
                          <a:latin typeface="Times New Roman"/>
                        </a:rPr>
                        <a:t>000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333" name="Номер слайда 6"/>
          <p:cNvSpPr/>
          <p:nvPr/>
        </p:nvSpPr>
        <p:spPr>
          <a:xfrm>
            <a:off x="146160" y="6210360"/>
            <a:ext cx="456840" cy="45684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C667E3F5-33E1-411A-ADF1-F20B0A516BDB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13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540000" y="84600"/>
            <a:ext cx="8146440" cy="48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2000" b="0" strike="noStrike" spc="-1">
                <a:solidFill>
                  <a:srgbClr val="000000"/>
                </a:solidFill>
                <a:latin typeface="Tahoma"/>
              </a:rPr>
              <a:t>Кадровые мероприятия</a:t>
            </a:r>
          </a:p>
        </p:txBody>
      </p:sp>
      <p:graphicFrame>
        <p:nvGraphicFramePr>
          <p:cNvPr id="335" name="Таблица 334"/>
          <p:cNvGraphicFramePr/>
          <p:nvPr>
            <p:extLst>
              <p:ext uri="{D42A27DB-BD31-4B8C-83A1-F6EECF244321}">
                <p14:modId xmlns:p14="http://schemas.microsoft.com/office/powerpoint/2010/main" val="4009923249"/>
              </p:ext>
            </p:extLst>
          </p:nvPr>
        </p:nvGraphicFramePr>
        <p:xfrm>
          <a:off x="224280" y="571320"/>
          <a:ext cx="8760240" cy="5883120"/>
        </p:xfrm>
        <a:graphic>
          <a:graphicData uri="http://schemas.openxmlformats.org/drawingml/2006/table">
            <a:tbl>
              <a:tblPr/>
              <a:tblGrid>
                <a:gridCol w="428400"/>
                <a:gridCol w="2508480"/>
                <a:gridCol w="5823360"/>
              </a:tblGrid>
              <a:tr h="6058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000" b="0" strike="noStrike" spc="-1" dirty="0">
                          <a:latin typeface="Times New Roman"/>
                        </a:rPr>
                        <a:t>Код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000" b="0" strike="noStrike" spc="-1">
                          <a:latin typeface="Times New Roman"/>
                        </a:rPr>
                        <a:t>Наименование мероприятия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000" b="0" strike="noStrike" spc="-1">
                          <a:latin typeface="Times New Roman"/>
                        </a:rPr>
                        <a:t>Полное наименование мероприятия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295200">
                <a:tc>
                  <a:txBody>
                    <a:bodyPr/>
                    <a:lstStyle/>
                    <a:p>
                      <a:r>
                        <a:rPr lang="ru-RU" sz="1000" b="0" strike="noStrike" spc="-1">
                          <a:latin typeface="Times New Roman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trike="noStrike" spc="-1">
                          <a:latin typeface="Times New Roman"/>
                        </a:rPr>
                        <a:t>ПРИЕМ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trike="noStrike" spc="-1">
                          <a:latin typeface="Times New Roman"/>
                        </a:rPr>
                        <a:t>Прием на работу (службу)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77920">
                <a:tc>
                  <a:txBody>
                    <a:bodyPr/>
                    <a:lstStyle/>
                    <a:p>
                      <a:r>
                        <a:rPr lang="ru-RU" sz="1000" b="0" strike="noStrike" spc="-1">
                          <a:latin typeface="Times New Roman"/>
                        </a:rPr>
                        <a:t>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trike="noStrike" spc="-1">
                          <a:latin typeface="Times New Roman"/>
                        </a:rPr>
                        <a:t>ПЕРЕВОД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trike="noStrike" spc="-1">
                          <a:latin typeface="Times New Roman"/>
                        </a:rPr>
                        <a:t>Перевод на другую работу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9640">
                <a:tc>
                  <a:txBody>
                    <a:bodyPr/>
                    <a:lstStyle/>
                    <a:p>
                      <a:r>
                        <a:rPr lang="ru-RU" sz="1000" b="0" strike="noStrike" spc="-1">
                          <a:latin typeface="Times New Roman"/>
                        </a:rPr>
                        <a:t>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trike="noStrike" spc="-1">
                          <a:latin typeface="Times New Roman"/>
                        </a:rPr>
                        <a:t>ПЕРЕИМЕНОВАНИЕ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trike="noStrike" spc="-1">
                          <a:latin typeface="Times New Roman"/>
                        </a:rPr>
                        <a:t>Изменение наименования страхователя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35680">
                <a:tc>
                  <a:txBody>
                    <a:bodyPr/>
                    <a:lstStyle/>
                    <a:p>
                      <a:r>
                        <a:rPr lang="ru-RU" sz="1000" b="0" strike="noStrike" spc="-1">
                          <a:latin typeface="Times New Roman"/>
                        </a:rPr>
                        <a:t>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trike="noStrike" spc="-1">
                          <a:latin typeface="Times New Roman"/>
                        </a:rPr>
                        <a:t>УСТАНОВЛЕНИЕ (ПРИСВОЕНИЕ)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trike="noStrike" spc="-1">
                          <a:latin typeface="Times New Roman"/>
                        </a:rPr>
                        <a:t>Установление (присвоение) работнику второй и последующей профессии, специальности или иной квалификации заполняется с указанием разрядов, классов или иных категорий этих профессий, специальностей или уровней квалификации (класс, категория, классный чин и тому подобное)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93760">
                <a:tc>
                  <a:txBody>
                    <a:bodyPr/>
                    <a:lstStyle/>
                    <a:p>
                      <a:r>
                        <a:rPr lang="ru-RU" sz="1000" b="0" strike="noStrike" spc="-1">
                          <a:latin typeface="Times New Roman"/>
                        </a:rPr>
                        <a:t>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trike="noStrike" spc="-1">
                          <a:latin typeface="Times New Roman"/>
                        </a:rPr>
                        <a:t>УВОЛЬНЕНИЕ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trike="noStrike" spc="-1">
                          <a:latin typeface="Times New Roman"/>
                        </a:rPr>
                        <a:t>Увольнение с работы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36680">
                <a:tc>
                  <a:txBody>
                    <a:bodyPr/>
                    <a:lstStyle/>
                    <a:p>
                      <a:r>
                        <a:rPr lang="ru-RU" sz="1000" b="0" strike="noStrike" spc="-1">
                          <a:latin typeface="Times New Roman"/>
                        </a:rPr>
                        <a:t>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trike="noStrike" spc="-1">
                          <a:latin typeface="Times New Roman"/>
                        </a:rPr>
                        <a:t>ЗАПРЕТ ЗАНИМАТЬ ДОЛЖНОСТЬ (ВИД ДЕЯТЕЛЬНОСТИ)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trike="noStrike" spc="-1">
                          <a:latin typeface="Times New Roman"/>
                        </a:rPr>
                        <a:t>Лишение права в соответствии с приговором суда занимать определенные должности или заниматься определенной деятельностью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95080">
                <a:tc>
                  <a:txBody>
                    <a:bodyPr/>
                    <a:lstStyle/>
                    <a:p>
                      <a:r>
                        <a:rPr lang="ru-RU" sz="1000" b="0" strike="noStrike" spc="-1">
                          <a:latin typeface="Times New Roman"/>
                        </a:rPr>
                        <a:t>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strike="noStrike" spc="-1">
                          <a:latin typeface="Times New Roman"/>
                        </a:rPr>
                        <a:t>ПРИОСТАНОВЛЕНИЕ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trike="noStrike" spc="-1" dirty="0">
                          <a:latin typeface="Times New Roman"/>
                        </a:rPr>
                        <a:t>Приостановление действия заключенного трудового договора, при котором за работником сохраняется рабочее место, в соответствии </a:t>
                      </a:r>
                      <a:r>
                        <a:rPr lang="ru-RU" sz="1000" b="1" strike="noStrike" spc="-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со статьей 351.7 </a:t>
                      </a:r>
                      <a:r>
                        <a:rPr lang="ru-RU" sz="1000" b="0" strike="noStrike" spc="-1" dirty="0">
                          <a:latin typeface="Times New Roman"/>
                        </a:rPr>
                        <a:t>Трудового кодекса Российской Федерации (Собрание законодательства Российской Федерации, 2002, N 1, ст. 3; 2022, N 41, ст. 6938)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28760">
                <a:tc>
                  <a:txBody>
                    <a:bodyPr/>
                    <a:lstStyle/>
                    <a:p>
                      <a:r>
                        <a:rPr lang="ru-RU" sz="1000" b="0" strike="noStrike" spc="-1">
                          <a:latin typeface="Times New Roman"/>
                        </a:rPr>
                        <a:t>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strike="noStrike" spc="-1">
                          <a:latin typeface="Times New Roman"/>
                        </a:rPr>
                        <a:t>ВОЗОБНОВЛЕНИЕ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trike="noStrike" spc="-1" dirty="0">
                          <a:latin typeface="Times New Roman"/>
                        </a:rPr>
                        <a:t>Возобновление действия ранее заключенного трудового договора, при котором за работником сохранялось рабочее место, в соответствии </a:t>
                      </a:r>
                      <a:r>
                        <a:rPr lang="ru-RU" sz="1000" b="0" strike="noStrike" spc="-1" dirty="0" smtClean="0">
                          <a:latin typeface="Times New Roman"/>
                        </a:rPr>
                        <a:t> </a:t>
                      </a:r>
                      <a:r>
                        <a:rPr lang="ru-RU" sz="1000" b="1" strike="noStrike" spc="-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со статьей 351.7  </a:t>
                      </a:r>
                      <a:r>
                        <a:rPr lang="ru-RU" sz="1000" b="0" strike="noStrike" spc="-1" dirty="0" smtClean="0">
                          <a:latin typeface="Times New Roman"/>
                        </a:rPr>
                        <a:t>Трудового </a:t>
                      </a:r>
                      <a:r>
                        <a:rPr lang="ru-RU" sz="1000" b="0" strike="noStrike" spc="-1" dirty="0">
                          <a:latin typeface="Times New Roman"/>
                        </a:rPr>
                        <a:t>кодекса Российской Федерации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934200">
                <a:tc>
                  <a:txBody>
                    <a:bodyPr/>
                    <a:lstStyle/>
                    <a:p>
                      <a:r>
                        <a:rPr lang="ru-RU" sz="1000" b="0" strike="noStrike" spc="-1">
                          <a:latin typeface="Arial"/>
                        </a:rPr>
                        <a:t>9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strike="noStrike" spc="-1">
                          <a:latin typeface="Times New Roman"/>
                        </a:rPr>
                        <a:t>НАЧАЛО ДОГОВОРА ГПХ</a:t>
                      </a:r>
                      <a:endParaRPr lang="ru-RU" sz="1000" b="0" strike="noStrike" spc="-1">
                        <a:latin typeface="Arial"/>
                      </a:endParaRPr>
                    </a:p>
                    <a:p>
                      <a:endParaRPr lang="ru-RU" sz="1000" b="0" strike="noStrike" spc="-1">
                        <a:latin typeface="Arial"/>
                      </a:endParaRPr>
                    </a:p>
                    <a:p>
                      <a:endParaRPr lang="ru-RU" sz="1000" b="0" strike="noStrike" spc="-1">
                        <a:latin typeface="Arial"/>
                      </a:endParaRPr>
                    </a:p>
                    <a:p>
                      <a:endParaRPr lang="ru-RU" sz="1000" b="0" strike="noStrike" spc="-1">
                        <a:latin typeface="Arial"/>
                      </a:endParaRPr>
                    </a:p>
                    <a:p>
                      <a:endParaRPr lang="ru-RU" sz="1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trike="noStrike" spc="-1">
                          <a:latin typeface="Times New Roman"/>
                        </a:rPr>
                        <a:t>Начало периода работы по договору гражданско-правового характера о выполнении работ (оказании услуг), договору авторского заказа, договору об отчуждении исключительного права на произведения науки, литературы, искусства, издательскому лицензионному договору, лицензионному договору о предоставлении права использования произведения науки, литературы, искусства, в том числе договору о передаче полномочий по управлению правами, заключенному с организацией по управлению правами на коллективной основе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808560">
                <a:tc>
                  <a:txBody>
                    <a:bodyPr/>
                    <a:lstStyle/>
                    <a:p>
                      <a:r>
                        <a:rPr lang="ru-RU" sz="1000" b="0" strike="noStrike" spc="-1">
                          <a:latin typeface="Arial"/>
                        </a:rPr>
                        <a:t>10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strike="noStrike" spc="-1">
                          <a:latin typeface="Times New Roman"/>
                        </a:rPr>
                        <a:t>ОКОНЧАНИЕ ДОГОВОРА ГПХ</a:t>
                      </a:r>
                      <a:endParaRPr lang="ru-RU" sz="1000" b="0" strike="noStrike" spc="-1">
                        <a:latin typeface="Arial"/>
                      </a:endParaRPr>
                    </a:p>
                    <a:p>
                      <a:endParaRPr lang="ru-RU" sz="1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trike="noStrike" spc="-1" dirty="0">
                          <a:latin typeface="Times New Roman"/>
                        </a:rPr>
                        <a:t>Окончание периода работы по договору гражданско-правового характера о выполнении работ (оказании услуг), договору авторского заказа, договору об отчуждении исключительного права на произведения науки, литературы, искусства, издательскому лицензионному договору, лицензионному договору о предоставлении права использования произведения науки, литературы, искусства, в том числе договору о передаче полномочий по управлению правами, заключенному с организацией по управлению правами на коллективной основе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336" name="Номер слайда 7"/>
          <p:cNvSpPr/>
          <p:nvPr/>
        </p:nvSpPr>
        <p:spPr>
          <a:xfrm>
            <a:off x="146160" y="6210360"/>
            <a:ext cx="456840" cy="45684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F92AA16D-DCC2-438F-9DC2-19FAEBD6DD25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14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4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2000" b="0" strike="noStrike" spc="-1">
                <a:solidFill>
                  <a:srgbClr val="000000"/>
                </a:solidFill>
                <a:latin typeface="Times New Roman"/>
              </a:rPr>
              <a:t>Правила заполнения графы “Код выполняемой функции”</a:t>
            </a:r>
          </a:p>
        </p:txBody>
      </p:sp>
      <p:sp>
        <p:nvSpPr>
          <p:cNvPr id="338" name="TextBox 337"/>
          <p:cNvSpPr txBox="1"/>
          <p:nvPr/>
        </p:nvSpPr>
        <p:spPr>
          <a:xfrm>
            <a:off x="360000" y="720000"/>
            <a:ext cx="8280000" cy="1669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ru-RU" sz="1400" b="0" strike="noStrike" spc="-1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Код выполняемой функции обязателен к заполнению при следующих кадровых мероприятиях </a:t>
            </a:r>
            <a:r>
              <a:rPr lang="ru-RU" sz="1400" b="0" i="1" strike="noStrike" spc="-1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(Постановление Правления Пенсионного фонда Российской Федерации от 13.10.2022 № 217п "О внесении изменений в постановление Правления Пенсионного фонда Российской Федерации от 25 декабря 2019 г. № 730п")</a:t>
            </a:r>
            <a:r>
              <a:rPr lang="ru-RU" sz="1400" b="0" strike="noStrike" spc="-1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: </a:t>
            </a:r>
            <a:r>
              <a:rPr lang="ru-RU" sz="1400" b="1" strike="noStrike" spc="-1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"ПРИЕМ", "ПЕРЕВОД", "УВОЛЬНЕНИЕ", </a:t>
            </a:r>
            <a:r>
              <a:rPr lang="ru-RU" sz="14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"ПРИОСТАВЛЕНИЕ",  "ВОЗОБНОВЛЕНИЕ", "НАЧАЛО ДОГОВОРА ГПХ" или "ОКОНЧАНИЕ ДОГОВОРА ГПХ"</a:t>
            </a:r>
            <a:r>
              <a:rPr lang="ru-RU" sz="1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b="0" strike="noStrike" spc="-1" dirty="0">
              <a:latin typeface="Arial"/>
            </a:endParaRPr>
          </a:p>
          <a:p>
            <a:r>
              <a:rPr lang="ru-RU" sz="1400" b="0" strike="noStrike" spc="-1" dirty="0">
                <a:latin typeface="Times New Roman"/>
              </a:rPr>
              <a:t>Коды заполняются в соответствии с в Общероссийском классификаторе занятий (ОКЗ).</a:t>
            </a:r>
            <a:r>
              <a:rPr lang="ru-RU" sz="1400" b="0" strike="noStrike" spc="-1" dirty="0">
                <a:latin typeface="Arial"/>
              </a:rPr>
              <a:t> </a:t>
            </a:r>
          </a:p>
          <a:p>
            <a:endParaRPr lang="ru-RU" sz="1400" b="0" strike="noStrike" spc="-1" dirty="0">
              <a:latin typeface="Arial"/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360000" y="2389320"/>
            <a:ext cx="8280000" cy="48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ru-RU" sz="1400" b="0" strike="noStrike" spc="-1">
                <a:latin typeface="Times New Roman"/>
              </a:rPr>
              <a:t>Для </a:t>
            </a:r>
            <a:r>
              <a:rPr lang="ru-RU" sz="1400" b="1" strike="noStrike" spc="-1">
                <a:latin typeface="Times New Roman"/>
              </a:rPr>
              <a:t>договоров ГПХ</a:t>
            </a:r>
            <a:r>
              <a:rPr lang="ru-RU" sz="1400" b="0" strike="noStrike" spc="-1">
                <a:latin typeface="Times New Roman"/>
              </a:rPr>
              <a:t> в графе "Код выполняемой функции" также указывается один из следующих кодов:</a:t>
            </a:r>
            <a:endParaRPr lang="ru-RU" sz="1400" b="0" strike="noStrike" spc="-1">
              <a:latin typeface="Arial"/>
            </a:endParaRPr>
          </a:p>
          <a:p>
            <a:endParaRPr lang="ru-RU" sz="1400" b="0" strike="noStrike" spc="-1">
              <a:latin typeface="Arial"/>
            </a:endParaRPr>
          </a:p>
        </p:txBody>
      </p:sp>
      <p:graphicFrame>
        <p:nvGraphicFramePr>
          <p:cNvPr id="340" name="Таблица 339"/>
          <p:cNvGraphicFramePr/>
          <p:nvPr/>
        </p:nvGraphicFramePr>
        <p:xfrm>
          <a:off x="471960" y="2895120"/>
          <a:ext cx="8167320" cy="3261120"/>
        </p:xfrm>
        <a:graphic>
          <a:graphicData uri="http://schemas.openxmlformats.org/drawingml/2006/table">
            <a:tbl>
              <a:tblPr/>
              <a:tblGrid>
                <a:gridCol w="1059840"/>
                <a:gridCol w="7107480"/>
              </a:tblGrid>
              <a:tr h="0">
                <a:tc>
                  <a:txBody>
                    <a:bodyPr/>
                    <a:lstStyle/>
                    <a:p>
                      <a:r>
                        <a:rPr lang="ru-RU" sz="1600" b="0" strike="noStrike" spc="-1" dirty="0">
                          <a:latin typeface="Times New Roman"/>
                        </a:rPr>
                        <a:t>Код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strike="noStrike" spc="-1" dirty="0">
                          <a:latin typeface="Times New Roman"/>
                        </a:rPr>
                        <a:t>Вид договора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492480">
                <a:tc>
                  <a:txBody>
                    <a:bodyPr/>
                    <a:lstStyle/>
                    <a:p>
                      <a:r>
                        <a:rPr lang="ru-RU" sz="1600" b="0" strike="noStrike" spc="-1">
                          <a:latin typeface="Times New Roman"/>
                        </a:rPr>
                        <a:t>ДГПХ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strike="noStrike" spc="-1">
                          <a:latin typeface="Times New Roman"/>
                        </a:rPr>
                        <a:t>договор гражданско-правового характера о выполнении работ (оказании услуг)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25440">
                <a:tc>
                  <a:txBody>
                    <a:bodyPr/>
                    <a:lstStyle/>
                    <a:p>
                      <a:r>
                        <a:rPr lang="ru-RU" sz="1600" b="0" strike="noStrike" spc="-1">
                          <a:latin typeface="Times New Roman"/>
                        </a:rPr>
                        <a:t>ДАВТ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strike="noStrike" spc="-1">
                          <a:latin typeface="Times New Roman"/>
                        </a:rPr>
                        <a:t>договор авторского заказа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57480">
                <a:tc>
                  <a:txBody>
                    <a:bodyPr/>
                    <a:lstStyle/>
                    <a:p>
                      <a:r>
                        <a:rPr lang="ru-RU" sz="1600" b="0" strike="noStrike" spc="-1">
                          <a:latin typeface="Times New Roman"/>
                        </a:rPr>
                        <a:t>ДОИП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strike="noStrike" spc="-1">
                          <a:latin typeface="Times New Roman"/>
                        </a:rPr>
                        <a:t>договор об отчуждении исключительного права на произведения науки, литературы, искусства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52160">
                <a:tc>
                  <a:txBody>
                    <a:bodyPr/>
                    <a:lstStyle/>
                    <a:p>
                      <a:r>
                        <a:rPr lang="ru-RU" sz="1600" b="0" strike="noStrike" spc="-1">
                          <a:latin typeface="Times New Roman"/>
                        </a:rPr>
                        <a:t>ИЗЛД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strike="noStrike" spc="-1">
                          <a:latin typeface="Times New Roman"/>
                        </a:rPr>
                        <a:t>издательский лицензионный договор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76280">
                <a:tc>
                  <a:txBody>
                    <a:bodyPr/>
                    <a:lstStyle/>
                    <a:p>
                      <a:r>
                        <a:rPr lang="ru-RU" sz="1600" b="0" strike="noStrike" spc="-1">
                          <a:latin typeface="Times New Roman"/>
                        </a:rPr>
                        <a:t>ЛДПИ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strike="noStrike" spc="-1">
                          <a:latin typeface="Times New Roman"/>
                        </a:rPr>
                        <a:t>лицензионный договор о предоставлении права использования произведения науки, литературы, искусства, в том числе договор о передаче полномочий по управлению правами, заключенный с организацией по управлению правами на коллективной основе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4"/>
          <p:cNvSpPr/>
          <p:nvPr/>
        </p:nvSpPr>
        <p:spPr>
          <a:xfrm>
            <a:off x="146160" y="6210360"/>
            <a:ext cx="456840" cy="45684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D4C76E8B-4470-4F5D-9829-B75A568E69D9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15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Заголовок 3"/>
          <p:cNvSpPr/>
          <p:nvPr/>
        </p:nvSpPr>
        <p:spPr>
          <a:xfrm>
            <a:off x="221400" y="59760"/>
            <a:ext cx="8381520" cy="32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1840" rIns="103680" bIns="51840"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2000" b="1" strike="noStrike" cap="all" spc="-1">
                <a:solidFill>
                  <a:srgbClr val="4D3D6F"/>
                </a:solidFill>
                <a:latin typeface="Times New Roman"/>
              </a:rPr>
              <a:t>Классификаторы причин увольнения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42" name="Picture 1"/>
          <p:cNvPicPr/>
          <p:nvPr/>
        </p:nvPicPr>
        <p:blipFill>
          <a:blip r:embed="rId2"/>
          <a:stretch/>
        </p:blipFill>
        <p:spPr>
          <a:xfrm>
            <a:off x="671040" y="2585520"/>
            <a:ext cx="7646040" cy="2523600"/>
          </a:xfrm>
          <a:prstGeom prst="rect">
            <a:avLst/>
          </a:prstGeom>
          <a:ln w="0">
            <a:noFill/>
          </a:ln>
        </p:spPr>
      </p:pic>
      <p:pic>
        <p:nvPicPr>
          <p:cNvPr id="343" name="Picture 9"/>
          <p:cNvPicPr/>
          <p:nvPr/>
        </p:nvPicPr>
        <p:blipFill>
          <a:blip r:embed="rId3"/>
          <a:stretch/>
        </p:blipFill>
        <p:spPr>
          <a:xfrm>
            <a:off x="592560" y="782280"/>
            <a:ext cx="7803360" cy="2118960"/>
          </a:xfrm>
          <a:prstGeom prst="rect">
            <a:avLst/>
          </a:prstGeom>
          <a:ln w="0">
            <a:noFill/>
          </a:ln>
        </p:spPr>
      </p:pic>
      <p:pic>
        <p:nvPicPr>
          <p:cNvPr id="344" name="Picture 10"/>
          <p:cNvPicPr/>
          <p:nvPr/>
        </p:nvPicPr>
        <p:blipFill>
          <a:blip r:embed="rId4"/>
          <a:srcRect l="27916" t="857" r="3638"/>
          <a:stretch/>
        </p:blipFill>
        <p:spPr>
          <a:xfrm>
            <a:off x="671040" y="348480"/>
            <a:ext cx="7634880" cy="788400"/>
          </a:xfrm>
          <a:prstGeom prst="rect">
            <a:avLst/>
          </a:prstGeom>
          <a:ln w="0">
            <a:noFill/>
          </a:ln>
        </p:spPr>
      </p:pic>
      <p:sp>
        <p:nvSpPr>
          <p:cNvPr id="345" name="Номер слайда 9"/>
          <p:cNvSpPr/>
          <p:nvPr/>
        </p:nvSpPr>
        <p:spPr>
          <a:xfrm>
            <a:off x="138600" y="6225840"/>
            <a:ext cx="456840" cy="45684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E1F09F45-04AA-4B1A-880D-10761452D7EF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16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310364" y="5141700"/>
            <a:ext cx="8280000" cy="680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ru-RU" sz="16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прекращения </a:t>
            </a:r>
            <a:r>
              <a:rPr lang="ru-RU" sz="16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ГПХ</a:t>
            </a:r>
            <a:r>
              <a:rPr lang="ru-RU" sz="16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графа "Причины увольнения, пункт, часть статьи, статья Трудового кодекса Российской Федерации, федерального закона" </a:t>
            </a:r>
            <a:r>
              <a:rPr lang="ru-RU" sz="1600" b="1" strike="noStrike" spc="-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заполняется</a:t>
            </a:r>
            <a:r>
              <a:rPr lang="ru-RU" sz="1600" b="0" strike="noStrike" spc="-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B2844271-B3E3-4911-AABD-0C335293F8E6}" type="slidenum">
              <a:t>16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86014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23728" y="704181"/>
            <a:ext cx="5388970" cy="3405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в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случае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приема на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работу по трудовому договору</a:t>
            </a: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765593" y="6601658"/>
            <a:ext cx="270903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ctr" defTabSz="1928744" fontAlgn="base" hangingPunct="0">
              <a:spcBef>
                <a:spcPct val="0"/>
              </a:spcBef>
              <a:spcAft>
                <a:spcPct val="0"/>
              </a:spcAft>
            </a:pPr>
            <a:fld id="{DC01C986-78EF-484E-8321-43D81B88D720}" type="slidenum">
              <a:rPr lang="ru-RU" sz="1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pPr algn="ctr" defTabSz="1928744" fontAlgn="base" hangingPunct="0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195736" y="3621574"/>
            <a:ext cx="5388970" cy="3405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в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случае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заключения договора ГПХ</a:t>
            </a:r>
            <a:endParaRPr lang="ru-RU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0421" y="116632"/>
            <a:ext cx="7686886" cy="3405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Примеры заполнения п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одраздела 1.1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. «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Сведения о трудовой (иной) деятельности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»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" y="1268760"/>
            <a:ext cx="9058770" cy="138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2403264"/>
            <a:ext cx="914400" cy="251867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prstClr val="white"/>
              </a:solidFill>
              <a:sym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98554" y="2405344"/>
            <a:ext cx="416209" cy="251867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prstClr val="white"/>
              </a:solidFill>
              <a:sym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5576" y="2400920"/>
            <a:ext cx="914400" cy="251867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prstClr val="white"/>
              </a:solidFill>
              <a:sym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16216" y="2403264"/>
            <a:ext cx="914400" cy="251867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prstClr val="white"/>
              </a:solidFill>
              <a:sym typeface="Calibri" pitchFamily="34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5868144" y="2845999"/>
            <a:ext cx="2902505" cy="646331"/>
          </a:xfrm>
          <a:prstGeom prst="wedgeRectCallout">
            <a:avLst>
              <a:gd name="adj1" fmla="val 22232"/>
              <a:gd name="adj2" fmla="val -93041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Дата приказа (распоряжения) иного документа, подтверждающего  оформление трудовых отношений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4113646" y="2911008"/>
            <a:ext cx="1080971" cy="244149"/>
          </a:xfrm>
          <a:prstGeom prst="wedgeRectCallout">
            <a:avLst>
              <a:gd name="adj1" fmla="val -14208"/>
              <a:gd name="adj2" fmla="val -139540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Код по ОКЗ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171051" y="2911008"/>
            <a:ext cx="1346813" cy="424682"/>
          </a:xfrm>
          <a:prstGeom prst="wedgeRectCallout">
            <a:avLst>
              <a:gd name="adj1" fmla="val -24837"/>
              <a:gd name="adj2" fmla="val -117712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Дата кадрового мероприятия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9" name="4-конечная звезда 28"/>
          <p:cNvSpPr/>
          <p:nvPr/>
        </p:nvSpPr>
        <p:spPr>
          <a:xfrm flipV="1">
            <a:off x="516426" y="663289"/>
            <a:ext cx="328031" cy="360037"/>
          </a:xfrm>
          <a:prstGeom prst="star4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prstClr val="white"/>
              </a:solidFill>
              <a:sym typeface="Calibri" pitchFamily="34" charset="0"/>
            </a:endParaRPr>
          </a:p>
        </p:txBody>
      </p:sp>
      <p:sp>
        <p:nvSpPr>
          <p:cNvPr id="30" name="4-конечная звезда 29"/>
          <p:cNvSpPr/>
          <p:nvPr/>
        </p:nvSpPr>
        <p:spPr>
          <a:xfrm flipV="1">
            <a:off x="499553" y="3573016"/>
            <a:ext cx="328031" cy="360037"/>
          </a:xfrm>
          <a:prstGeom prst="star4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prstClr val="white"/>
              </a:solidFill>
              <a:sym typeface="Calibri" pitchFamily="34" charset="0"/>
            </a:endParaRPr>
          </a:p>
        </p:txBody>
      </p:sp>
      <p:sp>
        <p:nvSpPr>
          <p:cNvPr id="32" name="Номер слайда 9"/>
          <p:cNvSpPr/>
          <p:nvPr/>
        </p:nvSpPr>
        <p:spPr>
          <a:xfrm>
            <a:off x="138600" y="6225840"/>
            <a:ext cx="456840" cy="4568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E1F09F45-04AA-4B1A-880D-10761452D7EF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17</a:t>
            </a:fld>
            <a:endParaRPr lang="ru-RU" sz="1400" b="0" strike="noStrike" spc="-1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23" y="4029952"/>
            <a:ext cx="9108504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4446026" y="5229200"/>
            <a:ext cx="416209" cy="315227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prstClr val="white"/>
              </a:solidFill>
              <a:sym typeface="Calibri" pitchFamily="34" charset="0"/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223750" y="5734691"/>
            <a:ext cx="2116001" cy="461665"/>
          </a:xfrm>
          <a:prstGeom prst="wedgeRectCallout">
            <a:avLst>
              <a:gd name="adj1" fmla="val -24837"/>
              <a:gd name="adj2" fmla="val -109036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Дата начала периода работы по договору  ГПХ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2453425" y="5722938"/>
            <a:ext cx="1452659" cy="294971"/>
          </a:xfrm>
          <a:prstGeom prst="wedgeRectCallout">
            <a:avLst>
              <a:gd name="adj1" fmla="val 2088"/>
              <a:gd name="adj2" fmla="val -142686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Не заполняется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4143882" y="5656996"/>
            <a:ext cx="2101469" cy="724332"/>
          </a:xfrm>
          <a:prstGeom prst="wedgeRectCallout">
            <a:avLst>
              <a:gd name="adj1" fmla="val -24645"/>
              <a:gd name="adj2" fmla="val -70346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Код по 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ОКЗ</a:t>
            </a:r>
            <a:endParaRPr lang="en-U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+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Код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, соответствующий договору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6660231" y="5675313"/>
            <a:ext cx="1452659" cy="509776"/>
          </a:xfrm>
          <a:prstGeom prst="wedgeRectCallout">
            <a:avLst>
              <a:gd name="adj1" fmla="val 39317"/>
              <a:gd name="adj2" fmla="val -89814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Дата заключения договора ГПХ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6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86014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23728" y="689344"/>
            <a:ext cx="4248472" cy="3405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в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случае увольнения по ТК РФ</a:t>
            </a:r>
          </a:p>
        </p:txBody>
      </p:sp>
      <p:sp>
        <p:nvSpPr>
          <p:cNvPr id="51" name="4-конечная звезда 50"/>
          <p:cNvSpPr/>
          <p:nvPr/>
        </p:nvSpPr>
        <p:spPr>
          <a:xfrm flipV="1">
            <a:off x="499553" y="659487"/>
            <a:ext cx="328031" cy="360037"/>
          </a:xfrm>
          <a:prstGeom prst="star4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prstClr val="white"/>
              </a:solidFill>
              <a:sym typeface="Calibri" pitchFamily="34" charset="0"/>
            </a:endParaRP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837601" y="6525344"/>
            <a:ext cx="270903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ctr" defTabSz="1928744" fontAlgn="base" hangingPunct="0">
              <a:spcBef>
                <a:spcPct val="0"/>
              </a:spcBef>
              <a:spcAft>
                <a:spcPct val="0"/>
              </a:spcAft>
            </a:pPr>
            <a:fld id="{DC01C986-78EF-484E-8321-43D81B88D720}" type="slidenum">
              <a:rPr lang="ru-RU" sz="1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pPr algn="ctr" defTabSz="1928744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051719" y="3760002"/>
            <a:ext cx="4320481" cy="3405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в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случае прекращения 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договора ГПХ</a:t>
            </a:r>
            <a:endParaRPr lang="ru-RU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5112" y="116632"/>
            <a:ext cx="7686886" cy="3405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Примеры заполнения п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одраздела 1.1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. «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Сведения о трудовой (иной) деятельности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»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73" y="1229821"/>
            <a:ext cx="8680571" cy="133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7" y="4221088"/>
            <a:ext cx="8668998" cy="131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276872"/>
            <a:ext cx="914400" cy="216024"/>
          </a:xfrm>
          <a:prstGeom prst="rect">
            <a:avLst/>
          </a:prstGeom>
          <a:solidFill>
            <a:schemeClr val="accent1">
              <a:alpha val="1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prstClr val="white"/>
              </a:solidFill>
              <a:sym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32040" y="2275407"/>
            <a:ext cx="914400" cy="217489"/>
          </a:xfrm>
          <a:prstGeom prst="rect">
            <a:avLst/>
          </a:prstGeom>
          <a:solidFill>
            <a:schemeClr val="accent1">
              <a:alpha val="1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prstClr val="white"/>
              </a:solidFill>
              <a:sym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51160" y="2278410"/>
            <a:ext cx="457200" cy="217489"/>
          </a:xfrm>
          <a:prstGeom prst="rect">
            <a:avLst/>
          </a:prstGeom>
          <a:solidFill>
            <a:schemeClr val="accent1">
              <a:alpha val="1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prstClr val="white"/>
              </a:solidFill>
              <a:sym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51160" y="5308050"/>
            <a:ext cx="457200" cy="217489"/>
          </a:xfrm>
          <a:prstGeom prst="rect">
            <a:avLst/>
          </a:prstGeom>
          <a:solidFill>
            <a:schemeClr val="accent1">
              <a:alpha val="1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prstClr val="white"/>
              </a:solidFill>
              <a:sym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32040" y="5320094"/>
            <a:ext cx="914400" cy="217489"/>
          </a:xfrm>
          <a:prstGeom prst="rect">
            <a:avLst/>
          </a:prstGeom>
          <a:solidFill>
            <a:schemeClr val="accent1">
              <a:alpha val="1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prstClr val="white"/>
              </a:solidFill>
              <a:sym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37531" y="5308049"/>
            <a:ext cx="914400" cy="229534"/>
          </a:xfrm>
          <a:prstGeom prst="rect">
            <a:avLst/>
          </a:prstGeom>
          <a:solidFill>
            <a:schemeClr val="accent1">
              <a:alpha val="1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prstClr val="white"/>
              </a:solidFill>
              <a:sym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72200" y="2312438"/>
            <a:ext cx="914400" cy="217489"/>
          </a:xfrm>
          <a:prstGeom prst="rect">
            <a:avLst/>
          </a:prstGeom>
          <a:solidFill>
            <a:schemeClr val="accent1">
              <a:alpha val="1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prstClr val="white"/>
              </a:solidFill>
              <a:sym typeface="Calibri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28184" y="5308049"/>
            <a:ext cx="1296144" cy="217489"/>
          </a:xfrm>
          <a:prstGeom prst="rect">
            <a:avLst/>
          </a:prstGeom>
          <a:solidFill>
            <a:schemeClr val="accent1">
              <a:alpha val="1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prstClr val="white"/>
              </a:solidFill>
              <a:sym typeface="Calibri" pitchFamily="34" charset="0"/>
            </a:endParaRP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6372200" y="2753666"/>
            <a:ext cx="2528845" cy="830997"/>
          </a:xfrm>
          <a:prstGeom prst="wedgeRectCallout">
            <a:avLst>
              <a:gd name="adj1" fmla="val 6103"/>
              <a:gd name="adj2" fmla="val -87265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Дата приказа (распоряжения) иного документа, подтверждающего  прекращение трудовых отношений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6660231" y="5722938"/>
            <a:ext cx="1407133" cy="580420"/>
          </a:xfrm>
          <a:prstGeom prst="wedgeRectCallout">
            <a:avLst>
              <a:gd name="adj1" fmla="val 26456"/>
              <a:gd name="adj2" fmla="val -84891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Дата прекращения договора ГПХ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223752" y="5864226"/>
            <a:ext cx="1971984" cy="439132"/>
          </a:xfrm>
          <a:prstGeom prst="wedgeRectCallout">
            <a:avLst>
              <a:gd name="adj1" fmla="val -24837"/>
              <a:gd name="adj2" fmla="val -117712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Дата окончания периода по договору  ГПХ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2339752" y="2966005"/>
            <a:ext cx="3744417" cy="646331"/>
          </a:xfrm>
          <a:prstGeom prst="wedgeRectCallout">
            <a:avLst>
              <a:gd name="adj1" fmla="val 39773"/>
              <a:gd name="adj2" fmla="val -120027"/>
            </a:avLst>
          </a:prstGeom>
          <a:solidFill>
            <a:srgbClr val="FF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Должна быть еще причина увольнения в соответствии с положениями ТК РФ или иного федерального закона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3131840" y="5853114"/>
            <a:ext cx="1569041" cy="580420"/>
          </a:xfrm>
          <a:prstGeom prst="wedgeRectCallout">
            <a:avLst>
              <a:gd name="adj1" fmla="val 33225"/>
              <a:gd name="adj2" fmla="val -99660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Код, соответствующий договору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3251462" y="2576033"/>
            <a:ext cx="1047093" cy="244149"/>
          </a:xfrm>
          <a:prstGeom prst="wedgeRectCallout">
            <a:avLst>
              <a:gd name="adj1" fmla="val 67662"/>
              <a:gd name="adj2" fmla="val -57612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Код по ОКЗ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33" name="Прямоугольная выноска 32"/>
          <p:cNvSpPr/>
          <p:nvPr/>
        </p:nvSpPr>
        <p:spPr>
          <a:xfrm>
            <a:off x="4849346" y="5845179"/>
            <a:ext cx="1407133" cy="294971"/>
          </a:xfrm>
          <a:prstGeom prst="wedgeRectCallout">
            <a:avLst>
              <a:gd name="adj1" fmla="val 2088"/>
              <a:gd name="adj2" fmla="val -142686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Не заполняется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37" name="4-конечная звезда 36"/>
          <p:cNvSpPr/>
          <p:nvPr/>
        </p:nvSpPr>
        <p:spPr>
          <a:xfrm flipV="1">
            <a:off x="481300" y="3722623"/>
            <a:ext cx="328031" cy="360037"/>
          </a:xfrm>
          <a:prstGeom prst="star4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prstClr val="white"/>
              </a:solidFill>
              <a:sym typeface="Calibri" pitchFamily="34" charset="0"/>
            </a:endParaRPr>
          </a:p>
        </p:txBody>
      </p:sp>
      <p:sp>
        <p:nvSpPr>
          <p:cNvPr id="35" name="Номер слайда 9"/>
          <p:cNvSpPr/>
          <p:nvPr/>
        </p:nvSpPr>
        <p:spPr>
          <a:xfrm>
            <a:off x="138600" y="6225840"/>
            <a:ext cx="456840" cy="4568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E1F09F45-04AA-4B1A-880D-10761452D7EF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18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793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Заголовок 2"/>
          <p:cNvSpPr/>
          <p:nvPr/>
        </p:nvSpPr>
        <p:spPr>
          <a:xfrm>
            <a:off x="221400" y="32040"/>
            <a:ext cx="8381520" cy="47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1840" rIns="103680" bIns="51840"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2000" b="1" strike="noStrike" cap="all" spc="-1">
                <a:solidFill>
                  <a:srgbClr val="4D3D6F"/>
                </a:solidFill>
                <a:latin typeface="Times New Roman"/>
              </a:rPr>
              <a:t>Единая форма сведения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48" name="Picture 4"/>
          <p:cNvPicPr/>
          <p:nvPr/>
        </p:nvPicPr>
        <p:blipFill>
          <a:blip r:embed="rId2"/>
          <a:stretch/>
        </p:blipFill>
        <p:spPr>
          <a:xfrm>
            <a:off x="115200" y="658080"/>
            <a:ext cx="8908560" cy="2486880"/>
          </a:xfrm>
          <a:prstGeom prst="rect">
            <a:avLst/>
          </a:prstGeom>
          <a:ln w="0">
            <a:noFill/>
          </a:ln>
        </p:spPr>
      </p:pic>
      <p:sp>
        <p:nvSpPr>
          <p:cNvPr id="349" name="Прямоугольник 5"/>
          <p:cNvSpPr/>
          <p:nvPr/>
        </p:nvSpPr>
        <p:spPr>
          <a:xfrm>
            <a:off x="115200" y="3544920"/>
            <a:ext cx="8789400" cy="19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76920" indent="-376920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Отсутствует тип сведений </a:t>
            </a:r>
            <a:r>
              <a:rPr lang="ru-RU" sz="2400" b="1" u="sng" strike="noStrike" spc="-1">
                <a:solidFill>
                  <a:srgbClr val="002060"/>
                </a:solidFill>
                <a:uFillTx/>
                <a:latin typeface="Times New Roman"/>
              </a:rPr>
              <a:t>«Дополняющая»</a:t>
            </a:r>
            <a:endParaRPr lang="ru-RU" sz="2400" b="0" strike="noStrike" spc="-1">
              <a:latin typeface="Times New Roman"/>
            </a:endParaRPr>
          </a:p>
          <a:p>
            <a:pPr marL="376920" indent="-376920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Подраздел аналогичен форме СЗВ-СТАЖ;</a:t>
            </a:r>
            <a:endParaRPr lang="ru-RU" sz="2400" b="0" strike="noStrike" spc="-1">
              <a:latin typeface="Times New Roman"/>
            </a:endParaRPr>
          </a:p>
          <a:p>
            <a:pPr marL="376920" indent="-376920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Дополняется по СОУТ :</a:t>
            </a:r>
            <a:endParaRPr lang="ru-RU" sz="2400" b="0" strike="noStrike" spc="-1">
              <a:latin typeface="Times New Roman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индивидуальным номером рабочего места;</a:t>
            </a:r>
            <a:endParaRPr lang="ru-RU" sz="2400" b="0" strike="noStrike" spc="-1">
              <a:latin typeface="Times New Roman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класс (подкласс) условий труда</a:t>
            </a:r>
            <a:endParaRPr lang="ru-RU" sz="2400" b="0" strike="noStrike" spc="-1">
              <a:latin typeface="Times New Roman"/>
            </a:endParaRPr>
          </a:p>
        </p:txBody>
      </p:sp>
      <p:sp>
        <p:nvSpPr>
          <p:cNvPr id="350" name="Номер слайда 12"/>
          <p:cNvSpPr/>
          <p:nvPr/>
        </p:nvSpPr>
        <p:spPr>
          <a:xfrm>
            <a:off x="138600" y="6225840"/>
            <a:ext cx="456840" cy="45684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2F0B0165-3885-4B6A-825B-832D64D8BFAD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19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A527E07B-32BA-450C-A77F-C94147F141A5}" type="slidenum">
              <a:t>19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539640" y="332656"/>
            <a:ext cx="8352720" cy="73078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страхователями сведений персонифицированного учета за отчетные периоды до 1 января 2023 года</a:t>
            </a:r>
          </a:p>
        </p:txBody>
      </p:sp>
      <p:pic>
        <p:nvPicPr>
          <p:cNvPr id="269" name="Picture 3"/>
          <p:cNvPicPr/>
          <p:nvPr/>
        </p:nvPicPr>
        <p:blipFill>
          <a:blip r:embed="rId2"/>
          <a:stretch/>
        </p:blipFill>
        <p:spPr>
          <a:xfrm>
            <a:off x="532800" y="2503440"/>
            <a:ext cx="8153640" cy="2869560"/>
          </a:xfrm>
          <a:prstGeom prst="rect">
            <a:avLst/>
          </a:prstGeom>
          <a:ln w="0">
            <a:noFill/>
          </a:ln>
        </p:spPr>
      </p:pic>
      <p:sp>
        <p:nvSpPr>
          <p:cNvPr id="270" name="Прямоугольник 4"/>
          <p:cNvSpPr/>
          <p:nvPr/>
        </p:nvSpPr>
        <p:spPr>
          <a:xfrm>
            <a:off x="251640" y="1196640"/>
            <a:ext cx="864072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indent="446088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 за отчетные периоды по 2022 год включительно представляются в СФР в порядке, действовавшем 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15 Федерального закона от 14.07.2022 № 237-ФЗ)</a:t>
            </a:r>
          </a:p>
          <a:p>
            <a:pPr indent="446088" algn="just">
              <a:lnSpc>
                <a:spcPct val="100000"/>
              </a:lnSpc>
              <a:buNone/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Для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данной отчетности сохраняются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прежние сроки и формы сдачи: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71" name="Номер слайда 8"/>
          <p:cNvSpPr/>
          <p:nvPr/>
        </p:nvSpPr>
        <p:spPr>
          <a:xfrm>
            <a:off x="146160" y="6210360"/>
            <a:ext cx="456840" cy="45684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C424A512-58F2-44EB-AA2B-309124282569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2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="" xmlns:a16="http://schemas.microsoft.com/office/drawing/2014/main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4007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="" xmlns:a16="http://schemas.microsoft.com/office/drawing/2014/main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0" y="44624"/>
            <a:ext cx="7717069" cy="31546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Подраздел 1.2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. «Сведения о страховом </a:t>
            </a: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стаже</a:t>
            </a: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» раздела 1 формы ЕФС-1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35696" y="1913028"/>
            <a:ext cx="108012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Работники</a:t>
            </a:r>
          </a:p>
        </p:txBody>
      </p:sp>
      <p:sp>
        <p:nvSpPr>
          <p:cNvPr id="21" name="Нашивка 20"/>
          <p:cNvSpPr/>
          <p:nvPr/>
        </p:nvSpPr>
        <p:spPr>
          <a:xfrm>
            <a:off x="1403648" y="1148235"/>
            <a:ext cx="504056" cy="57606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prstClr val="white"/>
              </a:solidFill>
              <a:sym typeface="Calibri" pitchFamily="34" charset="0"/>
            </a:endParaRPr>
          </a:p>
        </p:txBody>
      </p:sp>
      <p:sp>
        <p:nvSpPr>
          <p:cNvPr id="22" name="Заголовок 2"/>
          <p:cNvSpPr>
            <a:spLocks noGrp="1"/>
          </p:cNvSpPr>
          <p:nvPr/>
        </p:nvSpPr>
        <p:spPr bwMode="auto">
          <a:xfrm>
            <a:off x="495752" y="507450"/>
            <a:ext cx="8108696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45">
              <a:defRPr/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Подраздел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1.2.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раздела 1 формы ЕФС-1 з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аполняется и представляется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007685" y="1060759"/>
            <a:ext cx="5668769" cy="5793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just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Выполняли работу, дающую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право на досрочное назначение пенсий, в </a:t>
            </a:r>
            <a:r>
              <a:rPr 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тер.условиях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 РКС, МКС, СЕЛО,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ЧАЭС</a:t>
            </a:r>
            <a:endParaRPr lang="ru-RU" sz="1200" b="1" dirty="0">
              <a:solidFill>
                <a:srgbClr val="4472C4">
                  <a:lumMod val="50000"/>
                </a:srgbClr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42" name="Rectangle 112"/>
          <p:cNvSpPr>
            <a:spLocks/>
          </p:cNvSpPr>
          <p:nvPr/>
        </p:nvSpPr>
        <p:spPr bwMode="auto">
          <a:xfrm>
            <a:off x="101985" y="1889801"/>
            <a:ext cx="1373671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 pitchFamily="34" charset="0"/>
              </a:rPr>
              <a:t>Работодатель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 Narrow" pitchFamily="34" charset="0"/>
            </a:endParaRPr>
          </a:p>
        </p:txBody>
      </p:sp>
      <p:grpSp>
        <p:nvGrpSpPr>
          <p:cNvPr id="43" name="Group 113"/>
          <p:cNvGrpSpPr>
            <a:grpSpLocks/>
          </p:cNvGrpSpPr>
          <p:nvPr/>
        </p:nvGrpSpPr>
        <p:grpSpPr bwMode="auto">
          <a:xfrm>
            <a:off x="203314" y="980730"/>
            <a:ext cx="1078821" cy="1018347"/>
            <a:chOff x="0" y="0"/>
            <a:chExt cx="582841" cy="582841"/>
          </a:xfrm>
        </p:grpSpPr>
        <p:sp>
          <p:nvSpPr>
            <p:cNvPr id="44" name="Oval 114"/>
            <p:cNvSpPr>
              <a:spLocks/>
            </p:cNvSpPr>
            <p:nvPr/>
          </p:nvSpPr>
          <p:spPr bwMode="auto">
            <a:xfrm>
              <a:off x="0" y="0"/>
              <a:ext cx="582841" cy="582841"/>
            </a:xfrm>
            <a:prstGeom prst="ellipse">
              <a:avLst/>
            </a:prstGeom>
            <a:solidFill>
              <a:srgbClr val="F5EEE4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10300" dir="2700000" algn="ctr" rotWithShape="0">
                <a:srgbClr val="000000">
                  <a:alpha val="34999"/>
                </a:srgbClr>
              </a:outerShdw>
            </a:effectLst>
          </p:spPr>
          <p:txBody>
            <a:bodyPr lIns="45720" rIns="45720" anchor="ctr"/>
            <a:lstStyle/>
            <a:p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>
                <a:solidFill>
                  <a:srgbClr val="000000"/>
                </a:solidFill>
                <a:sym typeface="Calibri" pitchFamily="34" charset="0"/>
              </a:endParaRPr>
            </a:p>
          </p:txBody>
        </p:sp>
        <p:pic>
          <p:nvPicPr>
            <p:cNvPr id="45" name="Picture 115" descr="industry-icon-png-1857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588" y="21103"/>
              <a:ext cx="463664" cy="46366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4067944" y="5687610"/>
            <a:ext cx="4437316" cy="715089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>
            <a:spAutoFit/>
          </a:bodyPr>
          <a:lstStyle/>
          <a:p>
            <a:pPr algn="ctr"/>
            <a:r>
              <a:rPr lang="ru-RU" sz="1100" dirty="0" smtClean="0">
                <a:solidFill>
                  <a:srgbClr val="000000"/>
                </a:solidFill>
                <a:sym typeface="Calibri" pitchFamily="34" charset="0"/>
              </a:rPr>
              <a:t> </a:t>
            </a:r>
            <a:r>
              <a:rPr lang="ru-RU" sz="12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в течение 3-х календарных дней </a:t>
            </a:r>
            <a:r>
              <a:rPr lang="ru-RU" sz="12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со дня поступления запроса органа </a:t>
            </a:r>
            <a:r>
              <a:rPr lang="ru-RU" sz="1200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Фонда </a:t>
            </a:r>
            <a:r>
              <a:rPr lang="ru-RU" sz="12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либо со дня обращения лица к страхователю</a:t>
            </a:r>
          </a:p>
        </p:txBody>
      </p:sp>
      <p:sp>
        <p:nvSpPr>
          <p:cNvPr id="31" name="Нашивка 30"/>
          <p:cNvSpPr/>
          <p:nvPr/>
        </p:nvSpPr>
        <p:spPr>
          <a:xfrm>
            <a:off x="3523533" y="5064470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prstClr val="black"/>
              </a:solidFill>
              <a:sym typeface="Calibri" pitchFamily="34" charset="0"/>
            </a:endParaRPr>
          </a:p>
        </p:txBody>
      </p:sp>
      <p:sp>
        <p:nvSpPr>
          <p:cNvPr id="32" name="Нашивка 31"/>
          <p:cNvSpPr/>
          <p:nvPr/>
        </p:nvSpPr>
        <p:spPr>
          <a:xfrm>
            <a:off x="3523533" y="5901139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prstClr val="black"/>
              </a:solidFill>
              <a:sym typeface="Calibri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52847" y="4346763"/>
            <a:ext cx="2823009" cy="408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 Сроки представления </a:t>
            </a:r>
            <a:endParaRPr lang="ru-RU" sz="1600" b="1" dirty="0">
              <a:solidFill>
                <a:srgbClr val="4472C4">
                  <a:lumMod val="50000"/>
                </a:srgbClr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07685" y="1716254"/>
            <a:ext cx="5668769" cy="5793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just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Работали в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тер.условиях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РКС, МКС, СЕЛО,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ЧАЭС, вахтовым методом, в полевых условиях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работы и др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.</a:t>
            </a:r>
            <a:endParaRPr lang="ru-RU" sz="1200" b="1" dirty="0">
              <a:solidFill>
                <a:srgbClr val="4472C4">
                  <a:lumMod val="50000"/>
                </a:srgbClr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007685" y="2348880"/>
            <a:ext cx="5668770" cy="7150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Имели периоды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ухода за ребенком от 1,5 до 3-х лет, получения пособия по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безработице, нахождения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в отпуске без сохранения заработной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платы, периоды простоя или отстранения от работы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и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др.</a:t>
            </a:r>
            <a:endParaRPr lang="ru-RU" sz="1200" b="1" dirty="0">
              <a:solidFill>
                <a:srgbClr val="4472C4">
                  <a:lumMod val="50000"/>
                </a:srgbClr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007685" y="3780651"/>
            <a:ext cx="5668769" cy="3064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Работали в период отбывания наказания в виде лишения свободы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007686" y="3174439"/>
            <a:ext cx="5668770" cy="5107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Замещали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государственные и муниципальные должности,  должности государственной гражданской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службы,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муниципальной службы</a:t>
            </a:r>
            <a:endParaRPr lang="ru-RU" sz="1200" b="1" dirty="0">
              <a:solidFill>
                <a:srgbClr val="4472C4">
                  <a:lumMod val="50000"/>
                </a:srgbClr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pic>
        <p:nvPicPr>
          <p:cNvPr id="41" name="Рисунок 40" descr="f1.eps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24345" y="1120940"/>
            <a:ext cx="631431" cy="81184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 descr="f1.eps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23018" y="1175266"/>
            <a:ext cx="576774" cy="7415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0" y="5754945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Скругленный прямоугольник 51"/>
          <p:cNvSpPr/>
          <p:nvPr/>
        </p:nvSpPr>
        <p:spPr>
          <a:xfrm>
            <a:off x="4134673" y="4919045"/>
            <a:ext cx="4370587" cy="578882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не </a:t>
            </a:r>
            <a:r>
              <a:rPr lang="ru-RU" sz="14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позднее 25-го числа месяца, следующего за отчетным </a:t>
            </a:r>
            <a:r>
              <a:rPr lang="ru-RU" sz="14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периодом (годом)</a:t>
            </a:r>
            <a:endParaRPr lang="ru-RU" sz="14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22503" y="5638647"/>
            <a:ext cx="28010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Calibri" pitchFamily="34" charset="0"/>
              </a:rPr>
              <a:t>При обращении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Calibri" pitchFamily="34" charset="0"/>
              </a:rPr>
              <a:t>лица с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Calibri" pitchFamily="34" charset="0"/>
              </a:rPr>
              <a:t>заявлением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Calibri" pitchFamily="34" charset="0"/>
              </a:rPr>
              <a:t>об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Calibri" pitchFamily="34" charset="0"/>
              </a:rPr>
              <a:t>установлении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Calibri" pitchFamily="34" charset="0"/>
              </a:rPr>
              <a:t>пенсии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Calibri" pitchFamily="34" charset="0"/>
              </a:rPr>
              <a:t>либо выплаты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  <a:sym typeface="Calibri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42724" y="4977654"/>
            <a:ext cx="2058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Calibri" pitchFamily="34" charset="0"/>
              </a:rPr>
              <a:t>Ежегодно</a:t>
            </a:r>
            <a:endParaRPr lang="ru-RU" altLang="ru-RU" sz="2400" b="1" dirty="0">
              <a:solidFill>
                <a:prstClr val="black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 rot="10800000">
            <a:off x="1004844" y="2348879"/>
            <a:ext cx="1585857" cy="878809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prstClr val="white"/>
              </a:solidFill>
              <a:sym typeface="Calibri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971600" y="2381979"/>
            <a:ext cx="1619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Работали на условиях, отклоняющихся</a:t>
            </a:r>
          </a:p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от общих</a:t>
            </a:r>
            <a:endParaRPr lang="ru-RU" sz="120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6" y="5053306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Выноска 2 7"/>
          <p:cNvSpPr/>
          <p:nvPr/>
        </p:nvSpPr>
        <p:spPr>
          <a:xfrm>
            <a:off x="6516216" y="4214090"/>
            <a:ext cx="2448272" cy="572282"/>
          </a:xfrm>
          <a:prstGeom prst="borderCallout2">
            <a:avLst/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A3ACA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По итогам 2023 года,</a:t>
            </a:r>
          </a:p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A3ACA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не позднее 25.01.2024 </a:t>
            </a:r>
            <a:endParaRPr lang="ru-RU" sz="1400" dirty="0">
              <a:solidFill>
                <a:srgbClr val="8A3ACA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61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48464" y="6525344"/>
            <a:ext cx="35560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64291" tIns="64291" rIns="64291" bIns="64291" anchor="ctr">
            <a:spAutoFit/>
          </a:bodyPr>
          <a:lstStyle/>
          <a:p>
            <a:pPr algn="ctr" defTabSz="1928744"/>
            <a:fld id="{BD5C65BA-8E01-4625-9938-9569ADAEA6C0}" type="slidenum">
              <a:rPr lang="ru-RU" sz="1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ctr" defTabSz="1928744"/>
              <a:t>20</a:t>
            </a:fld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Номер слайда 12"/>
          <p:cNvSpPr/>
          <p:nvPr/>
        </p:nvSpPr>
        <p:spPr>
          <a:xfrm>
            <a:off x="138600" y="6225840"/>
            <a:ext cx="456840" cy="4568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2F0B0165-3885-4B6A-825B-832D64D8BFAD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20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719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1663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0" y="110100"/>
            <a:ext cx="7717069" cy="43858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Подраздел 1.3</a:t>
            </a:r>
            <a:r>
              <a:rPr lang="ru-R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. «Сведения о заработной плате и условиях осуществления деятельности работников государственных (муниципальных) учреждений</a:t>
            </a:r>
            <a:r>
              <a:rPr lang="ru-RU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»</a:t>
            </a:r>
            <a:endParaRPr lang="ru-RU" sz="1200" b="1" dirty="0">
              <a:solidFill>
                <a:prstClr val="white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48464" y="6525344"/>
            <a:ext cx="35560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64291" tIns="64291" rIns="64291" bIns="64291" anchor="ctr">
            <a:spAutoFit/>
          </a:bodyPr>
          <a:lstStyle/>
          <a:p>
            <a:pPr algn="ctr" defTabSz="1928744"/>
            <a:fld id="{BD5C65BA-8E01-4625-9938-9569ADAEA6C0}" type="slidenum">
              <a:rPr lang="ru-RU" sz="1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ctr" defTabSz="1928744"/>
              <a:t>21</a:t>
            </a:fld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6" y="655528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74525" y="583520"/>
            <a:ext cx="8465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Обязанность представления сведений о заработной плате и условиях осуществления деятельности работников государственных (муниципальных) учреждений установлена пунктом 9 статьи 11 Федерального закона № 27-ФЗ (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в ред. ФЗ от 14.07.2022 № 237-ФЗ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)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0" y="1910735"/>
            <a:ext cx="31569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48226" y="1772816"/>
            <a:ext cx="8491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Виды деятельности, при осуществлении которых страхователи, являющиеся государственными (муниципальными) учреждениями представляют указанные сведения в органы СФР определяются приказом Минтруда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России: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0" y="5877272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458396" y="5807005"/>
            <a:ext cx="8210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Срок представления – ЕЖЕМЕСЯЧНО,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не позднее 25 числа каждого месяца, следующего за отчетным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5227" y="3055600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I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. Деятельность учреждений в области образования, являющихся респондентами по форме федерального статистического наблюдения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ОКУД 0606048 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(ЗП-образование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)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  <a:p>
            <a:pPr algn="just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II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. Деятельность учреждений в области науки, являющихся респондентами по форме федерального статистического наблюдения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ОКУД 0606047 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(ЗП-наука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)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  <a:p>
            <a:pPr algn="just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III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. Деятельность учреждений в области здравоохранения, являющихся респондентами по форме федерального статистического наблюдения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ОКУД 0606045 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(ЗП-здрав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)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  <a:p>
            <a:pPr algn="just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IV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. Деятельность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учреждений в области предоставления социальных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услуг, в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том числе являющихся респондентами по форме федерального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статистического наблюдения                             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ОКУД 0606049 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(ЗП-</a:t>
            </a:r>
            <a:r>
              <a:rPr lang="ru-RU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соц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)</a:t>
            </a:r>
          </a:p>
          <a:p>
            <a:pPr algn="just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V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. Деятельность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учреждений в области культуры, искусства и кинематографии, являющихся респондентами по форме федерального статистического наблюдения</a:t>
            </a:r>
          </a:p>
          <a:p>
            <a:pPr algn="just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ОКУД 0606046 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(ЗП-культура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)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" name="Номер слайда 12"/>
          <p:cNvSpPr/>
          <p:nvPr/>
        </p:nvSpPr>
        <p:spPr>
          <a:xfrm>
            <a:off x="138600" y="6225840"/>
            <a:ext cx="456840" cy="4568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2F0B0165-3885-4B6A-825B-832D64D8BFAD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21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687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1663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0" y="110100"/>
            <a:ext cx="7717069" cy="31546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Коды ОКВЭД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48464" y="6525344"/>
            <a:ext cx="35560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vert="horz" wrap="square" lIns="64291" tIns="64291" rIns="64291" bIns="64291" rtlCol="0" anchor="ctr">
            <a:spAutoFit/>
          </a:bodyPr>
          <a:lstStyle/>
          <a:p>
            <a:pPr algn="ctr" defTabSz="1928744"/>
            <a:fld id="{BD5C65BA-8E01-4625-9938-9569ADAEA6C0}" type="slidenum">
              <a:rPr lang="ru-RU" sz="1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ctr" defTabSz="1928744"/>
              <a:t>22</a:t>
            </a:fld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6" y="655528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74525" y="583520"/>
            <a:ext cx="848996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Приказ Министерства труда и социальной защиты РФ от 02.009.2022 № 507н «Об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определении видов деятельности, при осуществлении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которых страхователи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, являющиеся государственными (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муниципальными) учреждениями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, представляют в составе единой формы сведений в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органы Фонда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пенсионного и социального страхования Российской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Федерации сведения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, предусмотренные пунктом 9 статьи 11 Федерального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закона от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1 апреля 1996 г. № 27-ФЗ «Об индивидуальном (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персонифицированном) учете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в системах обязательного пенсионного страхования и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обязательного социального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страхования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»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52" y="2348880"/>
            <a:ext cx="299295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13" y="2372351"/>
            <a:ext cx="2988369" cy="419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985" y="2183958"/>
            <a:ext cx="3137519" cy="438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Номер слайда 12"/>
          <p:cNvSpPr/>
          <p:nvPr/>
        </p:nvSpPr>
        <p:spPr>
          <a:xfrm>
            <a:off x="138600" y="6225840"/>
            <a:ext cx="456840" cy="4568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2F0B0165-3885-4B6A-825B-832D64D8BFAD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22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242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Скругленный прямоугольник 1"/>
          <p:cNvSpPr/>
          <p:nvPr/>
        </p:nvSpPr>
        <p:spPr>
          <a:xfrm>
            <a:off x="196560" y="77040"/>
            <a:ext cx="8803800" cy="445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FFFFFF"/>
            </a:solidFill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48600" tIns="48600" rIns="48600" bIns="48600" numCol="1" spcCol="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2060"/>
                </a:solidFill>
                <a:latin typeface="Times New Roman"/>
              </a:rPr>
              <a:t>Заполнение титульного листа формы ЕФС-1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68" name="Picture 5"/>
          <p:cNvPicPr/>
          <p:nvPr/>
        </p:nvPicPr>
        <p:blipFill>
          <a:blip r:embed="rId2"/>
          <a:stretch/>
        </p:blipFill>
        <p:spPr>
          <a:xfrm>
            <a:off x="196560" y="535680"/>
            <a:ext cx="5083560" cy="5702760"/>
          </a:xfrm>
          <a:prstGeom prst="rect">
            <a:avLst/>
          </a:prstGeom>
          <a:ln w="0">
            <a:noFill/>
          </a:ln>
        </p:spPr>
      </p:pic>
      <p:sp>
        <p:nvSpPr>
          <p:cNvPr id="369" name="TextBox 7"/>
          <p:cNvSpPr/>
          <p:nvPr/>
        </p:nvSpPr>
        <p:spPr>
          <a:xfrm>
            <a:off x="320400" y="2887200"/>
            <a:ext cx="3460680" cy="30744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Стрелка вправо 5"/>
          <p:cNvSpPr/>
          <p:nvPr/>
        </p:nvSpPr>
        <p:spPr>
          <a:xfrm>
            <a:off x="3781440" y="2966760"/>
            <a:ext cx="1792440" cy="14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1" name="TextBox 8"/>
          <p:cNvSpPr/>
          <p:nvPr/>
        </p:nvSpPr>
        <p:spPr>
          <a:xfrm>
            <a:off x="320400" y="5612760"/>
            <a:ext cx="3460680" cy="30744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Стрелка вправо 6"/>
          <p:cNvSpPr/>
          <p:nvPr/>
        </p:nvSpPr>
        <p:spPr>
          <a:xfrm>
            <a:off x="3781440" y="5692320"/>
            <a:ext cx="1792440" cy="14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3" name="TextBox 9"/>
          <p:cNvSpPr/>
          <p:nvPr/>
        </p:nvSpPr>
        <p:spPr>
          <a:xfrm>
            <a:off x="5580000" y="2671461"/>
            <a:ext cx="3426120" cy="3245589"/>
          </a:xfrm>
          <a:prstGeom prst="rect">
            <a:avLst/>
          </a:prstGeom>
          <a:noFill/>
          <a:ln w="28575">
            <a:solidFill>
              <a:srgbClr val="1956B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  <a:buNone/>
            </a:pPr>
            <a:r>
              <a:rPr lang="ru-RU" sz="2000" b="1" strike="noStrike" spc="-1" dirty="0">
                <a:solidFill>
                  <a:srgbClr val="0F50A8"/>
                </a:solidFill>
                <a:latin typeface="Times New Roman"/>
              </a:rPr>
              <a:t>Коды ОКФС, ОКОГУ и ОКПО обязательны к заполнению при представлении подраздела </a:t>
            </a:r>
            <a:r>
              <a:rPr lang="ru-RU" sz="2000" b="1" strike="noStrike" spc="-1" dirty="0" smtClean="0">
                <a:solidFill>
                  <a:srgbClr val="0F50A8"/>
                </a:solidFill>
                <a:latin typeface="Times New Roman"/>
              </a:rPr>
              <a:t>1.3. </a:t>
            </a:r>
            <a:endParaRPr lang="en-US" sz="2000" b="1" strike="noStrike" spc="-1" dirty="0" smtClean="0">
              <a:solidFill>
                <a:srgbClr val="0F50A8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r>
              <a:rPr lang="ru-RU" sz="2000" b="1" strike="noStrike" spc="-1" dirty="0" smtClean="0">
                <a:solidFill>
                  <a:srgbClr val="0F50A8"/>
                </a:solidFill>
                <a:latin typeface="Times New Roman"/>
              </a:rPr>
              <a:t>Соответствующие </a:t>
            </a:r>
            <a:r>
              <a:rPr lang="ru-RU" sz="2000" b="1" strike="noStrike" spc="-1" dirty="0">
                <a:solidFill>
                  <a:srgbClr val="0F50A8"/>
                </a:solidFill>
                <a:latin typeface="Times New Roman"/>
              </a:rPr>
              <a:t>проверки установлены форматом представлений сведений по форме ЕФС-1 в электронном виде.</a:t>
            </a:r>
            <a:endParaRPr lang="ru-RU" sz="2000" b="0" strike="noStrike" spc="-1" dirty="0">
              <a:latin typeface="Times New Roman"/>
            </a:endParaRPr>
          </a:p>
        </p:txBody>
      </p:sp>
      <p:sp>
        <p:nvSpPr>
          <p:cNvPr id="374" name="Номер слайда 23"/>
          <p:cNvSpPr/>
          <p:nvPr/>
        </p:nvSpPr>
        <p:spPr>
          <a:xfrm>
            <a:off x="138600" y="6225840"/>
            <a:ext cx="456840" cy="45684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518E84D7-32E0-4A35-BCC3-32262B82D301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23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sldNum" idx="23"/>
          </p:nvPr>
        </p:nvSpPr>
        <p:spPr>
          <a:xfrm>
            <a:off x="645768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9B9B9B"/>
                </a:solidFill>
                <a:latin typeface="Arial Narrow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95FE0A6-72F7-480F-B9C6-33329E153C80}" type="slidenum">
              <a:rPr lang="ru-RU" sz="1200" b="0" strike="noStrike" spc="-1">
                <a:solidFill>
                  <a:srgbClr val="9B9B9B"/>
                </a:solidFill>
                <a:latin typeface="Arial Narrow"/>
              </a:rPr>
              <a:t>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76" name="Скругленный прямоугольник 4"/>
          <p:cNvSpPr/>
          <p:nvPr/>
        </p:nvSpPr>
        <p:spPr>
          <a:xfrm>
            <a:off x="196560" y="-137880"/>
            <a:ext cx="8803800" cy="1121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FFFFFF"/>
            </a:solidFill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48600" tIns="48600" rIns="48600" bIns="48600" numCol="1" spcCol="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2060"/>
                </a:solidFill>
                <a:latin typeface="Times New Roman"/>
              </a:rPr>
              <a:t>О правилах заполнения подраздела 1.3 «Сведения о заработной плате и условиях осуществления деятельности работников государственных (муниципальных) учреждений» формы ЕФС-1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77" name="Picture 6"/>
          <p:cNvPicPr/>
          <p:nvPr/>
        </p:nvPicPr>
        <p:blipFill>
          <a:blip r:embed="rId2"/>
          <a:stretch/>
        </p:blipFill>
        <p:spPr>
          <a:xfrm>
            <a:off x="0" y="922320"/>
            <a:ext cx="9143640" cy="1402200"/>
          </a:xfrm>
          <a:prstGeom prst="rect">
            <a:avLst/>
          </a:prstGeom>
          <a:ln w="0">
            <a:noFill/>
          </a:ln>
        </p:spPr>
      </p:pic>
      <p:sp>
        <p:nvSpPr>
          <p:cNvPr id="378" name="TextBox 12"/>
          <p:cNvSpPr/>
          <p:nvPr/>
        </p:nvSpPr>
        <p:spPr>
          <a:xfrm>
            <a:off x="0" y="1965240"/>
            <a:ext cx="1932480" cy="30744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TextBox 15"/>
          <p:cNvSpPr/>
          <p:nvPr/>
        </p:nvSpPr>
        <p:spPr>
          <a:xfrm>
            <a:off x="2046600" y="1963800"/>
            <a:ext cx="4879440" cy="32184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TextBox 16"/>
          <p:cNvSpPr/>
          <p:nvPr/>
        </p:nvSpPr>
        <p:spPr>
          <a:xfrm>
            <a:off x="7083000" y="1963800"/>
            <a:ext cx="2060640" cy="32184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Стрелка вправо 8"/>
          <p:cNvSpPr/>
          <p:nvPr/>
        </p:nvSpPr>
        <p:spPr>
          <a:xfrm rot="5400000">
            <a:off x="554760" y="2628360"/>
            <a:ext cx="822240" cy="111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2" name="Стрелка вправо 9"/>
          <p:cNvSpPr/>
          <p:nvPr/>
        </p:nvSpPr>
        <p:spPr>
          <a:xfrm rot="5400000">
            <a:off x="7646400" y="2641320"/>
            <a:ext cx="822240" cy="111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3" name="TextBox 17"/>
          <p:cNvSpPr/>
          <p:nvPr/>
        </p:nvSpPr>
        <p:spPr>
          <a:xfrm>
            <a:off x="149400" y="3121560"/>
            <a:ext cx="2370600" cy="1614960"/>
          </a:xfrm>
          <a:prstGeom prst="rect">
            <a:avLst/>
          </a:prstGeom>
          <a:noFill/>
          <a:ln w="28575">
            <a:solidFill>
              <a:srgbClr val="1956B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601"/>
              </a:spcBef>
              <a:buNone/>
            </a:pPr>
            <a:r>
              <a:rPr lang="ru-RU" sz="2000" b="0" strike="noStrike" spc="-1">
                <a:solidFill>
                  <a:srgbClr val="0F50A8"/>
                </a:solidFill>
                <a:latin typeface="Times New Roman"/>
              </a:rPr>
              <a:t>Код типа организации заполняется в соответствии с классификатором</a:t>
            </a:r>
            <a:endParaRPr lang="ru-RU" sz="2000" b="0" strike="noStrike" spc="-1">
              <a:latin typeface="Times New Roman"/>
            </a:endParaRPr>
          </a:p>
        </p:txBody>
      </p:sp>
      <p:sp>
        <p:nvSpPr>
          <p:cNvPr id="384" name="TextBox 18"/>
          <p:cNvSpPr/>
          <p:nvPr/>
        </p:nvSpPr>
        <p:spPr>
          <a:xfrm>
            <a:off x="6181920" y="3169440"/>
            <a:ext cx="2961360" cy="3139560"/>
          </a:xfrm>
          <a:prstGeom prst="rect">
            <a:avLst/>
          </a:prstGeom>
          <a:noFill/>
          <a:ln w="28575">
            <a:solidFill>
              <a:srgbClr val="1956B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601"/>
              </a:spcBef>
              <a:buNone/>
            </a:pPr>
            <a:r>
              <a:rPr lang="ru-RU" sz="2000" b="0" strike="noStrike" spc="-1">
                <a:solidFill>
                  <a:srgbClr val="0F50A8"/>
                </a:solidFill>
                <a:latin typeface="Times New Roman"/>
              </a:rPr>
              <a:t>OID (уникальный идентификатор) организации заполняется только для медицинских организаций в соответствии с соответствующим полем федерального регистра медицинских организаций (ФРМО)</a:t>
            </a:r>
            <a:endParaRPr lang="ru-RU" sz="2000" b="0" strike="noStrike" spc="-1">
              <a:latin typeface="Times New Roman"/>
            </a:endParaRPr>
          </a:p>
        </p:txBody>
      </p:sp>
      <p:sp>
        <p:nvSpPr>
          <p:cNvPr id="385" name="Стрелка вправо 10"/>
          <p:cNvSpPr/>
          <p:nvPr/>
        </p:nvSpPr>
        <p:spPr>
          <a:xfrm rot="5400000">
            <a:off x="3882960" y="2628360"/>
            <a:ext cx="822240" cy="111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6" name="TextBox 19"/>
          <p:cNvSpPr/>
          <p:nvPr/>
        </p:nvSpPr>
        <p:spPr>
          <a:xfrm>
            <a:off x="2827800" y="3169440"/>
            <a:ext cx="2903040" cy="3444480"/>
          </a:xfrm>
          <a:prstGeom prst="rect">
            <a:avLst/>
          </a:prstGeom>
          <a:noFill/>
          <a:ln w="28575">
            <a:solidFill>
              <a:srgbClr val="1956B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601"/>
              </a:spcBef>
              <a:buNone/>
            </a:pPr>
            <a:r>
              <a:rPr lang="ru-RU" sz="2000" b="0" strike="noStrike" spc="-1">
                <a:solidFill>
                  <a:srgbClr val="0F50A8"/>
                </a:solidFill>
                <a:latin typeface="Times New Roman"/>
              </a:rPr>
              <a:t>Идентификационный номер ТОСП заполняется для территориально обособленных структурных подразделений (присваивается налоговыми органами при регистрации ТОСП). </a:t>
            </a:r>
            <a:endParaRPr lang="ru-RU" sz="2000" b="0" strike="noStrike" spc="-1">
              <a:latin typeface="Times New Roman"/>
            </a:endParaRPr>
          </a:p>
        </p:txBody>
      </p:sp>
      <p:sp>
        <p:nvSpPr>
          <p:cNvPr id="387" name="Номер слайда 24"/>
          <p:cNvSpPr/>
          <p:nvPr/>
        </p:nvSpPr>
        <p:spPr>
          <a:xfrm>
            <a:off x="122760" y="6257160"/>
            <a:ext cx="456840" cy="45684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D092BB93-7E22-4F30-9093-AFF9B60F4B6A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24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="" xmlns:a16="http://schemas.microsoft.com/office/drawing/2014/main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4007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="" xmlns:a16="http://schemas.microsoft.com/office/drawing/2014/main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0" y="-3138"/>
            <a:ext cx="7717069" cy="43858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Подраздел 1.3</a:t>
            </a:r>
            <a:r>
              <a:rPr lang="ru-R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. «Сведения о заработной плате и условиях осуществления деятельности работников государственных (муниципальных) учреждений</a:t>
            </a:r>
            <a:r>
              <a:rPr lang="ru-RU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»</a:t>
            </a:r>
            <a:endParaRPr lang="ru-RU" sz="1200" b="1" dirty="0">
              <a:solidFill>
                <a:prstClr val="white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42" name="Rectangle 112"/>
          <p:cNvSpPr>
            <a:spLocks/>
          </p:cNvSpPr>
          <p:nvPr/>
        </p:nvSpPr>
        <p:spPr bwMode="auto">
          <a:xfrm>
            <a:off x="259794" y="4133398"/>
            <a:ext cx="1764196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 pitchFamily="34" charset="0"/>
              </a:rPr>
              <a:t>Государственные (муниципальные)  учреждения, включенные в мониторинг системы оплаты труда работников бюджетной сферы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 Narrow" pitchFamily="34" charset="0"/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2805733" y="6497125"/>
            <a:ext cx="368360" cy="2220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prstClr val="black"/>
              </a:solidFill>
              <a:sym typeface="Calibri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5496" y="6241736"/>
            <a:ext cx="1475656" cy="5107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 Сроки представления </a:t>
            </a:r>
            <a:endParaRPr lang="ru-RU" sz="1100" b="1" dirty="0">
              <a:solidFill>
                <a:srgbClr val="4472C4">
                  <a:lumMod val="50000"/>
                </a:srgbClr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pic>
        <p:nvPicPr>
          <p:cNvPr id="41" name="Рисунок 40" descr="f1.eps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2209" y="3318624"/>
            <a:ext cx="631431" cy="81184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 descr="f1.eps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8882" y="3388898"/>
            <a:ext cx="576774" cy="7415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8" name="Прямоугольник 57"/>
          <p:cNvSpPr/>
          <p:nvPr/>
        </p:nvSpPr>
        <p:spPr>
          <a:xfrm>
            <a:off x="1145684" y="6433591"/>
            <a:ext cx="2058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Calibri" pitchFamily="34" charset="0"/>
              </a:rPr>
              <a:t>Ежемесячно</a:t>
            </a:r>
            <a:endParaRPr lang="ru-RU" altLang="ru-RU" sz="1600" b="1" dirty="0">
              <a:solidFill>
                <a:prstClr val="black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1835696" y="3436512"/>
            <a:ext cx="504056" cy="57606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prstClr val="white"/>
              </a:solidFill>
              <a:sym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548680"/>
            <a:ext cx="9073008" cy="250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2267744" y="4129335"/>
            <a:ext cx="108012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Работники</a:t>
            </a:r>
          </a:p>
        </p:txBody>
      </p:sp>
      <p:pic>
        <p:nvPicPr>
          <p:cNvPr id="56" name="Рисунок 55" descr="f1.eps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28401" y="3337247"/>
            <a:ext cx="631431" cy="81184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7" name="Рисунок 56" descr="f1.eps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27074" y="3391573"/>
            <a:ext cx="576774" cy="7415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2" name="4-конечная звезда 61"/>
          <p:cNvSpPr/>
          <p:nvPr/>
        </p:nvSpPr>
        <p:spPr>
          <a:xfrm flipV="1">
            <a:off x="3275856" y="3416220"/>
            <a:ext cx="328031" cy="360037"/>
          </a:xfrm>
          <a:prstGeom prst="star4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prstClr val="white"/>
              </a:solidFill>
              <a:sym typeface="Calibri" pitchFamily="34" charset="0"/>
            </a:endParaRPr>
          </a:p>
        </p:txBody>
      </p:sp>
      <p:sp>
        <p:nvSpPr>
          <p:cNvPr id="64" name="Вертикальный свиток 63"/>
          <p:cNvSpPr/>
          <p:nvPr/>
        </p:nvSpPr>
        <p:spPr>
          <a:xfrm rot="10800000">
            <a:off x="3210024" y="3318623"/>
            <a:ext cx="5933973" cy="349475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prstClr val="white"/>
              </a:solidFill>
              <a:sym typeface="Calibri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718343" y="3416220"/>
            <a:ext cx="488610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сведения о размере выплат, входящих в состав заработной платы (в том числе в натуральной форме) лиц, работающих по трудовым договорам в указанных учреждениях, включая размеры тарифной ставки, оклада (должностного оклада), доплат и надбавок компенсационного характера, в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т.ч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. за работу в условиях, отклоняющихся от нормальных, доплат и надбавок стимулирующего характера, премий и иных поощрительных выплат, сведения об условиях осуществления трудовой деятельности, являющихся основанием для определения размеров выплат работникам, а также о размерах выплат социального характера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131840" y="6412686"/>
            <a:ext cx="5400600" cy="30646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ru-RU" sz="12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не </a:t>
            </a:r>
            <a:r>
              <a:rPr lang="ru-RU" sz="12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позднее 25-го числа каждого месяца, следующего за </a:t>
            </a:r>
            <a:r>
              <a:rPr lang="ru-RU" sz="12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истекшим</a:t>
            </a:r>
            <a:endParaRPr lang="ru-RU" sz="12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" name="Номер слайда 24"/>
          <p:cNvSpPr/>
          <p:nvPr/>
        </p:nvSpPr>
        <p:spPr>
          <a:xfrm>
            <a:off x="31374" y="6080900"/>
            <a:ext cx="456840" cy="4568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D092BB93-7E22-4F30-9093-AFF9B60F4B6A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25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960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Picture 8"/>
          <p:cNvPicPr/>
          <p:nvPr/>
        </p:nvPicPr>
        <p:blipFill>
          <a:blip r:embed="rId3"/>
          <a:stretch/>
        </p:blipFill>
        <p:spPr>
          <a:xfrm>
            <a:off x="2626200" y="449640"/>
            <a:ext cx="3721680" cy="4897440"/>
          </a:xfrm>
          <a:prstGeom prst="rect">
            <a:avLst/>
          </a:prstGeom>
          <a:ln w="0">
            <a:noFill/>
          </a:ln>
        </p:spPr>
      </p:pic>
      <p:sp>
        <p:nvSpPr>
          <p:cNvPr id="395" name="Скругленный прямоугольник 7"/>
          <p:cNvSpPr/>
          <p:nvPr/>
        </p:nvSpPr>
        <p:spPr>
          <a:xfrm>
            <a:off x="196560" y="1800"/>
            <a:ext cx="8803800" cy="445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FFFFFF"/>
            </a:solidFill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48600" tIns="48600" rIns="48600" bIns="48600" numCol="1" spcCol="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2060"/>
                </a:solidFill>
                <a:latin typeface="Times New Roman"/>
              </a:rPr>
              <a:t>Сведения об условиях занятости и заработной плате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96" name="Стрелка вправо 12"/>
          <p:cNvSpPr/>
          <p:nvPr/>
        </p:nvSpPr>
        <p:spPr>
          <a:xfrm rot="10800000">
            <a:off x="2332800" y="3256920"/>
            <a:ext cx="489600" cy="121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7" name="TextBox 11"/>
          <p:cNvSpPr/>
          <p:nvPr/>
        </p:nvSpPr>
        <p:spPr>
          <a:xfrm>
            <a:off x="97920" y="1980000"/>
            <a:ext cx="2234520" cy="1581480"/>
          </a:xfrm>
          <a:prstGeom prst="rect">
            <a:avLst/>
          </a:prstGeom>
          <a:noFill/>
          <a:ln w="28575">
            <a:solidFill>
              <a:srgbClr val="1956B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601"/>
              </a:spcBef>
              <a:buNone/>
            </a:pPr>
            <a:r>
              <a:rPr lang="ru-RU" sz="1400" b="0" strike="noStrike" spc="-1">
                <a:solidFill>
                  <a:srgbClr val="0F50A8"/>
                </a:solidFill>
                <a:latin typeface="Times New Roman"/>
              </a:rPr>
              <a:t>В блоке «Период работы в отчетном месяце» соответственно указываются даты начала и окончания периода работы в формате ДД.ММ.ГГ 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398" name="TextBox 13"/>
          <p:cNvSpPr/>
          <p:nvPr/>
        </p:nvSpPr>
        <p:spPr>
          <a:xfrm>
            <a:off x="2822400" y="3179880"/>
            <a:ext cx="792000" cy="59508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Стрелка вправо 13"/>
          <p:cNvSpPr/>
          <p:nvPr/>
        </p:nvSpPr>
        <p:spPr>
          <a:xfrm rot="10800000">
            <a:off x="2332440" y="4732920"/>
            <a:ext cx="1282320" cy="149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0" name="Стрелка вправо 14"/>
          <p:cNvSpPr/>
          <p:nvPr/>
        </p:nvSpPr>
        <p:spPr>
          <a:xfrm>
            <a:off x="6301800" y="3087720"/>
            <a:ext cx="262080" cy="1684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1" name="TextBox 14"/>
          <p:cNvSpPr/>
          <p:nvPr/>
        </p:nvSpPr>
        <p:spPr>
          <a:xfrm>
            <a:off x="3614760" y="4155120"/>
            <a:ext cx="646200" cy="912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TextBox 20"/>
          <p:cNvSpPr/>
          <p:nvPr/>
        </p:nvSpPr>
        <p:spPr>
          <a:xfrm>
            <a:off x="97920" y="3775320"/>
            <a:ext cx="2234520" cy="2434680"/>
          </a:xfrm>
          <a:prstGeom prst="rect">
            <a:avLst/>
          </a:prstGeom>
          <a:noFill/>
          <a:ln w="28575">
            <a:solidFill>
              <a:srgbClr val="1956B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601"/>
              </a:spcBef>
              <a:buNone/>
            </a:pPr>
            <a:r>
              <a:rPr lang="ru-RU" sz="1400" b="0" strike="noStrike" spc="-1">
                <a:solidFill>
                  <a:srgbClr val="0F50A8"/>
                </a:solidFill>
                <a:latin typeface="Times New Roman"/>
              </a:rPr>
              <a:t>В графе «Наименование структурного подразделения; </a:t>
            </a:r>
            <a:r>
              <a:rPr lang="en-US" sz="1400" b="0" strike="noStrike" spc="-1">
                <a:solidFill>
                  <a:srgbClr val="0F50A8"/>
                </a:solidFill>
                <a:latin typeface="Times New Roman"/>
              </a:rPr>
              <a:t>OID</a:t>
            </a:r>
            <a:r>
              <a:rPr lang="ru-RU" sz="1400" b="0" strike="noStrike" spc="-1">
                <a:solidFill>
                  <a:srgbClr val="0F50A8"/>
                </a:solidFill>
                <a:latin typeface="Times New Roman"/>
              </a:rPr>
              <a:t>»</a:t>
            </a:r>
            <a:r>
              <a:rPr lang="en-US" sz="1400" b="0" strike="noStrike" spc="-1">
                <a:solidFill>
                  <a:srgbClr val="0F50A8"/>
                </a:solidFill>
                <a:latin typeface="Times New Roman"/>
              </a:rPr>
              <a:t> </a:t>
            </a:r>
            <a:r>
              <a:rPr lang="ru-RU" sz="1400" b="0" strike="noStrike" spc="-1">
                <a:solidFill>
                  <a:srgbClr val="0F50A8"/>
                </a:solidFill>
                <a:latin typeface="Times New Roman"/>
              </a:rPr>
              <a:t>через знак «;» указывается полное наименование структурного подразделения и OID структурного подразделения медицинской организации в соответствии с ФРМО.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03" name="TextBox 22"/>
          <p:cNvSpPr/>
          <p:nvPr/>
        </p:nvSpPr>
        <p:spPr>
          <a:xfrm>
            <a:off x="4353480" y="4150440"/>
            <a:ext cx="848880" cy="912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Стрелка вправо 15"/>
          <p:cNvSpPr/>
          <p:nvPr/>
        </p:nvSpPr>
        <p:spPr>
          <a:xfrm rot="5400000">
            <a:off x="4606560" y="5194080"/>
            <a:ext cx="367560" cy="1375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5" name="TextBox 23"/>
          <p:cNvSpPr/>
          <p:nvPr/>
        </p:nvSpPr>
        <p:spPr>
          <a:xfrm>
            <a:off x="2697840" y="5447160"/>
            <a:ext cx="3597840" cy="942840"/>
          </a:xfrm>
          <a:prstGeom prst="rect">
            <a:avLst/>
          </a:prstGeom>
          <a:noFill/>
          <a:ln w="28575">
            <a:solidFill>
              <a:srgbClr val="1956B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601"/>
              </a:spcBef>
              <a:buNone/>
            </a:pPr>
            <a:r>
              <a:rPr lang="ru-RU" sz="1400" b="0" strike="noStrike" spc="-1">
                <a:solidFill>
                  <a:srgbClr val="0F50A8"/>
                </a:solidFill>
                <a:latin typeface="Times New Roman"/>
              </a:rPr>
              <a:t>Код наименования должности (профессии) и Код категории персонала заполняется на основании соответствующих классификаторов (</a:t>
            </a:r>
            <a:r>
              <a:rPr lang="ru-RU" sz="1400" b="0" strike="noStrike" spc="-1">
                <a:solidFill>
                  <a:srgbClr val="C9211E"/>
                </a:solidFill>
                <a:latin typeface="Times New Roman"/>
              </a:rPr>
              <a:t>обобщенный</a:t>
            </a:r>
            <a:r>
              <a:rPr lang="ru-RU" sz="1400" b="0" strike="noStrike" spc="-1">
                <a:solidFill>
                  <a:srgbClr val="0F50A8"/>
                </a:solidFill>
                <a:latin typeface="Times New Roman"/>
              </a:rPr>
              <a:t>) 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06" name="TextBox 25"/>
          <p:cNvSpPr/>
          <p:nvPr/>
        </p:nvSpPr>
        <p:spPr>
          <a:xfrm>
            <a:off x="5276880" y="4150440"/>
            <a:ext cx="405000" cy="92844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Стрелка вправо 16"/>
          <p:cNvSpPr/>
          <p:nvPr/>
        </p:nvSpPr>
        <p:spPr>
          <a:xfrm>
            <a:off x="5682240" y="4536360"/>
            <a:ext cx="881640" cy="149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8" name="TextBox 26"/>
          <p:cNvSpPr/>
          <p:nvPr/>
        </p:nvSpPr>
        <p:spPr>
          <a:xfrm>
            <a:off x="6571440" y="1276920"/>
            <a:ext cx="2428920" cy="2647080"/>
          </a:xfrm>
          <a:prstGeom prst="rect">
            <a:avLst/>
          </a:prstGeom>
          <a:noFill/>
          <a:ln w="28575">
            <a:solidFill>
              <a:srgbClr val="1956B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F50A8"/>
                </a:solidFill>
                <a:latin typeface="Times New Roman"/>
              </a:rPr>
              <a:t>В блоке «Специальные (отраслевые) условия занятости указывается код и соответствующее ему значение в соответствии с порядком заполнения формы ЕФС-1.</a:t>
            </a:r>
            <a:endParaRPr lang="ru-RU" sz="14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C9211E"/>
                </a:solidFill>
                <a:latin typeface="Times New Roman"/>
              </a:rPr>
              <a:t>Данная графа заполняется только для медицинских работников</a:t>
            </a:r>
            <a:r>
              <a:rPr lang="ru-RU" sz="1400" b="0" strike="noStrike" spc="-1">
                <a:solidFill>
                  <a:srgbClr val="0F50A8"/>
                </a:solidFill>
                <a:latin typeface="Times New Roman"/>
              </a:rPr>
              <a:t>.</a:t>
            </a:r>
            <a:endParaRPr lang="ru-RU" sz="14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F50A8"/>
                </a:solidFill>
                <a:latin typeface="Times New Roman"/>
              </a:rPr>
              <a:t>Для работников других учреждений ставится «0»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09" name="TextBox 27"/>
          <p:cNvSpPr/>
          <p:nvPr/>
        </p:nvSpPr>
        <p:spPr>
          <a:xfrm>
            <a:off x="6571080" y="4079160"/>
            <a:ext cx="2428920" cy="2220840"/>
          </a:xfrm>
          <a:prstGeom prst="rect">
            <a:avLst/>
          </a:prstGeom>
          <a:noFill/>
          <a:ln w="28575">
            <a:solidFill>
              <a:srgbClr val="1956B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F50A8"/>
                </a:solidFill>
                <a:latin typeface="Times New Roman"/>
              </a:rPr>
              <a:t>В графе «Звание (степень)» через знак «;» указывается:</a:t>
            </a:r>
            <a:endParaRPr lang="ru-RU" sz="14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F50A8"/>
                </a:solidFill>
                <a:latin typeface="Times New Roman"/>
              </a:rPr>
              <a:t>ученая степень работника;</a:t>
            </a:r>
            <a:endParaRPr lang="ru-RU" sz="14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F50A8"/>
                </a:solidFill>
                <a:latin typeface="Times New Roman"/>
              </a:rPr>
              <a:t>ученое звание работника;</a:t>
            </a:r>
            <a:endParaRPr lang="ru-RU" sz="14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F50A8"/>
                </a:solidFill>
                <a:latin typeface="Times New Roman"/>
              </a:rPr>
              <a:t>почетное звание работника,</a:t>
            </a:r>
            <a:endParaRPr lang="ru-RU" sz="14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F50A8"/>
                </a:solidFill>
                <a:latin typeface="Times New Roman"/>
              </a:rPr>
              <a:t>в соответствии с классификаторами (</a:t>
            </a:r>
            <a:r>
              <a:rPr lang="ru-RU" sz="1400" b="0" strike="noStrike" spc="-1">
                <a:solidFill>
                  <a:srgbClr val="C9211E"/>
                </a:solidFill>
                <a:latin typeface="Times New Roman"/>
              </a:rPr>
              <a:t>при наличии</a:t>
            </a:r>
            <a:r>
              <a:rPr lang="ru-RU" sz="1400" b="0" strike="noStrike" spc="-1">
                <a:solidFill>
                  <a:srgbClr val="0F50A8"/>
                </a:solidFill>
                <a:latin typeface="Times New Roman"/>
              </a:rPr>
              <a:t>)</a:t>
            </a:r>
            <a:endParaRPr lang="ru-RU" sz="14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F50A8"/>
                </a:solidFill>
                <a:latin typeface="Times New Roman"/>
              </a:rPr>
              <a:t>В случае отсутствия ставится «0»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10" name="TextBox 30"/>
          <p:cNvSpPr/>
          <p:nvPr/>
        </p:nvSpPr>
        <p:spPr>
          <a:xfrm>
            <a:off x="5682240" y="2914200"/>
            <a:ext cx="619200" cy="113472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Скругленный прямоугольник 8"/>
          <p:cNvSpPr/>
          <p:nvPr/>
        </p:nvSpPr>
        <p:spPr>
          <a:xfrm>
            <a:off x="4323600" y="3265200"/>
            <a:ext cx="453240" cy="4611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FFFFFF"/>
            </a:solidFill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48600" tIns="48600" rIns="48600" bIns="48600" numCol="1" spcCol="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050" b="0" strike="noStrike" spc="-1">
                <a:solidFill>
                  <a:srgbClr val="002060"/>
                </a:solidFill>
                <a:latin typeface="Times New Roman"/>
              </a:rPr>
              <a:t>В0349</a:t>
            </a:r>
            <a:endParaRPr lang="ru-RU" sz="1050" b="0" strike="noStrike" spc="-1">
              <a:latin typeface="Arial"/>
            </a:endParaRPr>
          </a:p>
        </p:txBody>
      </p:sp>
      <p:sp>
        <p:nvSpPr>
          <p:cNvPr id="412" name="Скругленный прямоугольник 10"/>
          <p:cNvSpPr/>
          <p:nvPr/>
        </p:nvSpPr>
        <p:spPr>
          <a:xfrm>
            <a:off x="4372560" y="4396320"/>
            <a:ext cx="436320" cy="6195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FFFFFF"/>
            </a:solidFill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48600" tIns="48600" rIns="48600" bIns="48600" numCol="1" spcCol="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050" b="0" strike="noStrike" spc="-1">
                <a:solidFill>
                  <a:srgbClr val="002060"/>
                </a:solidFill>
                <a:latin typeface="Times New Roman"/>
              </a:rPr>
              <a:t>В0351</a:t>
            </a:r>
            <a:endParaRPr lang="ru-RU" sz="105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050" b="0" strike="noStrike" spc="-1">
              <a:latin typeface="Arial"/>
            </a:endParaRPr>
          </a:p>
        </p:txBody>
      </p:sp>
      <p:sp>
        <p:nvSpPr>
          <p:cNvPr id="413" name="Номер слайда 26"/>
          <p:cNvSpPr/>
          <p:nvPr/>
        </p:nvSpPr>
        <p:spPr>
          <a:xfrm>
            <a:off x="138600" y="6225840"/>
            <a:ext cx="456840" cy="45684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01571197-C2A6-4591-B76F-12344DC691BD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26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783762" y="6511312"/>
            <a:ext cx="24685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 fontAlgn="base" hangingPunct="0">
              <a:spcBef>
                <a:spcPct val="0"/>
              </a:spcBef>
              <a:spcAft>
                <a:spcPct val="0"/>
              </a:spcAft>
            </a:pPr>
            <a:fld id="{DC01C986-78EF-484E-8321-43D81B88D720}" type="slidenum">
              <a:rPr lang="ru-RU" sz="1000">
                <a:solidFill>
                  <a:srgbClr val="002060"/>
                </a:solidFill>
                <a:latin typeface="Verdana" pitchFamily="34" charset="0"/>
                <a:sym typeface="Verdana" pitchFamily="34" charset="0"/>
              </a:rPr>
              <a:pPr algn="r" defTabSz="1928744" fontAlgn="base" hangingPunct="0">
                <a:spcBef>
                  <a:spcPct val="0"/>
                </a:spcBef>
                <a:spcAft>
                  <a:spcPct val="0"/>
                </a:spcAft>
              </a:pPr>
              <a:t>27</a:t>
            </a:fld>
            <a:r>
              <a:rPr lang="ru-RU" sz="1000" dirty="0">
                <a:solidFill>
                  <a:srgbClr val="002060"/>
                </a:solidFill>
                <a:latin typeface="Verdana" pitchFamily="34" charset="0"/>
                <a:sym typeface="Verdana" pitchFamily="34" charset="0"/>
              </a:rPr>
              <a:t>￼</a:t>
            </a:r>
          </a:p>
        </p:txBody>
      </p:sp>
      <p:sp>
        <p:nvSpPr>
          <p:cNvPr id="24" name="Объект 2"/>
          <p:cNvSpPr>
            <a:spLocks/>
          </p:cNvSpPr>
          <p:nvPr/>
        </p:nvSpPr>
        <p:spPr bwMode="auto">
          <a:xfrm>
            <a:off x="882982" y="525769"/>
            <a:ext cx="8208330" cy="189282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● в </a:t>
            </a:r>
            <a:r>
              <a:rPr lang="ru-RU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графе </a:t>
            </a:r>
            <a:r>
              <a:rPr lang="ru-RU" sz="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6 </a:t>
            </a:r>
            <a:r>
              <a:rPr lang="ru-RU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«Код категории персонала»</a:t>
            </a:r>
            <a:r>
              <a:rPr lang="ru-RU" sz="9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 указывается </a:t>
            </a:r>
            <a:r>
              <a:rPr lang="ru-RU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трехзначный цифровой код</a:t>
            </a:r>
            <a:r>
              <a:rPr lang="ru-RU" sz="9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 категории персонала, к которой относится должность (профессия), в соответствии с разделом «Коды категорий персонала, используемые при заполнении формы «Сведения для ведения индивидуального (персонифицированного) учета и 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 (ЕФС-1)» </a:t>
            </a:r>
            <a:r>
              <a:rPr lang="ru-RU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Классификатора</a:t>
            </a:r>
            <a:r>
              <a:rPr lang="ru-RU" sz="9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, сформированным на основе  указаний по заполнению форм федерального статистического наблюдения № ЗП-здрав, № ЗП-культура, № ЗП-образование, № ЗП-наука, № ЗП-</a:t>
            </a:r>
            <a:r>
              <a:rPr lang="ru-RU" sz="900" b="1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соц</a:t>
            </a:r>
            <a:r>
              <a:rPr lang="ru-RU" sz="9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 (приказ Росстата от </a:t>
            </a:r>
            <a:r>
              <a:rPr lang="ru-RU" sz="9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30.07.2021г</a:t>
            </a:r>
            <a:r>
              <a:rPr lang="ru-RU" sz="9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. </a:t>
            </a:r>
            <a:r>
              <a:rPr lang="ru-RU" sz="9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№457</a:t>
            </a:r>
            <a:r>
              <a:rPr lang="ru-RU" sz="9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).</a:t>
            </a:r>
          </a:p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Для всех должностей работников организаций, </a:t>
            </a:r>
            <a:r>
              <a:rPr lang="ru-RU" sz="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НЕ </a:t>
            </a:r>
            <a:r>
              <a:rPr lang="ru-RU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заполняющих </a:t>
            </a:r>
            <a:r>
              <a:rPr lang="ru-RU" sz="9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формы статистического наблюдения в соответствии с приказом Росстата от </a:t>
            </a:r>
            <a:r>
              <a:rPr lang="ru-RU" sz="9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30.07.2021 </a:t>
            </a:r>
            <a:r>
              <a:rPr lang="ru-RU" sz="9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г. </a:t>
            </a:r>
            <a:r>
              <a:rPr lang="ru-RU" sz="9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№457</a:t>
            </a:r>
            <a:r>
              <a:rPr lang="ru-RU" sz="9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, указывается код «</a:t>
            </a:r>
            <a:r>
              <a:rPr lang="ru-RU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600</a:t>
            </a:r>
            <a:r>
              <a:rPr lang="ru-RU" sz="9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» - «Работники организаций, не представляющих формы статистической отчетности в соответствии с приказом Росстата от </a:t>
            </a:r>
            <a:r>
              <a:rPr lang="ru-RU" sz="9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30.07.2021г</a:t>
            </a:r>
            <a:r>
              <a:rPr lang="ru-RU" sz="9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. </a:t>
            </a:r>
            <a:r>
              <a:rPr lang="ru-RU" sz="9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№457</a:t>
            </a:r>
            <a:r>
              <a:rPr lang="ru-RU" sz="9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».</a:t>
            </a:r>
          </a:p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Для должностей, по которым в соответствии с приказом Росстата от 30 июля 2021 г. № 457 присвоено два или более кодов категории персонала (например, в соответствии с формой № ЗП-здрав преподавателям присваивается два кода - «281» («педагогические работники») и «282» («из них преподаватели»), необходимо указать код, соответствующий </a:t>
            </a:r>
            <a:r>
              <a:rPr lang="ru-RU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максимальному уровню разукрупнения </a:t>
            </a:r>
            <a:r>
              <a:rPr lang="ru-RU" sz="9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(</a:t>
            </a:r>
            <a:r>
              <a:rPr lang="ru-RU" sz="900" b="1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неагрегирующий</a:t>
            </a:r>
            <a:r>
              <a:rPr lang="ru-RU" sz="9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) (в вышеуказанном примере - «282»). 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0" y="38092"/>
            <a:ext cx="8172400" cy="438580"/>
            <a:chOff x="0" y="38092"/>
            <a:chExt cx="8172400" cy="438580"/>
          </a:xfrm>
        </p:grpSpPr>
        <p:sp>
          <p:nvSpPr>
            <p:cNvPr id="47" name="Rectangle 2">
              <a:extLst>
                <a:ext uri="{FF2B5EF4-FFF2-40B4-BE49-F238E27FC236}">
                  <a16:creationId xmlns:a16="http://schemas.microsoft.com/office/drawing/2014/main" xmlns="" id="{41DA676A-2941-4544-8CD6-2A7960727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13" y="86014"/>
              <a:ext cx="7747687" cy="390658"/>
            </a:xfrm>
            <a:prstGeom prst="rect">
              <a:avLst/>
            </a:prstGeom>
            <a:solidFill>
              <a:schemeClr val="accent1"/>
            </a:solidFill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lIns="34289" tIns="34289" rIns="34289" bIns="34289" anchor="ctr"/>
            <a:lstStyle/>
            <a:p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600" dirty="0">
                <a:solidFill>
                  <a:srgbClr val="000000"/>
                </a:solidFill>
                <a:sym typeface="Calibri" pitchFamily="34" charset="0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xmlns="" id="{4753B994-723F-304D-BB09-578D042BA6B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79482"/>
              <a:ext cx="342104" cy="390658"/>
            </a:xfrm>
            <a:prstGeom prst="rect">
              <a:avLst/>
            </a:prstGeom>
            <a:solidFill>
              <a:schemeClr val="accent1"/>
            </a:solidFill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lIns="34289" tIns="34289" rIns="34289" bIns="34289" anchor="ctr"/>
            <a:lstStyle/>
            <a:p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dirty="0">
                <a:solidFill>
                  <a:srgbClr val="000000"/>
                </a:solidFill>
                <a:sym typeface="Calibri" pitchFamily="34" charset="0"/>
              </a:endParaRPr>
            </a:p>
          </p:txBody>
        </p:sp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xmlns="" id="{DE642208-2581-4A45-A287-C58DF7F57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12" y="38092"/>
              <a:ext cx="7717069" cy="43858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wrap="square" lIns="34289" tIns="34289" rIns="34289" bIns="34289">
              <a:spAutoFit/>
            </a:bodyPr>
            <a:lstStyle/>
            <a:p>
              <a:pPr algn="ctr" defTabSz="914145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Verdana" pitchFamily="34" charset="0"/>
                </a:rPr>
                <a:t>Подраздел 1.3</a:t>
              </a:r>
              <a:r>
                <a:rPr lang="ru-RU" sz="1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Verdana" pitchFamily="34" charset="0"/>
                </a:rPr>
                <a:t>. «Сведения о заработной плате и условиях осуществления деятельности работников государственных (муниципальных) учреждений</a:t>
              </a:r>
              <a:r>
                <a:rPr lang="ru-RU" sz="12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»</a:t>
              </a:r>
              <a:endParaRPr lang="ru-R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Verdana" pitchFamily="34" charset="0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6" y="533635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" y="826023"/>
            <a:ext cx="874924" cy="130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713882"/>
              </p:ext>
            </p:extLst>
          </p:nvPr>
        </p:nvGraphicFramePr>
        <p:xfrm>
          <a:off x="64966" y="2439994"/>
          <a:ext cx="9026347" cy="4347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578"/>
                <a:gridCol w="3131489"/>
                <a:gridCol w="1188991"/>
                <a:gridCol w="360040"/>
                <a:gridCol w="2736304"/>
                <a:gridCol w="1206945"/>
              </a:tblGrid>
              <a:tr h="340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Код</a:t>
                      </a:r>
                      <a:endParaRPr lang="ru-RU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Категория персонала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№ формы статистического наблюдения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Категория персонала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№ формы статистического наблюдения</a:t>
                      </a:r>
                    </a:p>
                  </a:txBody>
                  <a:tcPr marL="9525" marR="9525" marT="9525" marB="0" anchor="ctr"/>
                </a:tc>
              </a:tr>
              <a:tr h="174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Руководитель организации (учреждения)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ЗП-здрав; ЗП-культура; ЗП-наука; ЗП-образование; ЗП-соц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301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Научные работники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ЗП-здрав; ЗП-культура; ЗП-соц</a:t>
                      </a:r>
                    </a:p>
                  </a:txBody>
                  <a:tcPr marL="9525" marR="9525" marT="9525" marB="0" anchor="ctr"/>
                </a:tc>
              </a:tr>
              <a:tr h="174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Заместители руководителя, руководители структурных подразделений (кроме врачей - руководителей структурных подразделений), иные руководители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ЗП-здрав; ЗП-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соц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301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Научные работники организаций, реализующих программы высшего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ЗП-образование</a:t>
                      </a:r>
                    </a:p>
                  </a:txBody>
                  <a:tcPr marL="9525" marR="9525" marT="9525" marB="0" anchor="ctr"/>
                </a:tc>
              </a:tr>
              <a:tr h="174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Заместители руководителя, руководители структурных подразделений (кроме врачей - руководителей структурных подразделений) и их заместители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ЗП-культура; ЗП-наука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301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Научные работники организаций дополнительного профессионального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ЗП-образование</a:t>
                      </a:r>
                    </a:p>
                  </a:txBody>
                  <a:tcPr marL="9525" marR="9525" marT="9525" marB="0" anchor="ctr"/>
                </a:tc>
              </a:tr>
              <a:tr h="174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Заместители руководителя, руководители структурных подразделений (кроме врачей - руководителей структурных подразделений, заведующих учебной частью образовательных организаций, реализующих программы общего образования) и их заместители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302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Другие научные работники (исследователи)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ЗП-наука</a:t>
                      </a:r>
                    </a:p>
                  </a:txBody>
                  <a:tcPr marL="9525" marR="9525" marT="9525" marB="0" anchor="ctr"/>
                </a:tc>
              </a:tr>
              <a:tr h="174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Прочий персонал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ЗП-здрав; ЗП-культура; ЗП-наука; ЗП-образование; ЗП-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соц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311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Научные работники - научные сотрудники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ЗП-здрав; ЗП-культура; ЗП-соц</a:t>
                      </a:r>
                    </a:p>
                  </a:txBody>
                  <a:tcPr marL="9525" marR="9525" marT="9525" marB="0" anchor="ctr"/>
                </a:tc>
              </a:tr>
              <a:tr h="174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Педагогические работники образовательных организаций, реализующих программы дошкольного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311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Научные работники организаций, реализующих программы высшего образования - научные сотрудники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ЗП-образование</a:t>
                      </a:r>
                    </a:p>
                  </a:txBody>
                  <a:tcPr marL="9525" marR="9525" marT="9525" marB="0" anchor="ctr"/>
                </a:tc>
              </a:tr>
              <a:tr h="174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Педагогические работники и заведующие учебной частью образовательных организаций, реализующих программы общего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311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Научные работники организаций дополнительного профессионального образования - научные сотрудники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ЗП-образование</a:t>
                      </a:r>
                    </a:p>
                  </a:txBody>
                  <a:tcPr marL="9525" marR="9525" marT="9525" marB="0" anchor="ctr"/>
                </a:tc>
              </a:tr>
              <a:tr h="174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Педагогические работники и заведующие учебной частью образовательных организаций, реализующих программы общего образования - учителя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312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Главные, ведущие и старшие научные сотрудники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ЗП-наука</a:t>
                      </a:r>
                    </a:p>
                  </a:txBody>
                  <a:tcPr marL="9525" marR="9525" marT="9525" marB="0" anchor="ctr"/>
                </a:tc>
              </a:tr>
              <a:tr h="174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Педагогические работники образовательных организаций, реализующих программы дополнительного образования детей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313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Научные сотрудники, младшие научные сотрудники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ЗП-наука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28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783762" y="6511312"/>
            <a:ext cx="24685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 fontAlgn="base" hangingPunct="0">
              <a:spcBef>
                <a:spcPct val="0"/>
              </a:spcBef>
              <a:spcAft>
                <a:spcPct val="0"/>
              </a:spcAft>
            </a:pPr>
            <a:fld id="{DC01C986-78EF-484E-8321-43D81B88D720}" type="slidenum">
              <a:rPr lang="ru-RU" sz="1000">
                <a:solidFill>
                  <a:srgbClr val="002060"/>
                </a:solidFill>
                <a:latin typeface="Verdana" pitchFamily="34" charset="0"/>
                <a:sym typeface="Verdana" pitchFamily="34" charset="0"/>
              </a:rPr>
              <a:pPr algn="r" defTabSz="1928744" fontAlgn="base" hangingPunct="0">
                <a:spcBef>
                  <a:spcPct val="0"/>
                </a:spcBef>
                <a:spcAft>
                  <a:spcPct val="0"/>
                </a:spcAft>
              </a:pPr>
              <a:t>28</a:t>
            </a:fld>
            <a:r>
              <a:rPr lang="ru-RU" sz="1000" dirty="0">
                <a:solidFill>
                  <a:srgbClr val="002060"/>
                </a:solidFill>
                <a:latin typeface="Verdana" pitchFamily="34" charset="0"/>
                <a:sym typeface="Verdana" pitchFamily="34" charset="0"/>
              </a:rPr>
              <a:t>￼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799087"/>
              </p:ext>
            </p:extLst>
          </p:nvPr>
        </p:nvGraphicFramePr>
        <p:xfrm>
          <a:off x="82157" y="44624"/>
          <a:ext cx="9026347" cy="6817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712"/>
                <a:gridCol w="3744416"/>
                <a:gridCol w="864096"/>
                <a:gridCol w="343368"/>
                <a:gridCol w="2464944"/>
                <a:gridCol w="1232811"/>
              </a:tblGrid>
              <a:tr h="203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Код</a:t>
                      </a:r>
                      <a:endParaRPr lang="ru-RU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Категория персонала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№ формы статистического наблюдения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Категория персонала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№ формы статистического наблюдения</a:t>
                      </a:r>
                    </a:p>
                  </a:txBody>
                  <a:tcPr marL="9525" marR="9525" marT="9525" marB="0" anchor="ctr"/>
                </a:tc>
              </a:tr>
              <a:tr h="174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Педагогические работники образовательных организаций, реализующих образовательные программы подготовки квалифицированных рабочих и служащих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321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Техники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ЗП-наука</a:t>
                      </a:r>
                    </a:p>
                  </a:txBody>
                  <a:tcPr marL="9525" marR="9525" marT="9525" marB="0" anchor="ctr"/>
                </a:tc>
              </a:tr>
              <a:tr h="174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Педагогические работники образовательных организаций, реализующих образовательные программы подготовки квалифицированных рабочих и служащих - преподаватели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331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Вспомогательный персонал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ЗП-наука</a:t>
                      </a:r>
                    </a:p>
                  </a:txBody>
                  <a:tcPr marL="9525" marR="9525" marT="9525" marB="0" anchor="ctr"/>
                </a:tc>
              </a:tr>
              <a:tr h="174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Педагогические работники образовательных организаций, реализующих образовательные программы подготовки квалифицированных рабочих и служащих - мастера производственного обучения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401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Врачи (кроме зубных), включая врачей - руководителей структурных подразделений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ЗП-здрав; ЗП-культура; ЗП-наука; ЗП-образование; ЗП-соц</a:t>
                      </a:r>
                    </a:p>
                  </a:txBody>
                  <a:tcPr marL="9525" marR="9525" marT="9525" marB="0" anchor="ctr"/>
                </a:tc>
              </a:tr>
              <a:tr h="174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Педагогические работники образовательных организаций, реализующих образовательные программы подготовки специалистов среднего звена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411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Средний медицинский (фармацевтический) персонал (персонал, обеспечивающий условия для предоставления медицинских услуг)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ЗП-здрав; ЗП-культура; ЗП-наука; ЗП-образование; ЗП-соц</a:t>
                      </a:r>
                    </a:p>
                  </a:txBody>
                  <a:tcPr marL="9525" marR="9525" marT="9525" marB="0" anchor="ctr"/>
                </a:tc>
              </a:tr>
              <a:tr h="174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Педагогические работники образовательных организаций, реализующих образовательные программы подготовки специалистов среднего звена - преподаватели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421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Младший медицинский персонал (персонал, обеспечивающий условия для предоставления медицинских услуг)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ЗП-здрав; ЗП-культура; ЗП-наука; ЗП-образование; ЗП-соц</a:t>
                      </a:r>
                    </a:p>
                  </a:txBody>
                  <a:tcPr marL="9525" marR="9525" marT="9525" marB="0" anchor="ctr"/>
                </a:tc>
              </a:tr>
              <a:tr h="174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Педагогические работники образовательных организаций, реализующих образовательные программы подготовки специалистов среднего звена - мастера производственного обучения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431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Работники, имеющие высшее фармацевтическое или иное высшее образование, предоставляющие медицинские услуги (обеспечивающие предоставление медицинских услуг)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ЗП-здрав</a:t>
                      </a:r>
                    </a:p>
                  </a:txBody>
                  <a:tcPr marL="9525" marR="9525" marT="9525" marB="0" anchor="ctr"/>
                </a:tc>
              </a:tr>
              <a:tr h="174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Педагогические работники образовательных организаций, реализующих программы дополнительного профессионального образования, осуществляющих подготовку (повышение квалификации) специалистов, имеющих среднее профессиональное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431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Работники, имеющие высшее фармацевтическое или иное фармацевтическое или иное высшее образование, предоставляющие медицинские услуги (обеспечивающие предоставление медицинских услуг)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ЗП-соц</a:t>
                      </a:r>
                    </a:p>
                  </a:txBody>
                  <a:tcPr marL="9525" marR="9525" marT="9525" marB="0" anchor="ctr"/>
                </a:tc>
              </a:tr>
              <a:tr h="196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Педагогические работники образовательных организаций, реализующих программы дополнительного профессионального образования, осуществляющих подготовку (повышение квалификации) специалистов, имеющих среднее профессиональное образование - преподаватели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501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Социальные работники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ЗП-здрав; ЗП-образование; ЗП-соц</a:t>
                      </a:r>
                    </a:p>
                  </a:txBody>
                  <a:tcPr marL="9525" marR="9525" marT="9525" marB="0" anchor="ctr"/>
                </a:tc>
              </a:tr>
              <a:tr h="174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Педагогические работники образовательных организаций, реализующих программы дополнительного профессионального образования, осуществляющих подготовку (повышение квалификации) специалистов, имеющих среднее профессиональное образование - мастера производственного обучения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601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Артистический персонал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ЗП-культура</a:t>
                      </a:r>
                    </a:p>
                  </a:txBody>
                  <a:tcPr marL="9525" marR="9525" marT="9525" marB="0" anchor="ctr"/>
                </a:tc>
              </a:tr>
              <a:tr h="174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Профессорско-преподавательский состав организаций, реализующих программы высшего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611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Художественный персонал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ЗП-культура</a:t>
                      </a:r>
                    </a:p>
                  </a:txBody>
                  <a:tcPr marL="9525" marR="9525" marT="9525" marB="0" anchor="ctr"/>
                </a:tc>
              </a:tr>
              <a:tr h="174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Профессорско-преподавательский состав образовательных организаций, реализующих программы дополнительного профессионального образования, осуществляющих подготовку (повышение квалификации) специалистов, имеющих высшее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621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Специалисты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ЗП-культура</a:t>
                      </a:r>
                    </a:p>
                  </a:txBody>
                  <a:tcPr marL="9525" marR="9525" marT="9525" marB="0" anchor="ctr"/>
                </a:tc>
              </a:tr>
              <a:tr h="174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Педагогические работники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ЗП-здрав; ЗП-соц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631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Работники культуры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ЗП-образование</a:t>
                      </a:r>
                    </a:p>
                  </a:txBody>
                  <a:tcPr marL="9525" marR="9525" marT="9525" marB="0" anchor="ctr"/>
                </a:tc>
              </a:tr>
              <a:tr h="174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Педагогические работники - преподаватели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ЗП-здрав; ЗП-соц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Работники организаций, не представляющих формы статистической отчетности в соответствии с приказом Росстата от 30 июля 2021 г. № 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174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Педагоги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ЗП-культура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9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690394"/>
              </p:ext>
            </p:extLst>
          </p:nvPr>
        </p:nvGraphicFramePr>
        <p:xfrm>
          <a:off x="182483" y="3356992"/>
          <a:ext cx="8601279" cy="2537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1890"/>
                <a:gridCol w="6289389"/>
              </a:tblGrid>
              <a:tr h="339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УЧЕНОЕ ЗВАНИЕ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84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АРАН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Академик Российской академии наук</a:t>
                      </a:r>
                    </a:p>
                  </a:txBody>
                  <a:tcPr marL="68580" marR="68580" marT="0" marB="0" anchor="b"/>
                </a:tc>
              </a:tr>
              <a:tr h="184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АМАН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Академик международной академии наук</a:t>
                      </a:r>
                    </a:p>
                  </a:txBody>
                  <a:tcPr marL="68580" marR="68580" marT="0" marB="0" anchor="b"/>
                </a:tc>
              </a:tr>
              <a:tr h="36875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АДРА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Академик других академий: Российской академии образования, Российской академии художеств, Российской академии архитектуры и строительных наук, отраслевой академии наук</a:t>
                      </a:r>
                    </a:p>
                  </a:txBody>
                  <a:tcPr marL="68580" marR="68580" marT="0" marB="0" anchor="b"/>
                </a:tc>
              </a:tr>
              <a:tr h="184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ЧРАН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Член-корреспондент Российской академии наук</a:t>
                      </a:r>
                    </a:p>
                  </a:txBody>
                  <a:tcPr marL="68580" marR="68580" marT="0" marB="0" anchor="b"/>
                </a:tc>
              </a:tr>
              <a:tr h="184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ЧМАН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Член-корреспондент международной академии наук</a:t>
                      </a:r>
                    </a:p>
                  </a:txBody>
                  <a:tcPr marL="68580" marR="68580" marT="0" marB="0" anchor="b"/>
                </a:tc>
              </a:tr>
              <a:tr h="354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ЧДРА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Член-корреспондент других академий: Российской академии образования, Российской академии художеств, Российской академии архитектуры и строительных наук, отраслевой академии наук</a:t>
                      </a:r>
                    </a:p>
                  </a:txBody>
                  <a:tcPr marL="68580" marR="68580" marT="0" marB="0" anchor="b"/>
                </a:tc>
              </a:tr>
              <a:tr h="184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ПРОССИЙСКОЙ ФЕДЕРАЦИИ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Профессор</a:t>
                      </a:r>
                    </a:p>
                  </a:txBody>
                  <a:tcPr marL="68580" marR="68580" marT="0" marB="0" anchor="b"/>
                </a:tc>
              </a:tr>
              <a:tr h="184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ДЦ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Доцент</a:t>
                      </a:r>
                    </a:p>
                  </a:txBody>
                  <a:tcPr marL="68580" marR="68580" marT="0" marB="0" anchor="b"/>
                </a:tc>
              </a:tr>
              <a:tr h="184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СНС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Старший научный сотрудник</a:t>
                      </a:r>
                    </a:p>
                  </a:txBody>
                  <a:tcPr marL="68580" marR="68580" marT="0" marB="0" anchor="b"/>
                </a:tc>
              </a:tr>
              <a:tr h="184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МНС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Младший научный сотрудник</a:t>
                      </a: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3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783762" y="6511312"/>
            <a:ext cx="24685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 fontAlgn="base" hangingPunct="0">
              <a:spcBef>
                <a:spcPct val="0"/>
              </a:spcBef>
              <a:spcAft>
                <a:spcPct val="0"/>
              </a:spcAft>
            </a:pPr>
            <a:fld id="{DC01C986-78EF-484E-8321-43D81B88D720}" type="slidenum">
              <a:rPr lang="ru-RU" sz="1000">
                <a:solidFill>
                  <a:srgbClr val="002060"/>
                </a:solidFill>
                <a:latin typeface="Verdana" pitchFamily="34" charset="0"/>
                <a:sym typeface="Verdana" pitchFamily="34" charset="0"/>
              </a:rPr>
              <a:pPr algn="r" defTabSz="1928744" fontAlgn="base" hangingPunct="0">
                <a:spcBef>
                  <a:spcPct val="0"/>
                </a:spcBef>
                <a:spcAft>
                  <a:spcPct val="0"/>
                </a:spcAft>
              </a:pPr>
              <a:t>29</a:t>
            </a:fld>
            <a:r>
              <a:rPr lang="ru-RU" sz="1000" dirty="0">
                <a:solidFill>
                  <a:srgbClr val="002060"/>
                </a:solidFill>
                <a:latin typeface="Verdana" pitchFamily="34" charset="0"/>
                <a:sym typeface="Verdana" pitchFamily="34" charset="0"/>
              </a:rPr>
              <a:t>￼</a:t>
            </a:r>
          </a:p>
        </p:txBody>
      </p:sp>
      <p:sp>
        <p:nvSpPr>
          <p:cNvPr id="24" name="Объект 2"/>
          <p:cNvSpPr>
            <a:spLocks/>
          </p:cNvSpPr>
          <p:nvPr/>
        </p:nvSpPr>
        <p:spPr bwMode="auto">
          <a:xfrm>
            <a:off x="1029289" y="548680"/>
            <a:ext cx="7720548" cy="249299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в графе </a:t>
            </a: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7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«Звание (степень)»</a:t>
            </a: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 через «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;</a:t>
            </a: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» указываются: </a:t>
            </a:r>
          </a:p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● 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ученая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степень </a:t>
            </a: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работника </a:t>
            </a:r>
            <a:r>
              <a:rPr lang="ru-RU" sz="1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- одно </a:t>
            </a: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из следующих значений в соответствии с ученой степенью работника: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«КН» - кандидат наук; «ДН» - доктор 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наук</a:t>
            </a:r>
            <a:r>
              <a:rPr lang="ru-RU" sz="1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;</a:t>
            </a:r>
            <a:endParaRPr lang="ru-RU" sz="1200" b="1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● 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ученое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звание </a:t>
            </a: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работника в соответствии с кодом, указанным в разделе «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Справочник ученых званий</a:t>
            </a: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, используемый при заполнении формы «Сведения для ведения индивидуального (персонифицированного) учета и 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 (ЕФС-1)»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Классификатора</a:t>
            </a: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;  </a:t>
            </a:r>
          </a:p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● 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почетное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звание </a:t>
            </a: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работника в соответствии с кодом, указанным в разделе «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Справочник почетных званий</a:t>
            </a: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, используемый при заполнении формы «Сведения для ведения индивидуального (персонифицированного) учета и 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 (ЕФС-1)»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Классификатора</a:t>
            </a:r>
            <a:r>
              <a:rPr lang="ru-RU" sz="1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.</a:t>
            </a:r>
            <a:endParaRPr lang="ru-RU" sz="1200" b="1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38092"/>
            <a:ext cx="8172400" cy="438580"/>
            <a:chOff x="0" y="38092"/>
            <a:chExt cx="8172400" cy="438580"/>
          </a:xfrm>
        </p:grpSpPr>
        <p:sp>
          <p:nvSpPr>
            <p:cNvPr id="47" name="Rectangle 2">
              <a:extLst>
                <a:ext uri="{FF2B5EF4-FFF2-40B4-BE49-F238E27FC236}">
                  <a16:creationId xmlns:a16="http://schemas.microsoft.com/office/drawing/2014/main" xmlns="" id="{41DA676A-2941-4544-8CD6-2A7960727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13" y="86014"/>
              <a:ext cx="7747687" cy="390658"/>
            </a:xfrm>
            <a:prstGeom prst="rect">
              <a:avLst/>
            </a:prstGeom>
            <a:solidFill>
              <a:schemeClr val="accent1"/>
            </a:solidFill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lIns="34289" tIns="34289" rIns="34289" bIns="34289" anchor="ctr"/>
            <a:lstStyle/>
            <a:p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600" dirty="0">
                <a:solidFill>
                  <a:srgbClr val="000000"/>
                </a:solidFill>
                <a:sym typeface="Calibri" pitchFamily="34" charset="0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xmlns="" id="{4753B994-723F-304D-BB09-578D042BA6B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79482"/>
              <a:ext cx="342104" cy="390658"/>
            </a:xfrm>
            <a:prstGeom prst="rect">
              <a:avLst/>
            </a:prstGeom>
            <a:solidFill>
              <a:schemeClr val="accent1"/>
            </a:solidFill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lIns="34289" tIns="34289" rIns="34289" bIns="34289" anchor="ctr"/>
            <a:lstStyle/>
            <a:p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dirty="0">
                <a:solidFill>
                  <a:srgbClr val="000000"/>
                </a:solidFill>
                <a:sym typeface="Calibri" pitchFamily="34" charset="0"/>
              </a:endParaRPr>
            </a:p>
          </p:txBody>
        </p:sp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xmlns="" id="{DE642208-2581-4A45-A287-C58DF7F57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12" y="38092"/>
              <a:ext cx="7717069" cy="43858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wrap="square" lIns="34289" tIns="34289" rIns="34289" bIns="34289">
              <a:spAutoFit/>
            </a:bodyPr>
            <a:lstStyle/>
            <a:p>
              <a:pPr algn="ctr" defTabSz="914145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Verdana" pitchFamily="34" charset="0"/>
                </a:rPr>
                <a:t>Подраздел 1.3</a:t>
              </a:r>
              <a:r>
                <a:rPr lang="ru-RU" sz="1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Verdana" pitchFamily="34" charset="0"/>
                </a:rPr>
                <a:t>. «Сведения о заработной плате и условиях осуществления деятельности работников государственных (муниципальных) учреждений</a:t>
              </a:r>
              <a:r>
                <a:rPr lang="ru-RU" sz="12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»</a:t>
              </a:r>
              <a:endParaRPr lang="ru-R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Verdana" pitchFamily="34" charset="0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01" y="686861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" y="1056987"/>
            <a:ext cx="8667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95536" y="6289575"/>
            <a:ext cx="77496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C00000"/>
                </a:solidFill>
                <a:sym typeface="Calibri" pitchFamily="34" charset="0"/>
              </a:rPr>
              <a:t>В </a:t>
            </a:r>
            <a:r>
              <a:rPr lang="ru-RU" sz="1400" b="1" i="1" dirty="0">
                <a:solidFill>
                  <a:srgbClr val="C00000"/>
                </a:solidFill>
                <a:sym typeface="Calibri" pitchFamily="34" charset="0"/>
              </a:rPr>
              <a:t>случае отсутствия у работника званий и ученых степеней в графе 7 указывается ноль (0).</a:t>
            </a:r>
          </a:p>
        </p:txBody>
      </p:sp>
      <p:sp>
        <p:nvSpPr>
          <p:cNvPr id="20" name="4-конечная звезда 19"/>
          <p:cNvSpPr/>
          <p:nvPr/>
        </p:nvSpPr>
        <p:spPr>
          <a:xfrm flipV="1">
            <a:off x="171052" y="6309320"/>
            <a:ext cx="296492" cy="288029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prstClr val="white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8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54" y="1"/>
            <a:ext cx="9135447" cy="8718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страхователями сведений о трудовой деятельности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работников призванных на военную службу по мобилизации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9821" y="966497"/>
            <a:ext cx="8854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в форму сведений о трудовой деятельности по форме СЗВ-ТД: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Правления ПФР от 13 октября 2022 г.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217п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постановление Правления ПФР от 25 декабря 2019 г.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730п»</a:t>
            </a:r>
          </a:p>
          <a:p>
            <a:endParaRPr lang="ru-RU" dirty="0" smtClean="0">
              <a:solidFill>
                <a:schemeClr val="accent3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621808"/>
              </p:ext>
            </p:extLst>
          </p:nvPr>
        </p:nvGraphicFramePr>
        <p:xfrm>
          <a:off x="114686" y="2060848"/>
          <a:ext cx="8921810" cy="1117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3018">
                  <a:extLst>
                    <a:ext uri="{9D8B030D-6E8A-4147-A177-3AD203B41FA5}">
                      <a16:colId xmlns:a16="http://schemas.microsoft.com/office/drawing/2014/main" xmlns="" val="2396239600"/>
                    </a:ext>
                  </a:extLst>
                </a:gridCol>
                <a:gridCol w="7128792">
                  <a:extLst>
                    <a:ext uri="{9D8B030D-6E8A-4147-A177-3AD203B41FA5}">
                      <a16:colId xmlns:a16="http://schemas.microsoft.com/office/drawing/2014/main" xmlns="" val="2449394885"/>
                    </a:ext>
                  </a:extLst>
                </a:gridCol>
              </a:tblGrid>
              <a:tr h="4563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ПРИОСТАНОВЛЕНИЕ 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Приостановление действия заключенного трудового договора, при котором за работником сохраняется рабочее место, в соответствии со статьей 351</a:t>
                      </a:r>
                      <a:r>
                        <a:rPr lang="ru-RU" sz="12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Трудового кодекса РФ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2208286513"/>
                  </a:ext>
                </a:extLst>
              </a:tr>
              <a:tr h="6223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ВОЗОБНОВЛЕНИЕ 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Возобновление действия ранее заключенного трудового договора, при котором за работником сохранялось рабочее место, в соответствии со статьей 351</a:t>
                      </a:r>
                      <a:r>
                        <a:rPr lang="ru-RU" sz="12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Трудового кодекса РФ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7653452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4947" y="3319824"/>
            <a:ext cx="87026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в форму сведений о трудовой деятельности по форме СЗВ-СТАЖ: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Правления Пенсионного фонда Российской Федерации от 13 октября 2022 г. № 216п «О внесении изменений в постановление Правления Пенсионного фонда Российской Федерации от 6 декабря 2018 г. № 507п»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7" y="5088745"/>
            <a:ext cx="87204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Дополняется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«ВОЕНСЛ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который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в графе 11 «Дополнительные сведения» для периодов службы, при которых за работником сохранялось рабочее место, в соответствии со статьей 351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кодекса Российской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 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«ВОЕНСЛ» не допускается указание других кодов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предусмотренных формой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8"/>
          <p:cNvSpPr/>
          <p:nvPr/>
        </p:nvSpPr>
        <p:spPr>
          <a:xfrm>
            <a:off x="146160" y="6210360"/>
            <a:ext cx="456840" cy="45684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C424A512-58F2-44EB-AA2B-309124282569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3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3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663479"/>
              </p:ext>
            </p:extLst>
          </p:nvPr>
        </p:nvGraphicFramePr>
        <p:xfrm>
          <a:off x="49999" y="577883"/>
          <a:ext cx="8980620" cy="6182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364"/>
                <a:gridCol w="3266818"/>
                <a:gridCol w="1137764"/>
                <a:gridCol w="3661674"/>
              </a:tblGrid>
              <a:tr h="186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ПОЧЕТНОЕ ЗВАНИЕ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ПОЧЕТНОЕ ЗВАНИЕ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7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ЛЕТКОС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Летчик-космонавт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ЗРКУЛЬТ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работник культуры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7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НАРАРТ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Народный артист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ЗРЛЕСПРОМ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работник лесной промышленности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702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НАРАРХ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Народный архитектор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ЗРНГПРОМ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работник нефтяной и газовой промышленности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7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Народный учитель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ЗРПИЩПРОМ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работник пищевой индустрии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7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НАРХУД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Народный художник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ЗРПОЖОХР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работник пожарной охраны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7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ЗАРТ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артист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ЗРПРОК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работник прокуратуры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7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ЗАРХ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архитектор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ЗРРКПРОМ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работник ракетно-космической промышленности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7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ЗВЕТВР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ветеринарный врач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ЗРРЫБХОЗ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работник рыбного хозяйства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7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военный летчик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ЗРСВЯЗИ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работник связи и информации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ЗВСПЕЦ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военный специалист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ЗРСЕЛЬХОЗ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работник сельского хозяйства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ЗВШТУР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военный штурман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ЗРСОЦЗАЩ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работник социальной защиты населения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ЗВРАЧ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врач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ЗРТЛПРОМ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работник текстильной и легкой промышленности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ЗГЕОГР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географ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ЗРТРАНС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работник транспорта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ЗГЕОЛ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геолог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ЗРФИЗКУЛ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работник физической культуры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ЗДИСК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деятель искусств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ЗСОБЕЗ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сотрудник органов безопасности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ЗДНАУК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деятель науки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ЗСОГОСОХР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сотрудник органов государственной охраны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7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ЗЖУРН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журналист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ЗСОВНРАЗ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сотрудник органов внешней разведки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7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ЗЗЕМЛ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землеустроитель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ЗСОВНДЕЛ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сотрудник органов внутренних дел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ЗИЗОБР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изобретатель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ЗССЛЕДОРГ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сотрудник следственных органов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7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ЗКОНСТР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конструктор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ЗСПАС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спасатель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7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ЗЛЕС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лесовод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ЗСТРОЙ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строитель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4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ЗЛЕТИСП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летчик-испытатель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ЗСУДПРИС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судебный пристав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1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ЗМПРОБ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мастер производственного обучения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ЗТАМОЖ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таможенник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0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ЗМАШ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машиностроитель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ЗУЧИТ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учитель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ЗМЕТАЛ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металлург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ЗХИМ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химик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0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ЗМЕТЕО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метеоролог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ЗХУД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художник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7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ЗПИЛОТ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пилот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ЗШАХТ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шахтер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7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ЗРАТПРОМ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работник атомной промышленности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ЗШТУРМ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штурман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6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ЗРВШКОЛ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работник высшей школы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ЗШТИСП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штурман-испытатель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7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ЗРГЕОД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работник геодезии и картографии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ЗЭКОЛ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эколог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7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ЗРДИПСЛ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работник дипломатической службы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ЗЭКОНОМ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экономист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7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ЗРЖКХ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работник жилищно-коммунального хозяйства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ЗЭНЕРГ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энергетик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66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ЗРЗДРАВ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работник здравоохранения РФ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ЗЮРИСТ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Заслуженный юрист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pSp>
        <p:nvGrpSpPr>
          <p:cNvPr id="29" name="Группа 28"/>
          <p:cNvGrpSpPr/>
          <p:nvPr/>
        </p:nvGrpSpPr>
        <p:grpSpPr>
          <a:xfrm>
            <a:off x="79513" y="38092"/>
            <a:ext cx="8148286" cy="438580"/>
            <a:chOff x="0" y="38092"/>
            <a:chExt cx="8172400" cy="438580"/>
          </a:xfrm>
        </p:grpSpPr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xmlns="" id="{41DA676A-2941-4544-8CD6-2A7960727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13" y="86014"/>
              <a:ext cx="7747687" cy="390658"/>
            </a:xfrm>
            <a:prstGeom prst="rect">
              <a:avLst/>
            </a:prstGeom>
            <a:solidFill>
              <a:schemeClr val="accent1"/>
            </a:solidFill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lIns="34289" tIns="34289" rIns="34289" bIns="34289" anchor="ctr"/>
            <a:lstStyle/>
            <a:p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600" dirty="0">
                <a:solidFill>
                  <a:srgbClr val="000000"/>
                </a:solidFill>
                <a:sym typeface="Calibri" pitchFamily="34" charset="0"/>
              </a:endParaRPr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xmlns="" id="{4753B994-723F-304D-BB09-578D042BA6B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79482"/>
              <a:ext cx="342104" cy="390658"/>
            </a:xfrm>
            <a:prstGeom prst="rect">
              <a:avLst/>
            </a:prstGeom>
            <a:solidFill>
              <a:schemeClr val="accent1"/>
            </a:solidFill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lIns="34289" tIns="34289" rIns="34289" bIns="34289" anchor="ctr"/>
            <a:lstStyle/>
            <a:p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dirty="0">
                <a:solidFill>
                  <a:srgbClr val="000000"/>
                </a:solidFill>
                <a:sym typeface="Calibri" pitchFamily="34" charset="0"/>
              </a:endParaRPr>
            </a:p>
          </p:txBody>
        </p:sp>
        <p:sp>
          <p:nvSpPr>
            <p:cNvPr id="34" name="Rectangle 4">
              <a:extLst>
                <a:ext uri="{FF2B5EF4-FFF2-40B4-BE49-F238E27FC236}">
                  <a16:creationId xmlns:a16="http://schemas.microsoft.com/office/drawing/2014/main" xmlns="" id="{DE642208-2581-4A45-A287-C58DF7F57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12" y="38092"/>
              <a:ext cx="7717069" cy="43858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wrap="square" lIns="34289" tIns="34289" rIns="34289" bIns="34289">
              <a:spAutoFit/>
            </a:bodyPr>
            <a:lstStyle/>
            <a:p>
              <a:pPr algn="ctr" defTabSz="914145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Verdana" pitchFamily="34" charset="0"/>
                </a:rPr>
                <a:t>Подраздел 1.3</a:t>
              </a:r>
              <a:r>
                <a:rPr lang="ru-RU" sz="1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Verdana" pitchFamily="34" charset="0"/>
                </a:rPr>
                <a:t>. «Сведения о заработной плате и условиях осуществления деятельности работников государственных (муниципальных) учреждений</a:t>
              </a:r>
              <a:r>
                <a:rPr lang="ru-RU" sz="12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»</a:t>
              </a:r>
              <a:endParaRPr lang="ru-R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478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246979"/>
              </p:ext>
            </p:extLst>
          </p:nvPr>
        </p:nvGraphicFramePr>
        <p:xfrm>
          <a:off x="93562" y="1611476"/>
          <a:ext cx="9050438" cy="5201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006"/>
                <a:gridCol w="4032448"/>
                <a:gridCol w="4427984"/>
              </a:tblGrid>
              <a:tr h="339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 специальных (отраслевых) условий занятости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Значение кода специальных (отраслевых) условий занятости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992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ВМП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R="50800"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 медицинской помощи (один из основных видов оказываемой медицинской помощи в соответствии со ст. 32 Федерального закона от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ноября 2011 г.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№323-ФЗ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«Об основах охраны здоровья граждан в Российской Федерации»)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первичная медико-санитарная помощь,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специализированная, в том числе высокотехнологичная, медицинская помощь,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скорая, в том числе скорая специализированная, медицинская помощь,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паллиативная медицинская помощь,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структурное подразделение не оказывает медицинскую помощь</a:t>
                      </a:r>
                    </a:p>
                  </a:txBody>
                  <a:tcPr marL="39370" marR="39370" marT="64770" marB="64770"/>
                </a:tc>
              </a:tr>
              <a:tr h="8848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УОМП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Условие оказания медицинской помощи (одно из условий оказания медицинской помощи в соответствии со ст. 32 Федерального закона от 21 ноября 2011 г. № 323-ФЗ «Об основах охраны здоровья граждан в Российской Федерации»)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амбулаторно,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 в дневном стационаре,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в круглосуточном стационаре,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структурное подразделение не оказывает медицинскую помощь</a:t>
                      </a:r>
                    </a:p>
                  </a:txBody>
                  <a:tcPr marL="39370" marR="39370" marT="64770" marB="64770"/>
                </a:tc>
              </a:tr>
              <a:tr h="637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Профиль стационара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хирургический,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нехирургический,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в структурном подразделении не оказывается медицинская помощь в условиях круглосуточного стационара</a:t>
                      </a:r>
                    </a:p>
                  </a:txBody>
                  <a:tcPr marL="39370" marR="39370" marT="64770" marB="64770"/>
                </a:tc>
              </a:tr>
              <a:tr h="184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ФМП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 оказания медицинской помощи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является отделением интенсивной и экстренной медицинской помощи,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не является отделением интенсивной и экстренной медицинской помощи</a:t>
                      </a:r>
                    </a:p>
                  </a:txBody>
                  <a:tcPr marL="39370" marR="39370" marT="64770" marB="64770"/>
                </a:tc>
              </a:tr>
              <a:tr h="184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РМБ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в составе мобильных бригад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работа сотрудника в составе мобильных бригад,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работа в других подразделениях</a:t>
                      </a:r>
                    </a:p>
                  </a:txBody>
                  <a:tcPr marL="39370" marR="39370" marT="64770" marB="64770"/>
                </a:tc>
              </a:tr>
              <a:tr h="354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РСМП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в специализированных станциях (отделениях) скорой медицинской помощи, бригадах экстренного реагирования службы медицины катастрофы, отделениях экстренной консультативной помощи (санитарная авиация)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работа сотрудника на специализированных станциях (отделениях) скорой медицинской помощи, бригадах экстренного реагирования службы медицины катастрофы, отделениях экстренной консультативной помощи (санитарная авиация),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работа в других подразделениях</a:t>
                      </a:r>
                    </a:p>
                  </a:txBody>
                  <a:tcPr marL="39370" marR="39370" marT="64770" marB="64770"/>
                </a:tc>
              </a:tr>
              <a:tr h="184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ФАП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в фельдшерско-акушерском пункте (ФАП)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работа сотрудника в ФАП,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работа в других подразделениях</a:t>
                      </a: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53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783762" y="6511312"/>
            <a:ext cx="24685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 fontAlgn="base" hangingPunct="0">
              <a:spcBef>
                <a:spcPct val="0"/>
              </a:spcBef>
              <a:spcAft>
                <a:spcPct val="0"/>
              </a:spcAft>
            </a:pPr>
            <a:fld id="{DC01C986-78EF-484E-8321-43D81B88D720}" type="slidenum">
              <a:rPr lang="ru-RU" sz="1000">
                <a:solidFill>
                  <a:srgbClr val="002060"/>
                </a:solidFill>
                <a:latin typeface="Verdana" pitchFamily="34" charset="0"/>
                <a:sym typeface="Verdana" pitchFamily="34" charset="0"/>
              </a:rPr>
              <a:pPr algn="r" defTabSz="1928744" fontAlgn="base" hangingPunct="0">
                <a:spcBef>
                  <a:spcPct val="0"/>
                </a:spcBef>
                <a:spcAft>
                  <a:spcPct val="0"/>
                </a:spcAft>
              </a:pPr>
              <a:t>31</a:t>
            </a:fld>
            <a:r>
              <a:rPr lang="ru-RU" sz="1000" dirty="0">
                <a:solidFill>
                  <a:srgbClr val="002060"/>
                </a:solidFill>
                <a:latin typeface="Verdana" pitchFamily="34" charset="0"/>
                <a:sym typeface="Verdana" pitchFamily="34" charset="0"/>
              </a:rPr>
              <a:t>￼</a:t>
            </a:r>
          </a:p>
        </p:txBody>
      </p:sp>
      <p:sp>
        <p:nvSpPr>
          <p:cNvPr id="24" name="Объект 2"/>
          <p:cNvSpPr>
            <a:spLocks/>
          </p:cNvSpPr>
          <p:nvPr/>
        </p:nvSpPr>
        <p:spPr bwMode="auto">
          <a:xfrm>
            <a:off x="1254102" y="511193"/>
            <a:ext cx="7889898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в 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графах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8 «Код» и 9 «Значение» </a:t>
            </a: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подраздела «Специальные (отраслевые) условия занятости» указываются следующие значения кодов условий занятости работников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медицинских</a:t>
            </a: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 организаций: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0" y="38092"/>
            <a:ext cx="8172400" cy="438580"/>
            <a:chOff x="0" y="38092"/>
            <a:chExt cx="8172400" cy="438580"/>
          </a:xfrm>
        </p:grpSpPr>
        <p:sp>
          <p:nvSpPr>
            <p:cNvPr id="47" name="Rectangle 2">
              <a:extLst>
                <a:ext uri="{FF2B5EF4-FFF2-40B4-BE49-F238E27FC236}">
                  <a16:creationId xmlns:a16="http://schemas.microsoft.com/office/drawing/2014/main" xmlns="" id="{41DA676A-2941-4544-8CD6-2A7960727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13" y="86014"/>
              <a:ext cx="7747687" cy="390658"/>
            </a:xfrm>
            <a:prstGeom prst="rect">
              <a:avLst/>
            </a:prstGeom>
            <a:solidFill>
              <a:schemeClr val="accent1"/>
            </a:solidFill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lIns="34289" tIns="34289" rIns="34289" bIns="34289" anchor="ctr"/>
            <a:lstStyle/>
            <a:p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600" dirty="0">
                <a:solidFill>
                  <a:srgbClr val="000000"/>
                </a:solidFill>
                <a:sym typeface="Calibri" pitchFamily="34" charset="0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xmlns="" id="{4753B994-723F-304D-BB09-578D042BA6B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79482"/>
              <a:ext cx="342104" cy="390658"/>
            </a:xfrm>
            <a:prstGeom prst="rect">
              <a:avLst/>
            </a:prstGeom>
            <a:solidFill>
              <a:schemeClr val="accent1"/>
            </a:solidFill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lIns="34289" tIns="34289" rIns="34289" bIns="34289" anchor="ctr"/>
            <a:lstStyle/>
            <a:p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dirty="0">
                <a:solidFill>
                  <a:srgbClr val="000000"/>
                </a:solidFill>
                <a:sym typeface="Calibri" pitchFamily="34" charset="0"/>
              </a:endParaRPr>
            </a:p>
          </p:txBody>
        </p:sp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xmlns="" id="{DE642208-2581-4A45-A287-C58DF7F57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12" y="38092"/>
              <a:ext cx="7717069" cy="43858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wrap="square" lIns="34289" tIns="34289" rIns="34289" bIns="34289">
              <a:spAutoFit/>
            </a:bodyPr>
            <a:lstStyle/>
            <a:p>
              <a:pPr algn="ctr" defTabSz="914145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Verdana" pitchFamily="34" charset="0"/>
                </a:rPr>
                <a:t>Подраздел 1.3</a:t>
              </a:r>
              <a:r>
                <a:rPr lang="ru-RU" sz="1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Verdana" pitchFamily="34" charset="0"/>
                </a:rPr>
                <a:t>. «Сведения о заработной плате и условиях осуществления деятельности работников государственных (муниципальных) учреждений</a:t>
              </a:r>
              <a:r>
                <a:rPr lang="ru-RU" sz="12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»</a:t>
              </a:r>
              <a:endParaRPr lang="ru-R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Verdana" pitchFamily="34" charset="0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6" y="509071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646405" y="1046947"/>
            <a:ext cx="7318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solidFill>
                  <a:srgbClr val="C00000"/>
                </a:solidFill>
                <a:sym typeface="Calibri" pitchFamily="34" charset="0"/>
              </a:rPr>
              <a:t>Для </a:t>
            </a:r>
            <a:r>
              <a:rPr lang="ru-RU" sz="1200" b="1" i="1" dirty="0">
                <a:solidFill>
                  <a:srgbClr val="C00000"/>
                </a:solidFill>
                <a:sym typeface="Calibri" pitchFamily="34" charset="0"/>
              </a:rPr>
              <a:t>работников других отраслей бюджетной сферы в графах 8 и 9 подраздела «Специальные (отраслевые) </a:t>
            </a:r>
            <a:r>
              <a:rPr lang="ru-RU" sz="1200" b="1" i="1" dirty="0" smtClean="0">
                <a:solidFill>
                  <a:srgbClr val="C00000"/>
                </a:solidFill>
                <a:sym typeface="Calibri" pitchFamily="34" charset="0"/>
              </a:rPr>
              <a:t>условия </a:t>
            </a:r>
            <a:r>
              <a:rPr lang="ru-RU" sz="1200" b="1" i="1" dirty="0">
                <a:solidFill>
                  <a:srgbClr val="C00000"/>
                </a:solidFill>
                <a:sym typeface="Calibri" pitchFamily="34" charset="0"/>
              </a:rPr>
              <a:t>занятости» указывается ноль (0)</a:t>
            </a:r>
          </a:p>
        </p:txBody>
      </p:sp>
      <p:sp>
        <p:nvSpPr>
          <p:cNvPr id="20" name="4-конечная звезда 19"/>
          <p:cNvSpPr/>
          <p:nvPr/>
        </p:nvSpPr>
        <p:spPr>
          <a:xfrm flipV="1">
            <a:off x="1341393" y="1063788"/>
            <a:ext cx="296492" cy="288029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prstClr val="white"/>
              </a:solidFill>
              <a:sym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98" y="457962"/>
            <a:ext cx="911998" cy="113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32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Скругленный прямоугольник 9"/>
          <p:cNvSpPr/>
          <p:nvPr/>
        </p:nvSpPr>
        <p:spPr>
          <a:xfrm>
            <a:off x="196560" y="1800"/>
            <a:ext cx="8803800" cy="445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FFFFFF"/>
            </a:solidFill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48600" tIns="48600" rIns="48600" bIns="48600" numCol="1" spcCol="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2060"/>
                </a:solidFill>
                <a:latin typeface="Times New Roman"/>
              </a:rPr>
              <a:t>Сведения об условиях занятости и заработной плате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22" name="Picture 11"/>
          <p:cNvPicPr/>
          <p:nvPr/>
        </p:nvPicPr>
        <p:blipFill>
          <a:blip r:embed="rId2"/>
          <a:stretch/>
        </p:blipFill>
        <p:spPr>
          <a:xfrm>
            <a:off x="2635920" y="449640"/>
            <a:ext cx="3643560" cy="5132520"/>
          </a:xfrm>
          <a:prstGeom prst="rect">
            <a:avLst/>
          </a:prstGeom>
          <a:ln w="0">
            <a:noFill/>
          </a:ln>
        </p:spPr>
      </p:pic>
      <p:sp>
        <p:nvSpPr>
          <p:cNvPr id="423" name="Стрелка вправо 11"/>
          <p:cNvSpPr/>
          <p:nvPr/>
        </p:nvSpPr>
        <p:spPr>
          <a:xfrm rot="10800000">
            <a:off x="2223720" y="3514680"/>
            <a:ext cx="426600" cy="1652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4" name="TextBox 21"/>
          <p:cNvSpPr/>
          <p:nvPr/>
        </p:nvSpPr>
        <p:spPr>
          <a:xfrm>
            <a:off x="2650320" y="3223440"/>
            <a:ext cx="646200" cy="912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TextBox 24"/>
          <p:cNvSpPr/>
          <p:nvPr/>
        </p:nvSpPr>
        <p:spPr>
          <a:xfrm>
            <a:off x="47880" y="1980000"/>
            <a:ext cx="2165760" cy="3605760"/>
          </a:xfrm>
          <a:prstGeom prst="rect">
            <a:avLst/>
          </a:prstGeom>
          <a:noFill/>
          <a:ln w="28575">
            <a:solidFill>
              <a:srgbClr val="1956B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601"/>
              </a:spcBef>
              <a:buNone/>
            </a:pPr>
            <a:r>
              <a:rPr lang="ru-RU" sz="1400" b="0" strike="noStrike" spc="-1">
                <a:solidFill>
                  <a:srgbClr val="0F50A8"/>
                </a:solidFill>
                <a:latin typeface="Times New Roman"/>
              </a:rPr>
              <a:t>В блоке «Информация о договоре» указывается коды вида и срока договора в соответствии с порядком заполнения формы ЕФС-1</a:t>
            </a:r>
            <a:endParaRPr lang="ru-RU" sz="14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buNone/>
            </a:pPr>
            <a:r>
              <a:rPr lang="ru-RU" sz="1200" b="0" strike="noStrike" spc="-1">
                <a:solidFill>
                  <a:srgbClr val="0F50A8"/>
                </a:solidFill>
                <a:latin typeface="Times New Roman"/>
              </a:rPr>
              <a:t>"1" - трудовой договор, работа является для работника основной;</a:t>
            </a:r>
            <a:endParaRPr lang="ru-RU" sz="12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buNone/>
            </a:pPr>
            <a:r>
              <a:rPr lang="ru-RU" sz="1200" b="0" strike="noStrike" spc="-1">
                <a:solidFill>
                  <a:srgbClr val="0F50A8"/>
                </a:solidFill>
                <a:latin typeface="Times New Roman"/>
              </a:rPr>
              <a:t>"2" - трудовой договор, работа является для работника работой по совместительству, внутреннее совместительство;</a:t>
            </a:r>
            <a:endParaRPr lang="ru-RU" sz="12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buNone/>
            </a:pPr>
            <a:r>
              <a:rPr lang="ru-RU" sz="1200" b="0" strike="noStrike" spc="-1">
                <a:solidFill>
                  <a:srgbClr val="0F50A8"/>
                </a:solidFill>
                <a:latin typeface="Times New Roman"/>
              </a:rPr>
              <a:t>"3" - трудовой договор, работа является для работника работой по совместительству, внешнее совместительство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426" name="Стрелка вправо 17"/>
          <p:cNvSpPr/>
          <p:nvPr/>
        </p:nvSpPr>
        <p:spPr>
          <a:xfrm rot="5400000">
            <a:off x="3936960" y="5573520"/>
            <a:ext cx="494280" cy="1238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7" name="TextBox 28"/>
          <p:cNvSpPr/>
          <p:nvPr/>
        </p:nvSpPr>
        <p:spPr>
          <a:xfrm>
            <a:off x="3345840" y="4449240"/>
            <a:ext cx="1659960" cy="912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TextBox 29"/>
          <p:cNvSpPr/>
          <p:nvPr/>
        </p:nvSpPr>
        <p:spPr>
          <a:xfrm>
            <a:off x="720000" y="5883120"/>
            <a:ext cx="7560000" cy="729720"/>
          </a:xfrm>
          <a:prstGeom prst="rect">
            <a:avLst/>
          </a:prstGeom>
          <a:noFill/>
          <a:ln w="28575">
            <a:solidFill>
              <a:srgbClr val="1956B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601"/>
              </a:spcBef>
              <a:buNone/>
            </a:pPr>
            <a:r>
              <a:rPr lang="ru-RU" sz="1400" b="0" strike="noStrike" spc="-1">
                <a:solidFill>
                  <a:srgbClr val="0F50A8"/>
                </a:solidFill>
                <a:latin typeface="Times New Roman"/>
              </a:rPr>
              <a:t>Графы «Профессиональная квалификационная группа», «Квалификационный уровень» и «Класс (подкласс) условий труда по степени вредности и (или) опасности» заполняются в соответствии с классификаторами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29" name="TextBox 31"/>
          <p:cNvSpPr/>
          <p:nvPr/>
        </p:nvSpPr>
        <p:spPr>
          <a:xfrm>
            <a:off x="5756760" y="3223440"/>
            <a:ext cx="463680" cy="912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0" name="Стрелка вправо 18"/>
          <p:cNvSpPr/>
          <p:nvPr/>
        </p:nvSpPr>
        <p:spPr>
          <a:xfrm>
            <a:off x="6220800" y="3597120"/>
            <a:ext cx="262080" cy="13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1" name="TextBox 32"/>
          <p:cNvSpPr/>
          <p:nvPr/>
        </p:nvSpPr>
        <p:spPr>
          <a:xfrm>
            <a:off x="6502320" y="1545120"/>
            <a:ext cx="2495160" cy="2510280"/>
          </a:xfrm>
          <a:prstGeom prst="rect">
            <a:avLst/>
          </a:prstGeom>
          <a:noFill/>
          <a:ln w="28575">
            <a:solidFill>
              <a:srgbClr val="1956B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601"/>
              </a:spcBef>
              <a:buNone/>
            </a:pPr>
            <a:r>
              <a:rPr lang="ru-RU" sz="1400" b="0" strike="noStrike" spc="-1">
                <a:solidFill>
                  <a:srgbClr val="0F50A8"/>
                </a:solidFill>
                <a:latin typeface="Times New Roman"/>
              </a:rPr>
              <a:t>В графе «Число занятых штатных единиц (по должности (профессии)» указывается число штатных единиц (</a:t>
            </a:r>
            <a:r>
              <a:rPr lang="ru-RU" sz="1400" b="0" strike="noStrike" spc="-1">
                <a:solidFill>
                  <a:srgbClr val="C9211E"/>
                </a:solidFill>
                <a:latin typeface="Times New Roman"/>
              </a:rPr>
              <a:t>доля ставки</a:t>
            </a:r>
            <a:r>
              <a:rPr lang="ru-RU" sz="1400" b="0" strike="noStrike" spc="-1">
                <a:solidFill>
                  <a:srgbClr val="0F50A8"/>
                </a:solidFill>
                <a:latin typeface="Times New Roman"/>
              </a:rPr>
              <a:t>), занятых работником в соответствии с условиями трудового договора.</a:t>
            </a:r>
            <a:endParaRPr lang="ru-RU" sz="14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buNone/>
            </a:pPr>
            <a:r>
              <a:rPr lang="ru-RU" sz="1400" b="0" strike="noStrike" spc="-1">
                <a:solidFill>
                  <a:srgbClr val="0F50A8"/>
                </a:solidFill>
                <a:latin typeface="Times New Roman"/>
              </a:rPr>
              <a:t>Значение 1,000 — </a:t>
            </a:r>
            <a:r>
              <a:rPr lang="ru-RU" sz="1400" b="0" strike="noStrike" spc="-1">
                <a:solidFill>
                  <a:srgbClr val="FF0000"/>
                </a:solidFill>
                <a:latin typeface="Times New Roman"/>
              </a:rPr>
              <a:t>максимально допустимое значение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32" name="TextBox 33"/>
          <p:cNvSpPr/>
          <p:nvPr/>
        </p:nvSpPr>
        <p:spPr>
          <a:xfrm>
            <a:off x="5226120" y="4488480"/>
            <a:ext cx="401040" cy="78876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Стрелка вправо 19"/>
          <p:cNvSpPr/>
          <p:nvPr/>
        </p:nvSpPr>
        <p:spPr>
          <a:xfrm>
            <a:off x="5656680" y="4844880"/>
            <a:ext cx="825840" cy="145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4" name="TextBox 34"/>
          <p:cNvSpPr/>
          <p:nvPr/>
        </p:nvSpPr>
        <p:spPr>
          <a:xfrm>
            <a:off x="6505200" y="4055400"/>
            <a:ext cx="2495160" cy="1582200"/>
          </a:xfrm>
          <a:prstGeom prst="rect">
            <a:avLst/>
          </a:prstGeom>
          <a:noFill/>
          <a:ln w="28575">
            <a:solidFill>
              <a:srgbClr val="1956B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601"/>
              </a:spcBef>
              <a:buNone/>
            </a:pPr>
            <a:r>
              <a:rPr lang="ru-RU" sz="1400" b="0" strike="noStrike" spc="-1">
                <a:solidFill>
                  <a:srgbClr val="0F50A8"/>
                </a:solidFill>
                <a:latin typeface="Times New Roman"/>
              </a:rPr>
              <a:t>В графе «Квалификационная категория, присвоенная по итогам аттестации» указывается код квалификационной категории в соответствии с порядком заполнения формы ЕФС-1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35" name="Номер слайда 27"/>
          <p:cNvSpPr/>
          <p:nvPr/>
        </p:nvSpPr>
        <p:spPr>
          <a:xfrm>
            <a:off x="138600" y="6225840"/>
            <a:ext cx="456840" cy="45684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E9496E79-819F-48F3-92B1-586A6E83DDD4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32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430925"/>
              </p:ext>
            </p:extLst>
          </p:nvPr>
        </p:nvGraphicFramePr>
        <p:xfrm>
          <a:off x="4486250" y="1175917"/>
          <a:ext cx="4605061" cy="3960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5870"/>
                <a:gridCol w="317287"/>
                <a:gridCol w="1373326"/>
                <a:gridCol w="1748578"/>
              </a:tblGrid>
              <a:tr h="635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профессиональной квалификационной группы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Профессиональная квалификационная группа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Нормативно-правовой акт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88349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архив3-119н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Профессиональная квалификационная группа должностей работников государственных архивов, центров хранения документации, архивов муниципальных образований, ведомств, организаций, лабораторий обеспечения сохранности архивных документов третьего уровня</a:t>
                      </a: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Профессиональные квалификационные группы должностей работников государственных архивов, центров хранения документации, архивов муниципальных образований, ведомств, организаций, лабораторий обеспечения сохранности архивных документов утверждены приказом Министерства труда и социальной защиты Российской Федерации от 25 марта 2013 г. № 119н</a:t>
                      </a:r>
                    </a:p>
                  </a:txBody>
                  <a:tcPr marL="68580" marR="68580" marT="0" marB="0"/>
                </a:tc>
              </a:tr>
              <a:tr h="460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4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5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5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783762" y="6511312"/>
            <a:ext cx="24685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 fontAlgn="base" hangingPunct="0">
              <a:spcBef>
                <a:spcPct val="0"/>
              </a:spcBef>
              <a:spcAft>
                <a:spcPct val="0"/>
              </a:spcAft>
            </a:pPr>
            <a:fld id="{DC01C986-78EF-484E-8321-43D81B88D720}" type="slidenum">
              <a:rPr lang="ru-RU" sz="1000">
                <a:solidFill>
                  <a:srgbClr val="002060"/>
                </a:solidFill>
                <a:latin typeface="Verdana" pitchFamily="34" charset="0"/>
                <a:sym typeface="Verdana" pitchFamily="34" charset="0"/>
              </a:rPr>
              <a:pPr algn="r" defTabSz="1928744" fontAlgn="base" hangingPunct="0">
                <a:spcBef>
                  <a:spcPct val="0"/>
                </a:spcBef>
                <a:spcAft>
                  <a:spcPct val="0"/>
                </a:spcAft>
              </a:pPr>
              <a:t>33</a:t>
            </a:fld>
            <a:r>
              <a:rPr lang="ru-RU" sz="1000" dirty="0">
                <a:solidFill>
                  <a:srgbClr val="002060"/>
                </a:solidFill>
                <a:latin typeface="Verdana" pitchFamily="34" charset="0"/>
                <a:sym typeface="Verdana" pitchFamily="34" charset="0"/>
              </a:rPr>
              <a:t>￼</a:t>
            </a:r>
          </a:p>
        </p:txBody>
      </p:sp>
      <p:sp>
        <p:nvSpPr>
          <p:cNvPr id="24" name="Объект 2"/>
          <p:cNvSpPr>
            <a:spLocks/>
          </p:cNvSpPr>
          <p:nvPr/>
        </p:nvSpPr>
        <p:spPr bwMode="auto">
          <a:xfrm>
            <a:off x="1294755" y="634186"/>
            <a:ext cx="3133229" cy="509370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● </a:t>
            </a:r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в </a:t>
            </a:r>
            <a:r>
              <a:rPr lang="ru-RU" sz="1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графе 12 «Профессиональная квалификационная группа» </a:t>
            </a:r>
            <a:r>
              <a:rPr lang="ru-RU" sz="13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и</a:t>
            </a:r>
            <a:r>
              <a:rPr lang="ru-RU" sz="1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 графе 13 «Квалификационный уровень»</a:t>
            </a:r>
            <a:r>
              <a:rPr lang="ru-RU" sz="13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 указываются код профессиональной квалификационной группы, к которой относится должность (профессия), и соответствующий ей квалификационный уровень в соответствии с разделом «</a:t>
            </a:r>
            <a:r>
              <a:rPr lang="ru-RU" sz="1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Справочник профессиональных квалификационных групп и квалификационных уровней (КУ)</a:t>
            </a:r>
            <a:r>
              <a:rPr lang="ru-RU" sz="13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, используемый при заполнении формы «Сведения для ведения индивидуального (персонифицированного) учета и 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 (ЕФС-1)» </a:t>
            </a:r>
            <a:r>
              <a:rPr lang="ru-RU" sz="1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Классификатора</a:t>
            </a:r>
            <a:r>
              <a:rPr lang="ru-RU" sz="13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.</a:t>
            </a:r>
          </a:p>
          <a:p>
            <a:pPr marL="0" lvl="2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Включает</a:t>
            </a:r>
            <a:r>
              <a:rPr lang="ru-RU" sz="1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 </a:t>
            </a:r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328 </a:t>
            </a:r>
            <a:r>
              <a:rPr lang="ru-RU" sz="13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позиций</a:t>
            </a:r>
            <a:r>
              <a:rPr lang="ru-RU" sz="13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.</a:t>
            </a:r>
            <a:endParaRPr lang="ru-RU" sz="1300" b="1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20236" y="112513"/>
            <a:ext cx="7747688" cy="438580"/>
            <a:chOff x="424712" y="38092"/>
            <a:chExt cx="7747688" cy="438580"/>
          </a:xfrm>
        </p:grpSpPr>
        <p:sp>
          <p:nvSpPr>
            <p:cNvPr id="47" name="Rectangle 2">
              <a:extLst>
                <a:ext uri="{FF2B5EF4-FFF2-40B4-BE49-F238E27FC236}">
                  <a16:creationId xmlns:a16="http://schemas.microsoft.com/office/drawing/2014/main" xmlns="" id="{41DA676A-2941-4544-8CD6-2A7960727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13" y="86014"/>
              <a:ext cx="7747687" cy="390658"/>
            </a:xfrm>
            <a:prstGeom prst="rect">
              <a:avLst/>
            </a:prstGeom>
            <a:solidFill>
              <a:schemeClr val="accent1"/>
            </a:solidFill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lIns="34289" tIns="34289" rIns="34289" bIns="34289" anchor="ctr"/>
            <a:lstStyle/>
            <a:p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600" dirty="0">
                <a:solidFill>
                  <a:srgbClr val="000000"/>
                </a:solidFill>
                <a:sym typeface="Calibri" pitchFamily="34" charset="0"/>
              </a:endParaRPr>
            </a:p>
          </p:txBody>
        </p:sp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xmlns="" id="{DE642208-2581-4A45-A287-C58DF7F57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12" y="38092"/>
              <a:ext cx="7717069" cy="43858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wrap="square" lIns="34289" tIns="34289" rIns="34289" bIns="34289">
              <a:spAutoFit/>
            </a:bodyPr>
            <a:lstStyle/>
            <a:p>
              <a:pPr algn="ctr" defTabSz="914145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Verdana" pitchFamily="34" charset="0"/>
                </a:rPr>
                <a:t>Подраздел 1.3</a:t>
              </a:r>
              <a:r>
                <a:rPr lang="ru-RU" sz="1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Verdana" pitchFamily="34" charset="0"/>
                </a:rPr>
                <a:t>. «Сведения о заработной плате и условиях осуществления деятельности работников государственных (муниципальных) учреждений</a:t>
              </a:r>
              <a:r>
                <a:rPr lang="ru-RU" sz="12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»</a:t>
              </a:r>
              <a:endParaRPr lang="ru-R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Verdana" pitchFamily="34" charset="0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3" y="551093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67" y="3056395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4486250" y="719242"/>
            <a:ext cx="4530626" cy="408623"/>
          </a:xfrm>
          <a:prstGeom prst="roundRect">
            <a:avLst/>
          </a:prstGeom>
          <a:noFill/>
          <a:ln w="25400" cap="flat" cmpd="sng" algn="ctr">
            <a:solidFill>
              <a:srgbClr val="2F528F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lvl="1" algn="ctr" defTabSz="355600" fontAlgn="base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Пример из Справочника </a:t>
            </a:r>
            <a:r>
              <a:rPr lang="ru-RU" sz="10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профессиональных квалификационных групп и квалификационных уровней (КУ</a:t>
            </a:r>
            <a:r>
              <a:rPr lang="ru-RU" sz="1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)</a:t>
            </a:r>
            <a:r>
              <a:rPr lang="ru-RU" sz="10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 Классификатора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29" y="923553"/>
            <a:ext cx="9906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2" y="3429000"/>
            <a:ext cx="10572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52834" y="5786100"/>
            <a:ext cx="8367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C00000"/>
                </a:solidFill>
                <a:sym typeface="Calibri" pitchFamily="34" charset="0"/>
              </a:rPr>
              <a:t>Если </a:t>
            </a:r>
            <a:r>
              <a:rPr lang="ru-RU" sz="1400" b="1" i="1" dirty="0">
                <a:solidFill>
                  <a:srgbClr val="C00000"/>
                </a:solidFill>
                <a:sym typeface="Calibri" pitchFamily="34" charset="0"/>
              </a:rPr>
              <a:t>должность (профессия), указанная в графе 5, </a:t>
            </a:r>
            <a:r>
              <a:rPr lang="ru-RU" sz="1400" b="1" i="1" dirty="0" smtClean="0">
                <a:solidFill>
                  <a:srgbClr val="C00000"/>
                </a:solidFill>
                <a:sym typeface="Calibri" pitchFamily="34" charset="0"/>
              </a:rPr>
              <a:t>НЕ </a:t>
            </a:r>
            <a:r>
              <a:rPr lang="ru-RU" sz="1400" b="1" i="1" dirty="0">
                <a:solidFill>
                  <a:srgbClr val="C00000"/>
                </a:solidFill>
                <a:sym typeface="Calibri" pitchFamily="34" charset="0"/>
              </a:rPr>
              <a:t>включена в профессиональные квалификационные группы, в графах 12 и 13 указывается ноль (0). </a:t>
            </a:r>
          </a:p>
        </p:txBody>
      </p:sp>
      <p:sp>
        <p:nvSpPr>
          <p:cNvPr id="20" name="4-конечная звезда 19"/>
          <p:cNvSpPr/>
          <p:nvPr/>
        </p:nvSpPr>
        <p:spPr>
          <a:xfrm flipV="1">
            <a:off x="84334" y="5875534"/>
            <a:ext cx="296492" cy="288029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prstClr val="white"/>
              </a:solidFill>
              <a:sym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5276" y="6271818"/>
            <a:ext cx="8367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C00000"/>
                </a:solidFill>
                <a:sym typeface="Calibri" pitchFamily="34" charset="0"/>
              </a:rPr>
              <a:t>Если </a:t>
            </a:r>
            <a:r>
              <a:rPr lang="ru-RU" sz="1400" b="1" i="1" dirty="0">
                <a:solidFill>
                  <a:srgbClr val="C00000"/>
                </a:solidFill>
                <a:sym typeface="Calibri" pitchFamily="34" charset="0"/>
              </a:rPr>
              <a:t>должность (профессия), указанная в графе 5, включена в профессиональную квалификационную группу, но для нее </a:t>
            </a:r>
            <a:r>
              <a:rPr lang="ru-RU" sz="1400" b="1" i="1" dirty="0" smtClean="0">
                <a:solidFill>
                  <a:srgbClr val="C00000"/>
                </a:solidFill>
                <a:sym typeface="Calibri" pitchFamily="34" charset="0"/>
              </a:rPr>
              <a:t>НЕ </a:t>
            </a:r>
            <a:r>
              <a:rPr lang="ru-RU" sz="1400" b="1" i="1" dirty="0">
                <a:solidFill>
                  <a:srgbClr val="C00000"/>
                </a:solidFill>
                <a:sym typeface="Calibri" pitchFamily="34" charset="0"/>
              </a:rPr>
              <a:t>определен квалификационный уровень, в графе 13 указывается ноль (0).</a:t>
            </a:r>
          </a:p>
        </p:txBody>
      </p:sp>
      <p:sp>
        <p:nvSpPr>
          <p:cNvPr id="22" name="4-конечная звезда 21"/>
          <p:cNvSpPr/>
          <p:nvPr/>
        </p:nvSpPr>
        <p:spPr>
          <a:xfrm flipV="1">
            <a:off x="99044" y="6361252"/>
            <a:ext cx="296492" cy="288029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prstClr val="white"/>
              </a:solidFill>
              <a:sym typeface="Calibri" pitchFamily="34" charset="0"/>
            </a:endParaRPr>
          </a:p>
        </p:txBody>
      </p:sp>
      <p:sp>
        <p:nvSpPr>
          <p:cNvPr id="25" name="Номер слайда 27"/>
          <p:cNvSpPr/>
          <p:nvPr/>
        </p:nvSpPr>
        <p:spPr>
          <a:xfrm>
            <a:off x="8678770" y="6338198"/>
            <a:ext cx="456840" cy="4568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E9496E79-819F-48F3-92B1-586A6E83DDD4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33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831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783762" y="6511312"/>
            <a:ext cx="24685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 fontAlgn="base" hangingPunct="0">
              <a:spcBef>
                <a:spcPct val="0"/>
              </a:spcBef>
              <a:spcAft>
                <a:spcPct val="0"/>
              </a:spcAft>
            </a:pPr>
            <a:fld id="{DC01C986-78EF-484E-8321-43D81B88D720}" type="slidenum">
              <a:rPr lang="ru-RU" sz="1000">
                <a:solidFill>
                  <a:srgbClr val="002060"/>
                </a:solidFill>
                <a:latin typeface="Verdana" pitchFamily="34" charset="0"/>
                <a:sym typeface="Verdana" pitchFamily="34" charset="0"/>
              </a:rPr>
              <a:pPr algn="r" defTabSz="1928744" fontAlgn="base" hangingPunct="0">
                <a:spcBef>
                  <a:spcPct val="0"/>
                </a:spcBef>
                <a:spcAft>
                  <a:spcPct val="0"/>
                </a:spcAft>
              </a:pPr>
              <a:t>34</a:t>
            </a:fld>
            <a:r>
              <a:rPr lang="ru-RU" sz="1000" dirty="0">
                <a:solidFill>
                  <a:srgbClr val="002060"/>
                </a:solidFill>
                <a:latin typeface="Verdana" pitchFamily="34" charset="0"/>
                <a:sym typeface="Verdana" pitchFamily="34" charset="0"/>
              </a:rPr>
              <a:t>￼</a:t>
            </a:r>
          </a:p>
        </p:txBody>
      </p:sp>
      <p:sp>
        <p:nvSpPr>
          <p:cNvPr id="24" name="Объект 2"/>
          <p:cNvSpPr>
            <a:spLocks/>
          </p:cNvSpPr>
          <p:nvPr/>
        </p:nvSpPr>
        <p:spPr bwMode="auto">
          <a:xfrm>
            <a:off x="831645" y="470140"/>
            <a:ext cx="8203034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 algn="just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● в </a:t>
            </a:r>
            <a:r>
              <a:rPr lang="ru-RU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графе 14 «Класс (подкласс) условий труда по степени вредности и (или) опасности» </a:t>
            </a:r>
            <a:r>
              <a:rPr lang="ru-RU" sz="9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указывается класс (подкласс) условий труда по степени вредности и (или) опасности по итогам проведения специальной оценки условий труда в соответствии со статьей 14 Федерального закона от </a:t>
            </a:r>
            <a:r>
              <a:rPr lang="ru-RU" sz="9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28.12.2013 №426-ФЗ </a:t>
            </a:r>
            <a:r>
              <a:rPr lang="ru-RU" sz="9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«О специальной оценке условий труда» в соответствии с разделом «</a:t>
            </a:r>
            <a:r>
              <a:rPr lang="ru-RU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Коды специальной оценки условий труда</a:t>
            </a:r>
            <a:r>
              <a:rPr lang="ru-RU" sz="9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, используемые при заполнении формы «Сведения для ведения индивидуального (персонифицированного) учета и 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 (ЕФС-1)» </a:t>
            </a:r>
            <a:r>
              <a:rPr lang="ru-RU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Классификатора</a:t>
            </a:r>
            <a:r>
              <a:rPr lang="ru-RU" sz="9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.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0" y="38092"/>
            <a:ext cx="8172400" cy="438580"/>
            <a:chOff x="0" y="38092"/>
            <a:chExt cx="8172400" cy="438580"/>
          </a:xfrm>
        </p:grpSpPr>
        <p:sp>
          <p:nvSpPr>
            <p:cNvPr id="47" name="Rectangle 2">
              <a:extLst>
                <a:ext uri="{FF2B5EF4-FFF2-40B4-BE49-F238E27FC236}">
                  <a16:creationId xmlns:a16="http://schemas.microsoft.com/office/drawing/2014/main" xmlns="" id="{41DA676A-2941-4544-8CD6-2A7960727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13" y="86014"/>
              <a:ext cx="7747687" cy="390658"/>
            </a:xfrm>
            <a:prstGeom prst="rect">
              <a:avLst/>
            </a:prstGeom>
            <a:solidFill>
              <a:schemeClr val="accent1"/>
            </a:solidFill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lIns="34289" tIns="34289" rIns="34289" bIns="34289" anchor="ctr"/>
            <a:lstStyle/>
            <a:p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600" dirty="0">
                <a:solidFill>
                  <a:srgbClr val="000000"/>
                </a:solidFill>
                <a:sym typeface="Calibri" pitchFamily="34" charset="0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xmlns="" id="{4753B994-723F-304D-BB09-578D042BA6B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79482"/>
              <a:ext cx="342104" cy="390658"/>
            </a:xfrm>
            <a:prstGeom prst="rect">
              <a:avLst/>
            </a:prstGeom>
            <a:solidFill>
              <a:schemeClr val="accent1"/>
            </a:solidFill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lIns="34289" tIns="34289" rIns="34289" bIns="34289" anchor="ctr"/>
            <a:lstStyle/>
            <a:p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dirty="0">
                <a:solidFill>
                  <a:srgbClr val="000000"/>
                </a:solidFill>
                <a:sym typeface="Calibri" pitchFamily="34" charset="0"/>
              </a:endParaRPr>
            </a:p>
          </p:txBody>
        </p:sp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xmlns="" id="{DE642208-2581-4A45-A287-C58DF7F57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12" y="38092"/>
              <a:ext cx="7717069" cy="43858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wrap="square" lIns="34289" tIns="34289" rIns="34289" bIns="34289">
              <a:spAutoFit/>
            </a:bodyPr>
            <a:lstStyle/>
            <a:p>
              <a:pPr algn="ctr" defTabSz="914145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Verdana" pitchFamily="34" charset="0"/>
                </a:rPr>
                <a:t>Подраздел 1.3</a:t>
              </a:r>
              <a:r>
                <a:rPr lang="ru-RU" sz="1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Verdana" pitchFamily="34" charset="0"/>
                </a:rPr>
                <a:t>. «Сведения о заработной плате и условиях осуществления деятельности работников государственных (муниципальных) учреждений</a:t>
              </a:r>
              <a:r>
                <a:rPr lang="ru-RU" sz="12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»</a:t>
              </a:r>
              <a:endParaRPr lang="ru-R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Verdana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477022" y="6608385"/>
            <a:ext cx="83676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solidFill>
                  <a:srgbClr val="C00000"/>
                </a:solidFill>
                <a:sym typeface="Calibri" pitchFamily="34" charset="0"/>
              </a:rPr>
              <a:t>Если </a:t>
            </a:r>
            <a:r>
              <a:rPr lang="ru-RU" sz="1200" b="1" i="1" dirty="0">
                <a:solidFill>
                  <a:srgbClr val="C00000"/>
                </a:solidFill>
                <a:sym typeface="Calibri" pitchFamily="34" charset="0"/>
              </a:rPr>
              <a:t>информация о присвоенном классе (подклассе) условий труда отсутствует, в графе 14 указывается ноль (0).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6" y="-27384"/>
            <a:ext cx="800328" cy="15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605019"/>
              </p:ext>
            </p:extLst>
          </p:nvPr>
        </p:nvGraphicFramePr>
        <p:xfrm>
          <a:off x="84335" y="1410715"/>
          <a:ext cx="9006977" cy="528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280"/>
                <a:gridCol w="6825852"/>
                <a:gridCol w="1253973"/>
                <a:gridCol w="558872"/>
              </a:tblGrid>
              <a:tr h="232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Полное наименование</a:t>
                      </a:r>
                      <a:endParaRPr lang="ru-RU" sz="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 законодательства</a:t>
                      </a:r>
                      <a:endParaRPr lang="ru-RU" sz="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 </a:t>
                      </a:r>
                      <a:endParaRPr lang="ru-RU" sz="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631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 условий труда - 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опасный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Подкласс условий труда - 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Условия труда, характеризующиеся наличием идентифицированных вредных и (или) опасных факторов, уровни которых способны в течение всего либо части рабочего дня (рабочей смены) создать угрозу для жизни работника, а последствия их воздействия обеспечивают высокий риск развития острого профессионального заболевания в периоде трудовой деятельности</a:t>
                      </a: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/>
                </a:tc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Ст.14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Федерального закона от 28.12.2013 №426-ФЗ</a:t>
                      </a:r>
                      <a:r>
                        <a:rPr lang="ru-RU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 специальной оценке условий труда»</a:t>
                      </a: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.6ст.30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«Сохранение права на досрочное назначение страховой пенсии» Федерального закона от 28.12.2013 №400-ФЗ «О страховых пенсиях»</a:t>
                      </a: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П.2ст.33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Федерального закона от 15.12.2001 №167-ФЗ «Об обязательном пенсионном страховании в Российской Федерации»</a:t>
                      </a: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 anchor="ctr"/>
                </a:tc>
                <a:tc row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01.01.2023</a:t>
                      </a:r>
                      <a:endParaRPr lang="ru-RU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/>
                </a:tc>
              </a:tr>
              <a:tr h="578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 условий труда - 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вредный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Подкласс условий труда - 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(вредные условия труда 4-й степени) - условия труда, при которых на работника воздействуют вредные и (или) опасные производственные факторы, уровни воздействия которых способны привести к появлению и развитию тяжелых форм профессиональных заболеваний (с потерей общей трудоспособности) в период трудовой деятельности</a:t>
                      </a: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2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 условий труда - 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вредный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Подкласс условий труда - 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(вредные условия труда 3-й степени) - условия труда, при которых на работника воздействуют вредные и (или) опасные производственные факторы, уровни воздействия которых способны вызвать стойкие функциональные изменения в организме работника, приводящие к появлению и развитию профессиональных заболеваний легкой и средней степени тяжести (с потерей профессиональной трудоспособности) в период трудовой деятельности</a:t>
                      </a: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>
                    <a:solidFill>
                      <a:srgbClr val="CF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27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 условий труда - 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вредный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Подкласс условий труда - 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(вредные условия труда 2-й степени) - условия труда, при которых на работника воздействуют вредные и (или) опасные производственные факторы, уровни воздействия которых способны вызвать стойкие функциональные изменения в организме работника, приводящие к появлению и развитию начальных форм профессиональных заболеваний или профессиональных заболеваний легкой степени тяжести (без потери профессиональной трудоспособности), возникающих после продолжительной экспозиции (15 и более лет)</a:t>
                      </a: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2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 условий труда - 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вредный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Подкласс условий труда - 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(вредные условия труда 1-й степени) - условия труда, при которых на работника воздействуют вредные и (или) опасные производственные факторы, после воздействия которых измененное функциональное состояние организма работника восстанавливается, как правило, при более длительном, чем до начала следующего рабочего дня (смены), прекращении воздействия данных факторов, и увеличивается риск повреждения здоровья</a:t>
                      </a: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>
                    <a:solidFill>
                      <a:srgbClr val="CF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2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 условий труда - 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допустимый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Подкласс условий труда - 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условия труда, при которых на работника воздействуют вредные и (или) опасные производственные факторы, уровни воздействия которых не превышают уровни, установленные нормативами (гигиеническими нормативами) условий труда, а измененное функциональное состояние организма работника восстанавливается во время регламентированного отдыха или к началу следующего рабочего дня (смены).</a:t>
                      </a: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Ст.14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Федерального закона от 28.12.2013 №426-ФЗ «О специальной оценке условий труда»</a:t>
                      </a: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П.2ст.33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Федерального закона от 15.12.2001 №167-ФЗ «Об обязательном пенсионном страховании в РФ»</a:t>
                      </a: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 anchor="ctr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/>
                </a:tc>
              </a:tr>
              <a:tr h="692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 условий труда - 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оптимальный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Подкласс условий труда - 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условия труда, при которых воздействие на работника вредных и (или) опасных производственных факторов отсутствует или уровни воздействия которых не превышают уровни, установленные нормативами (гигиеническими нормативами) условий труда и принятые в качестве безопасных для человека, и создаются предпосылки для поддержания высокого уровня работоспособности работника</a:t>
                      </a: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20" name="4-конечная звезда 19"/>
          <p:cNvSpPr/>
          <p:nvPr/>
        </p:nvSpPr>
        <p:spPr>
          <a:xfrm flipV="1">
            <a:off x="115872" y="6525344"/>
            <a:ext cx="296492" cy="288029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prstClr val="white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5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461028"/>
              </p:ext>
            </p:extLst>
          </p:nvPr>
        </p:nvGraphicFramePr>
        <p:xfrm>
          <a:off x="1348019" y="1340768"/>
          <a:ext cx="7410946" cy="1094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8082"/>
                <a:gridCol w="6482864"/>
              </a:tblGrid>
              <a:tr h="2509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Значение 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Квалификационная категория,</a:t>
                      </a: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присвоенная по итогам аттестации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3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вторая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квалификационная категория</a:t>
                      </a:r>
                      <a:endParaRPr lang="ru-RU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первая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квалификационная категория</a:t>
                      </a:r>
                      <a:endParaRPr lang="ru-RU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27262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высшая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квалификационная категория</a:t>
                      </a:r>
                      <a:endParaRPr lang="ru-RU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24" name="Объект 2"/>
          <p:cNvSpPr>
            <a:spLocks/>
          </p:cNvSpPr>
          <p:nvPr/>
        </p:nvSpPr>
        <p:spPr bwMode="auto">
          <a:xfrm>
            <a:off x="1345737" y="655455"/>
            <a:ext cx="7410946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● в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графе 15 «Квалификационная категория, присвоенная по итогам аттестации»</a:t>
            </a: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 указывается одно из следующих значений в соответствии с присвоенной (установленной) работнику по итогам аттестации квалификационной категорией по специальности (должности</a:t>
            </a:r>
            <a:r>
              <a:rPr lang="ru-RU" sz="1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): </a:t>
            </a:r>
            <a:endParaRPr lang="ru-RU" sz="1200" b="1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24712" y="38092"/>
            <a:ext cx="7747688" cy="438580"/>
            <a:chOff x="424712" y="38092"/>
            <a:chExt cx="7747688" cy="438580"/>
          </a:xfrm>
        </p:grpSpPr>
        <p:sp>
          <p:nvSpPr>
            <p:cNvPr id="47" name="Rectangle 2">
              <a:extLst>
                <a:ext uri="{FF2B5EF4-FFF2-40B4-BE49-F238E27FC236}">
                  <a16:creationId xmlns:a16="http://schemas.microsoft.com/office/drawing/2014/main" xmlns="" id="{41DA676A-2941-4544-8CD6-2A7960727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13" y="86014"/>
              <a:ext cx="7747687" cy="390658"/>
            </a:xfrm>
            <a:prstGeom prst="rect">
              <a:avLst/>
            </a:prstGeom>
            <a:solidFill>
              <a:schemeClr val="accent1"/>
            </a:solidFill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lIns="34289" tIns="34289" rIns="34289" bIns="34289" anchor="ctr"/>
            <a:lstStyle/>
            <a:p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600" dirty="0">
                <a:solidFill>
                  <a:srgbClr val="000000"/>
                </a:solidFill>
                <a:sym typeface="Calibri" pitchFamily="34" charset="0"/>
              </a:endParaRPr>
            </a:p>
          </p:txBody>
        </p:sp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xmlns="" id="{DE642208-2581-4A45-A287-C58DF7F57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12" y="38092"/>
              <a:ext cx="7717069" cy="43858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wrap="square" lIns="34289" tIns="34289" rIns="34289" bIns="34289">
              <a:spAutoFit/>
            </a:bodyPr>
            <a:lstStyle/>
            <a:p>
              <a:pPr algn="ctr" defTabSz="914145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Verdana" pitchFamily="34" charset="0"/>
                </a:rPr>
                <a:t>Подраздел 1.3</a:t>
              </a:r>
              <a:r>
                <a:rPr lang="ru-RU" sz="1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Verdana" pitchFamily="34" charset="0"/>
                </a:rPr>
                <a:t>. «Сведения о заработной плате и условиях осуществления деятельности работников государственных (муниципальных) учреждений</a:t>
              </a:r>
              <a:r>
                <a:rPr lang="ru-RU" sz="12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»</a:t>
              </a:r>
              <a:endParaRPr lang="ru-R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Verdana" pitchFamily="34" charset="0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6" y="554776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бъект 2"/>
          <p:cNvSpPr>
            <a:spLocks/>
          </p:cNvSpPr>
          <p:nvPr/>
        </p:nvSpPr>
        <p:spPr bwMode="auto">
          <a:xfrm>
            <a:off x="1271749" y="3228140"/>
            <a:ext cx="7635441" cy="230832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● в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графе 16 «Число занятых штатных единиц (по должности (профессии)»</a:t>
            </a: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 указывается число штатных единиц, занятых работником в соответствии с условиями трудового договора по должности (профессии),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указанной в графе 5</a:t>
            </a: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. </a:t>
            </a:r>
          </a:p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В случае работы на условиях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полной занятости </a:t>
            </a: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(на полную ставку), в том числе при сокращенной продолжительности рабочего времени, установленной в соответствии с законодательством Российской Федерации, в данной графе указывается значение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1,000 (максимально допустимое значение)</a:t>
            </a: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. </a:t>
            </a:r>
            <a:endParaRPr lang="ru-RU" sz="120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При </a:t>
            </a: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работе по основному месту работы и совместительству данные заполняются отдельными строками по каждому трудовому договору.</a:t>
            </a:r>
          </a:p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При работе на условиях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неполного рабочего времени </a:t>
            </a: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(неполной занятости) указывается соответствующая доля занятости (доля ставки) с тремя знаками после запятой: 0,750; 0,500; 0,250; 0,125 и тому подобное.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93" y="871003"/>
            <a:ext cx="1041520" cy="16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157714" y="2473151"/>
            <a:ext cx="79517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C00000"/>
                </a:solidFill>
                <a:sym typeface="Calibri" pitchFamily="34" charset="0"/>
              </a:rPr>
              <a:t>Если </a:t>
            </a:r>
            <a:r>
              <a:rPr lang="ru-RU" sz="1400" b="1" i="1" dirty="0">
                <a:solidFill>
                  <a:srgbClr val="C00000"/>
                </a:solidFill>
                <a:sym typeface="Calibri" pitchFamily="34" charset="0"/>
              </a:rPr>
              <a:t>у работника квалификационная категория отсутствует, в графе 15 указывается ноль (0).</a:t>
            </a:r>
          </a:p>
        </p:txBody>
      </p:sp>
      <p:sp>
        <p:nvSpPr>
          <p:cNvPr id="26" name="4-конечная звезда 25"/>
          <p:cNvSpPr/>
          <p:nvPr/>
        </p:nvSpPr>
        <p:spPr>
          <a:xfrm flipV="1">
            <a:off x="899592" y="2492899"/>
            <a:ext cx="288300" cy="288029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prstClr val="white"/>
              </a:solidFill>
              <a:sym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3" y="3429000"/>
            <a:ext cx="10668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92" y="3081946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046574" y="5589240"/>
            <a:ext cx="7917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C00000"/>
                </a:solidFill>
                <a:sym typeface="Calibri" pitchFamily="34" charset="0"/>
              </a:rPr>
              <a:t>Если </a:t>
            </a:r>
            <a:r>
              <a:rPr lang="ru-RU" sz="1400" b="1" i="1" dirty="0">
                <a:solidFill>
                  <a:srgbClr val="C00000"/>
                </a:solidFill>
                <a:sym typeface="Calibri" pitchFamily="34" charset="0"/>
              </a:rPr>
              <a:t>в течение месяца число штатных единиц, занятых работником в соответствии с условиями трудового договора, изменялось, сведения о начисленных выплатах заполняются в отношении каждого значения числа штатных единиц в разных строках таблицы с указанием в графах 2-3 подраздела «Период работы в отчетном месяце» соответствующего периода работы в течение отчетного месяца</a:t>
            </a:r>
            <a:r>
              <a:rPr lang="ru-RU" sz="1200" b="1" i="1" dirty="0">
                <a:solidFill>
                  <a:srgbClr val="C00000"/>
                </a:solidFill>
                <a:sym typeface="Calibri" pitchFamily="34" charset="0"/>
              </a:rPr>
              <a:t>. </a:t>
            </a:r>
          </a:p>
        </p:txBody>
      </p:sp>
      <p:sp>
        <p:nvSpPr>
          <p:cNvPr id="30" name="4-конечная звезда 29"/>
          <p:cNvSpPr/>
          <p:nvPr/>
        </p:nvSpPr>
        <p:spPr>
          <a:xfrm flipV="1">
            <a:off x="627637" y="5673115"/>
            <a:ext cx="327804" cy="288029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prstClr val="white"/>
              </a:solidFill>
              <a:sym typeface="Calibri" pitchFamily="34" charset="0"/>
            </a:endParaRPr>
          </a:p>
        </p:txBody>
      </p:sp>
      <p:sp>
        <p:nvSpPr>
          <p:cNvPr id="20" name="Номер слайда 27"/>
          <p:cNvSpPr/>
          <p:nvPr/>
        </p:nvSpPr>
        <p:spPr>
          <a:xfrm>
            <a:off x="145613" y="6349988"/>
            <a:ext cx="456840" cy="4568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E9496E79-819F-48F3-92B1-586A6E83DDD4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35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144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Скругленный прямоугольник 11"/>
          <p:cNvSpPr/>
          <p:nvPr/>
        </p:nvSpPr>
        <p:spPr>
          <a:xfrm>
            <a:off x="196560" y="1800"/>
            <a:ext cx="8803800" cy="445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FFFFFF"/>
            </a:solidFill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48600" tIns="48600" rIns="48600" bIns="48600" numCol="1" spcCol="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2060"/>
                </a:solidFill>
                <a:latin typeface="Times New Roman"/>
              </a:rPr>
              <a:t>Сведения об условиях занятости и заработной плате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37" name="Picture 12"/>
          <p:cNvPicPr/>
          <p:nvPr/>
        </p:nvPicPr>
        <p:blipFill>
          <a:blip r:embed="rId2"/>
          <a:stretch/>
        </p:blipFill>
        <p:spPr>
          <a:xfrm>
            <a:off x="2620800" y="449640"/>
            <a:ext cx="3956040" cy="4743000"/>
          </a:xfrm>
          <a:prstGeom prst="rect">
            <a:avLst/>
          </a:prstGeom>
          <a:ln w="0">
            <a:noFill/>
          </a:ln>
        </p:spPr>
      </p:pic>
      <p:sp>
        <p:nvSpPr>
          <p:cNvPr id="438" name="Стрелка вправо 22"/>
          <p:cNvSpPr/>
          <p:nvPr/>
        </p:nvSpPr>
        <p:spPr>
          <a:xfrm rot="10800000">
            <a:off x="2223720" y="3326040"/>
            <a:ext cx="426600" cy="1652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9" name="TextBox 39"/>
          <p:cNvSpPr/>
          <p:nvPr/>
        </p:nvSpPr>
        <p:spPr>
          <a:xfrm>
            <a:off x="2650320" y="3108600"/>
            <a:ext cx="322920" cy="6642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TextBox 40"/>
          <p:cNvSpPr/>
          <p:nvPr/>
        </p:nvSpPr>
        <p:spPr>
          <a:xfrm>
            <a:off x="47880" y="1909080"/>
            <a:ext cx="2165760" cy="2297880"/>
          </a:xfrm>
          <a:prstGeom prst="rect">
            <a:avLst/>
          </a:prstGeom>
          <a:noFill/>
          <a:ln w="28575">
            <a:solidFill>
              <a:srgbClr val="1956B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601"/>
              </a:spcBef>
              <a:buNone/>
            </a:pPr>
            <a:r>
              <a:rPr lang="ru-RU" sz="1400" b="0" strike="noStrike" spc="-1">
                <a:solidFill>
                  <a:srgbClr val="0F50A8"/>
                </a:solidFill>
                <a:latin typeface="Times New Roman"/>
              </a:rPr>
              <a:t>В графе «Система оплаты труда» указывается код системы оплаты труда работника по трудовому договору в соответствии с порядком заполнения формы ЕФС-1</a:t>
            </a:r>
            <a:endParaRPr lang="ru-RU" sz="14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buNone/>
            </a:pPr>
            <a:r>
              <a:rPr lang="ru-RU" sz="1400" b="0" strike="noStrike" spc="-1">
                <a:solidFill>
                  <a:srgbClr val="0F50A8"/>
                </a:solidFill>
                <a:latin typeface="Times New Roman"/>
              </a:rPr>
              <a:t> сдельная - "1", повременная - "2", иная - "3"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41" name="TextBox 41"/>
          <p:cNvSpPr/>
          <p:nvPr/>
        </p:nvSpPr>
        <p:spPr>
          <a:xfrm>
            <a:off x="3134520" y="4205880"/>
            <a:ext cx="538920" cy="76068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TextBox 42"/>
          <p:cNvSpPr/>
          <p:nvPr/>
        </p:nvSpPr>
        <p:spPr>
          <a:xfrm>
            <a:off x="47880" y="4320000"/>
            <a:ext cx="2175480" cy="1582200"/>
          </a:xfrm>
          <a:prstGeom prst="rect">
            <a:avLst/>
          </a:prstGeom>
          <a:noFill/>
          <a:ln w="28575">
            <a:solidFill>
              <a:srgbClr val="1956B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601"/>
              </a:spcBef>
              <a:buNone/>
            </a:pPr>
            <a:r>
              <a:rPr lang="ru-RU" sz="1400" b="0" strike="noStrike" spc="-1">
                <a:solidFill>
                  <a:srgbClr val="0F50A8"/>
                </a:solidFill>
                <a:latin typeface="Times New Roman"/>
              </a:rPr>
              <a:t>В графе «Размер фиксированной части в соответствии с трудовым договором» указывается нормативный размер выплаты в зависимости от системы оплаты труда. 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43" name="Стрелка вправо 23"/>
          <p:cNvSpPr/>
          <p:nvPr/>
        </p:nvSpPr>
        <p:spPr>
          <a:xfrm rot="10800000">
            <a:off x="2223720" y="4612320"/>
            <a:ext cx="911160" cy="1652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4" name="TextBox 43"/>
          <p:cNvSpPr/>
          <p:nvPr/>
        </p:nvSpPr>
        <p:spPr>
          <a:xfrm>
            <a:off x="3872160" y="4180680"/>
            <a:ext cx="754920" cy="81144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5" name="Стрелка вправо 24"/>
          <p:cNvSpPr/>
          <p:nvPr/>
        </p:nvSpPr>
        <p:spPr>
          <a:xfrm rot="5400000">
            <a:off x="4027680" y="5094000"/>
            <a:ext cx="344880" cy="9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6" name="TextBox 44"/>
          <p:cNvSpPr/>
          <p:nvPr/>
        </p:nvSpPr>
        <p:spPr>
          <a:xfrm>
            <a:off x="2643480" y="5355720"/>
            <a:ext cx="3704400" cy="1369080"/>
          </a:xfrm>
          <a:prstGeom prst="rect">
            <a:avLst/>
          </a:prstGeom>
          <a:noFill/>
          <a:ln w="28575">
            <a:solidFill>
              <a:srgbClr val="1956B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601"/>
              </a:spcBef>
              <a:buNone/>
            </a:pPr>
            <a:r>
              <a:rPr lang="ru-RU" sz="1400" b="0" strike="noStrike" spc="-1">
                <a:solidFill>
                  <a:srgbClr val="0F50A8"/>
                </a:solidFill>
                <a:latin typeface="Times New Roman"/>
              </a:rPr>
              <a:t>В блоке «Количество рабочих часов в отчетном месяце» указывается норма рабочих часов (выступлений, постановок) в соответствии с установленным режимом рабочего времени и количество фактически отработанных рабочих часов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47" name="TextBox 45"/>
          <p:cNvSpPr/>
          <p:nvPr/>
        </p:nvSpPr>
        <p:spPr>
          <a:xfrm>
            <a:off x="4736160" y="4156200"/>
            <a:ext cx="602640" cy="78876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Стрелка вправо 25"/>
          <p:cNvSpPr/>
          <p:nvPr/>
        </p:nvSpPr>
        <p:spPr>
          <a:xfrm>
            <a:off x="5355360" y="4685400"/>
            <a:ext cx="1355040" cy="145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9" name="TextBox 46"/>
          <p:cNvSpPr/>
          <p:nvPr/>
        </p:nvSpPr>
        <p:spPr>
          <a:xfrm>
            <a:off x="6730200" y="4246920"/>
            <a:ext cx="2360880" cy="2008440"/>
          </a:xfrm>
          <a:prstGeom prst="rect">
            <a:avLst/>
          </a:prstGeom>
          <a:noFill/>
          <a:ln w="28575">
            <a:solidFill>
              <a:srgbClr val="1956B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601"/>
              </a:spcBef>
              <a:buNone/>
            </a:pPr>
            <a:r>
              <a:rPr lang="ru-RU" sz="1400" b="0" strike="noStrike" spc="-1">
                <a:solidFill>
                  <a:srgbClr val="0F50A8"/>
                </a:solidFill>
                <a:latin typeface="Times New Roman"/>
              </a:rPr>
              <a:t>В блоке «Количество специальных часов работы» указывается код в соответствии с классификатором и количество фактически отработанных в соответствии с указанным кодом часов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50" name="TextBox 47"/>
          <p:cNvSpPr/>
          <p:nvPr/>
        </p:nvSpPr>
        <p:spPr>
          <a:xfrm>
            <a:off x="5368680" y="2847240"/>
            <a:ext cx="1155960" cy="117972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1" name="Стрелка вправо 26"/>
          <p:cNvSpPr/>
          <p:nvPr/>
        </p:nvSpPr>
        <p:spPr>
          <a:xfrm>
            <a:off x="6524640" y="3252960"/>
            <a:ext cx="195840" cy="1551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2" name="TextBox 48"/>
          <p:cNvSpPr/>
          <p:nvPr/>
        </p:nvSpPr>
        <p:spPr>
          <a:xfrm>
            <a:off x="6730200" y="1551600"/>
            <a:ext cx="2360880" cy="2221560"/>
          </a:xfrm>
          <a:prstGeom prst="rect">
            <a:avLst/>
          </a:prstGeom>
          <a:noFill/>
          <a:ln w="28575">
            <a:solidFill>
              <a:srgbClr val="1956B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601"/>
              </a:spcBef>
              <a:buNone/>
            </a:pPr>
            <a:r>
              <a:rPr lang="ru-RU" sz="1400" b="0" strike="noStrike" spc="-1">
                <a:solidFill>
                  <a:srgbClr val="0F50A8"/>
                </a:solidFill>
                <a:latin typeface="Times New Roman"/>
              </a:rPr>
              <a:t>В блоке «Сведения о заработной плате» указывается код выплаты в соответствии с классификатором, размер соответствующей выплаты и сумма выплат для каждой уникальной комбинации характеристик условий работы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53" name="Номер слайда 28"/>
          <p:cNvSpPr/>
          <p:nvPr/>
        </p:nvSpPr>
        <p:spPr>
          <a:xfrm>
            <a:off x="83160" y="6300000"/>
            <a:ext cx="456840" cy="45684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01D5E0F4-2EF3-4099-A3E3-69EB730DBF42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36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642308"/>
              </p:ext>
            </p:extLst>
          </p:nvPr>
        </p:nvGraphicFramePr>
        <p:xfrm>
          <a:off x="1403648" y="1371580"/>
          <a:ext cx="7626970" cy="3497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5135"/>
                <a:gridCol w="6671835"/>
              </a:tblGrid>
              <a:tr h="2509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специальных часов работы 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Расшифровка кода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21571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СРПР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часов сверхурочной работы, оплаченной в полуторном размере</a:t>
                      </a:r>
                    </a:p>
                  </a:txBody>
                  <a:tcPr marL="39370" marR="39370" marT="64770" marB="64770" anchor="ctr"/>
                </a:tc>
              </a:tr>
              <a:tr h="216024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СРДР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часов сверхурочной работы, оплаченной в двойном размере</a:t>
                      </a:r>
                    </a:p>
                  </a:txBody>
                  <a:tcPr marL="39370" marR="39370" marT="64770" marB="64770"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ВПДН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часов, отработанных в выходные и праздничные дни, входящих в норму времени по графику</a:t>
                      </a:r>
                    </a:p>
                  </a:txBody>
                  <a:tcPr marL="39370" marR="39370" marT="64770" marB="64770"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ВПДС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часов, отработанных в выходные и праздничные дни, сверх нормы времени по графику</a:t>
                      </a:r>
                    </a:p>
                  </a:txBody>
                  <a:tcPr marL="39370" marR="39370" marT="64770" marB="64770"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КЧНВ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часов, отработанных в ночное время</a:t>
                      </a:r>
                    </a:p>
                  </a:txBody>
                  <a:tcPr marL="39370" marR="39370" marT="64770" marB="64770"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КЧДД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часов дежурства на дому (если не включаются в норму времени по графику)</a:t>
                      </a:r>
                    </a:p>
                  </a:txBody>
                  <a:tcPr marL="39370" marR="39370" marT="64770" marB="64770"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КЧДЧ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отработанных часов за дни, в которые было разделение рабочего дня на части</a:t>
                      </a:r>
                    </a:p>
                  </a:txBody>
                  <a:tcPr marL="39370" marR="39370" marT="64770" marB="64770" anchor="ctr"/>
                </a:tc>
              </a:tr>
            </a:tbl>
          </a:graphicData>
        </a:graphic>
      </p:graphicFrame>
      <p:sp>
        <p:nvSpPr>
          <p:cNvPr id="53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724450" y="6511312"/>
            <a:ext cx="306168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ctr" defTabSz="1928744" fontAlgn="base" hangingPunct="0">
              <a:spcBef>
                <a:spcPct val="0"/>
              </a:spcBef>
              <a:spcAft>
                <a:spcPct val="0"/>
              </a:spcAft>
            </a:pPr>
            <a:fld id="{DC01C986-78EF-484E-8321-43D81B88D720}" type="slidenum">
              <a:rPr lang="ru-RU" sz="100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pPr algn="ctr" defTabSz="1928744" fontAlgn="base" hangingPunct="0">
                <a:spcBef>
                  <a:spcPct val="0"/>
                </a:spcBef>
                <a:spcAft>
                  <a:spcPct val="0"/>
                </a:spcAft>
              </a:pPr>
              <a:t>37</a:t>
            </a:fld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￼</a:t>
            </a:r>
          </a:p>
        </p:txBody>
      </p:sp>
      <p:sp>
        <p:nvSpPr>
          <p:cNvPr id="24" name="Объект 2"/>
          <p:cNvSpPr>
            <a:spLocks/>
          </p:cNvSpPr>
          <p:nvPr/>
        </p:nvSpPr>
        <p:spPr bwMode="auto">
          <a:xfrm>
            <a:off x="1403648" y="848360"/>
            <a:ext cx="7626970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● </a:t>
            </a: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в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графе 21 «Код специальных часов работы»</a:t>
            </a:r>
            <a:r>
              <a:rPr lang="ru-RU" sz="1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 подраздела «Количество специальных часов работы» указывается один из следующих кодов: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24712" y="38092"/>
            <a:ext cx="7747688" cy="438580"/>
            <a:chOff x="424712" y="38092"/>
            <a:chExt cx="7747688" cy="438580"/>
          </a:xfrm>
        </p:grpSpPr>
        <p:sp>
          <p:nvSpPr>
            <p:cNvPr id="47" name="Rectangle 2">
              <a:extLst>
                <a:ext uri="{FF2B5EF4-FFF2-40B4-BE49-F238E27FC236}">
                  <a16:creationId xmlns:a16="http://schemas.microsoft.com/office/drawing/2014/main" xmlns="" id="{41DA676A-2941-4544-8CD6-2A7960727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13" y="86014"/>
              <a:ext cx="7747687" cy="390658"/>
            </a:xfrm>
            <a:prstGeom prst="rect">
              <a:avLst/>
            </a:prstGeom>
            <a:solidFill>
              <a:schemeClr val="accent1"/>
            </a:solidFill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lIns="34289" tIns="34289" rIns="34289" bIns="34289" anchor="ctr"/>
            <a:lstStyle/>
            <a:p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600" dirty="0">
                <a:solidFill>
                  <a:srgbClr val="000000"/>
                </a:solidFill>
                <a:sym typeface="Calibri" pitchFamily="34" charset="0"/>
              </a:endParaRPr>
            </a:p>
          </p:txBody>
        </p:sp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xmlns="" id="{DE642208-2581-4A45-A287-C58DF7F57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12" y="38092"/>
              <a:ext cx="7717069" cy="43858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wrap="square" lIns="34289" tIns="34289" rIns="34289" bIns="34289">
              <a:spAutoFit/>
            </a:bodyPr>
            <a:lstStyle/>
            <a:p>
              <a:pPr algn="ctr" defTabSz="914145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Verdana" pitchFamily="34" charset="0"/>
                </a:rPr>
                <a:t>Подраздел 1.3</a:t>
              </a:r>
              <a:r>
                <a:rPr lang="ru-RU" sz="1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Verdana" pitchFamily="34" charset="0"/>
                </a:rPr>
                <a:t>. «Сведения о заработной плате и условиях осуществления деятельности работников государственных (муниципальных) учреждений</a:t>
              </a:r>
              <a:r>
                <a:rPr lang="ru-RU" sz="12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»</a:t>
              </a:r>
              <a:endParaRPr lang="ru-R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Verdana" pitchFamily="34" charset="0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46" y="918411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577329" y="6074132"/>
            <a:ext cx="8090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C00000"/>
                </a:solidFill>
                <a:sym typeface="Calibri" pitchFamily="34" charset="0"/>
              </a:rPr>
              <a:t>При </a:t>
            </a:r>
            <a:r>
              <a:rPr lang="ru-RU" sz="1400" b="1" i="1" dirty="0">
                <a:solidFill>
                  <a:srgbClr val="C00000"/>
                </a:solidFill>
                <a:sym typeface="Calibri" pitchFamily="34" charset="0"/>
              </a:rPr>
              <a:t>отсутствии у работника в течение отчетного месяца специальных часов работы в графах 21 и 22 указывается ноль (0).</a:t>
            </a:r>
          </a:p>
        </p:txBody>
      </p:sp>
      <p:sp>
        <p:nvSpPr>
          <p:cNvPr id="31" name="4-конечная звезда 30"/>
          <p:cNvSpPr/>
          <p:nvPr/>
        </p:nvSpPr>
        <p:spPr>
          <a:xfrm flipV="1">
            <a:off x="197954" y="6180909"/>
            <a:ext cx="288300" cy="288029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prstClr val="white"/>
              </a:solidFill>
              <a:sym typeface="Calibri" pitchFamily="34" charset="0"/>
            </a:endParaRPr>
          </a:p>
        </p:txBody>
      </p:sp>
      <p:sp>
        <p:nvSpPr>
          <p:cNvPr id="32" name="Объект 2"/>
          <p:cNvSpPr>
            <a:spLocks/>
          </p:cNvSpPr>
          <p:nvPr/>
        </p:nvSpPr>
        <p:spPr bwMode="auto">
          <a:xfrm>
            <a:off x="1389799" y="5150847"/>
            <a:ext cx="7646697" cy="73866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 algn="just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● </a:t>
            </a: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в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графе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22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«Количество часов» </a:t>
            </a:r>
            <a:r>
              <a:rPr lang="ru-RU" sz="1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подраздела «Количество специальных часов работы» указывается количество часов, соответствующих коду, указанному в графе 21.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" y="1340768"/>
            <a:ext cx="123728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Номер слайда 28"/>
          <p:cNvSpPr/>
          <p:nvPr/>
        </p:nvSpPr>
        <p:spPr>
          <a:xfrm>
            <a:off x="8592888" y="6368932"/>
            <a:ext cx="456840" cy="4568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01D5E0F4-2EF3-4099-A3E3-69EB730DBF42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37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373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858447"/>
              </p:ext>
            </p:extLst>
          </p:nvPr>
        </p:nvGraphicFramePr>
        <p:xfrm>
          <a:off x="3347864" y="2807784"/>
          <a:ext cx="5743447" cy="2493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3175"/>
                <a:gridCol w="1403773"/>
                <a:gridCol w="3676499"/>
              </a:tblGrid>
              <a:tr h="158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Правила заполнения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683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ОВ-01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Выплаты по сдельным расценкам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Указывается установленный на основании трудового договора в соответствии с действующими у данного работодателя системами оплаты труда размер заработной платы, начисленной работнику по сдельным расценкам за отработанное время в отчетном месяце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8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ОВ-02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Выплаты по разовой концертной ставке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Указывается установленный на основании трудового договора в соответствии с действующими у данного работодателя системами оплаты труда размер заработной платы, начисленной работнику по разовой концертной ставке за отработанное время в отчетном месяце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ОВ-03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Выплаты по тарифной ставке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Указывается установленный на основании трудового договора в соответствии с действующими у данного работодателя системами оплаты труда размер заработной платы, начисленной работнику по тарифной ставке за отработанное время в отчетном месяце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783762" y="6511312"/>
            <a:ext cx="24685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 fontAlgn="base" hangingPunct="0">
              <a:spcBef>
                <a:spcPct val="0"/>
              </a:spcBef>
              <a:spcAft>
                <a:spcPct val="0"/>
              </a:spcAft>
            </a:pPr>
            <a:fld id="{DC01C986-78EF-484E-8321-43D81B88D720}" type="slidenum">
              <a:rPr lang="ru-RU" sz="1000">
                <a:solidFill>
                  <a:srgbClr val="002060"/>
                </a:solidFill>
                <a:latin typeface="Verdana" pitchFamily="34" charset="0"/>
                <a:sym typeface="Verdana" pitchFamily="34" charset="0"/>
              </a:rPr>
              <a:pPr algn="r" defTabSz="1928744" fontAlgn="base" hangingPunct="0">
                <a:spcBef>
                  <a:spcPct val="0"/>
                </a:spcBef>
                <a:spcAft>
                  <a:spcPct val="0"/>
                </a:spcAft>
              </a:pPr>
              <a:t>38</a:t>
            </a:fld>
            <a:r>
              <a:rPr lang="ru-RU" sz="1000" dirty="0">
                <a:solidFill>
                  <a:srgbClr val="002060"/>
                </a:solidFill>
                <a:latin typeface="Verdana" pitchFamily="34" charset="0"/>
                <a:sym typeface="Verdana" pitchFamily="34" charset="0"/>
              </a:rPr>
              <a:t>￼</a:t>
            </a:r>
          </a:p>
        </p:txBody>
      </p:sp>
      <p:sp>
        <p:nvSpPr>
          <p:cNvPr id="24" name="Объект 2"/>
          <p:cNvSpPr>
            <a:spLocks/>
          </p:cNvSpPr>
          <p:nvPr/>
        </p:nvSpPr>
        <p:spPr bwMode="auto">
          <a:xfrm>
            <a:off x="1239627" y="496845"/>
            <a:ext cx="7851685" cy="20313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 algn="just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●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в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графе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23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«Код выплаты»</a:t>
            </a:r>
            <a:r>
              <a:rPr lang="ru-RU" sz="1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 подраздела «Сведения о заработной плате» указывается код выплаты в соответствии с разделом «Классификатор выплат, используемый при заполнении формы «Сведения для ведения индивидуального (персонифицированного) учета и 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 (ЕФС-1)»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Классификатора</a:t>
            </a:r>
            <a:r>
              <a:rPr lang="ru-RU" sz="1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.</a:t>
            </a:r>
          </a:p>
          <a:p>
            <a:pPr algn="just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Вознаграждения по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договорам гражданско-правового характера</a:t>
            </a:r>
            <a:r>
              <a:rPr lang="ru-RU" sz="1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, заключенным работниками списочного состава со своим учреждением, отражаются соответствующим кодом выплаты в соответствии с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Классификатором</a:t>
            </a: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24712" y="38092"/>
            <a:ext cx="7747688" cy="438580"/>
            <a:chOff x="424712" y="38092"/>
            <a:chExt cx="7747688" cy="438580"/>
          </a:xfrm>
        </p:grpSpPr>
        <p:sp>
          <p:nvSpPr>
            <p:cNvPr id="47" name="Rectangle 2">
              <a:extLst>
                <a:ext uri="{FF2B5EF4-FFF2-40B4-BE49-F238E27FC236}">
                  <a16:creationId xmlns:a16="http://schemas.microsoft.com/office/drawing/2014/main" xmlns="" id="{41DA676A-2941-4544-8CD6-2A7960727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13" y="86014"/>
              <a:ext cx="7747687" cy="390658"/>
            </a:xfrm>
            <a:prstGeom prst="rect">
              <a:avLst/>
            </a:prstGeom>
            <a:solidFill>
              <a:schemeClr val="accent1"/>
            </a:solidFill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lIns="34289" tIns="34289" rIns="34289" bIns="34289" anchor="ctr"/>
            <a:lstStyle/>
            <a:p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600" dirty="0">
                <a:solidFill>
                  <a:srgbClr val="000000"/>
                </a:solidFill>
                <a:sym typeface="Calibri" pitchFamily="34" charset="0"/>
              </a:endParaRPr>
            </a:p>
          </p:txBody>
        </p:sp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xmlns="" id="{DE642208-2581-4A45-A287-C58DF7F57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12" y="38092"/>
              <a:ext cx="7717069" cy="43858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wrap="square" lIns="34289" tIns="34289" rIns="34289" bIns="34289">
              <a:spAutoFit/>
            </a:bodyPr>
            <a:lstStyle/>
            <a:p>
              <a:pPr algn="ctr" defTabSz="914145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Verdana" pitchFamily="34" charset="0"/>
                </a:rPr>
                <a:t>Подраздел 1.3</a:t>
              </a:r>
              <a:r>
                <a:rPr lang="ru-RU" sz="1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Verdana" pitchFamily="34" charset="0"/>
                </a:rPr>
                <a:t>. «Сведения о заработной плате и условиях осуществления деятельности работников государственных (муниципальных) учреждений</a:t>
              </a:r>
              <a:r>
                <a:rPr lang="ru-RU" sz="12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»</a:t>
              </a:r>
              <a:endParaRPr lang="ru-R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Verdana" pitchFamily="34" charset="0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1" y="476672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3347864" y="2564904"/>
            <a:ext cx="5743448" cy="255389"/>
          </a:xfrm>
          <a:prstGeom prst="roundRect">
            <a:avLst/>
          </a:prstGeom>
          <a:noFill/>
          <a:ln w="25400" cap="flat" cmpd="sng" algn="ctr">
            <a:solidFill>
              <a:srgbClr val="2F528F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lvl="1" algn="ctr" defTabSz="355600" fontAlgn="base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Пример из Классификатора выплат</a:t>
            </a:r>
            <a:endParaRPr lang="ru-RU" sz="1000" b="1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060"/>
            <a:ext cx="1194907" cy="157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1039" y="2632243"/>
            <a:ext cx="3193750" cy="2380873"/>
            <a:chOff x="82106" y="2632303"/>
            <a:chExt cx="3193750" cy="2380873"/>
          </a:xfrm>
        </p:grpSpPr>
        <p:cxnSp>
          <p:nvCxnSpPr>
            <p:cNvPr id="23" name="Соединительная линия уступом 22"/>
            <p:cNvCxnSpPr/>
            <p:nvPr/>
          </p:nvCxnSpPr>
          <p:spPr>
            <a:xfrm>
              <a:off x="108522" y="3068960"/>
              <a:ext cx="296754" cy="97445"/>
            </a:xfrm>
            <a:prstGeom prst="bentConnector3">
              <a:avLst/>
            </a:prstGeom>
            <a:ln w="25400">
              <a:solidFill>
                <a:srgbClr val="2F528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Скругленный прямоугольник 24"/>
            <p:cNvSpPr/>
            <p:nvPr/>
          </p:nvSpPr>
          <p:spPr>
            <a:xfrm>
              <a:off x="452834" y="3044918"/>
              <a:ext cx="2823022" cy="240066"/>
            </a:xfrm>
            <a:prstGeom prst="roundRect">
              <a:avLst/>
            </a:prstGeom>
            <a:noFill/>
            <a:ln w="254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wrap="square" rtlCol="0" anchor="ctr">
              <a:spAutoFit/>
            </a:bodyPr>
            <a:lstStyle/>
            <a:p>
              <a:pPr marL="0" lvl="1" defTabSz="3556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900" b="1" dirty="0" smtClean="0">
                  <a:solidFill>
                    <a:srgbClr val="44546A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Основные </a:t>
              </a:r>
              <a:r>
                <a:rPr lang="ru-RU" sz="900" b="1" dirty="0">
                  <a:solidFill>
                    <a:srgbClr val="44546A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выплаты (ОВ)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82106" y="2632303"/>
              <a:ext cx="3121742" cy="408623"/>
            </a:xfrm>
            <a:prstGeom prst="roundRect">
              <a:avLst/>
            </a:prstGeom>
            <a:noFill/>
            <a:ln w="25400" cap="flat" cmpd="sng" algn="ctr">
              <a:solidFill>
                <a:srgbClr val="2F528F"/>
              </a:solidFill>
              <a:prstDash val="solid"/>
            </a:ln>
            <a:effectLst/>
          </p:spPr>
          <p:txBody>
            <a:bodyPr wrap="square" rtlCol="0" anchor="ctr">
              <a:spAutoFit/>
            </a:bodyPr>
            <a:lstStyle/>
            <a:p>
              <a:pPr marL="0" lvl="1" algn="ctr" defTabSz="3556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Классификатор</a:t>
              </a:r>
              <a:r>
                <a:rPr lang="ru-RU" sz="1000" b="1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 содержит </a:t>
              </a:r>
              <a:r>
                <a:rPr lang="ru-RU" sz="1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7</a:t>
              </a:r>
              <a:r>
                <a:rPr lang="ru-RU" sz="1000" b="1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 разделов выплат и включает </a:t>
              </a:r>
              <a:r>
                <a:rPr lang="ru-RU" sz="1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57</a:t>
              </a:r>
              <a:r>
                <a:rPr lang="ru-RU" sz="1000" b="1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 позиций</a:t>
              </a:r>
              <a:endParaRPr lang="ru-RU" sz="10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endParaRPr>
            </a:p>
          </p:txBody>
        </p:sp>
        <p:cxnSp>
          <p:nvCxnSpPr>
            <p:cNvPr id="28" name="Соединительная линия уступом 27"/>
            <p:cNvCxnSpPr/>
            <p:nvPr/>
          </p:nvCxnSpPr>
          <p:spPr>
            <a:xfrm>
              <a:off x="107504" y="3359582"/>
              <a:ext cx="296754" cy="97445"/>
            </a:xfrm>
            <a:prstGeom prst="bentConnector3">
              <a:avLst/>
            </a:prstGeom>
            <a:ln w="25400">
              <a:solidFill>
                <a:srgbClr val="2F528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Скругленный прямоугольник 30"/>
            <p:cNvSpPr/>
            <p:nvPr/>
          </p:nvSpPr>
          <p:spPr>
            <a:xfrm>
              <a:off x="451928" y="3336994"/>
              <a:ext cx="2823928" cy="240066"/>
            </a:xfrm>
            <a:prstGeom prst="roundRect">
              <a:avLst/>
            </a:prstGeom>
            <a:noFill/>
            <a:ln w="254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wrap="square" rtlCol="0" anchor="ctr">
              <a:spAutoFit/>
            </a:bodyPr>
            <a:lstStyle/>
            <a:p>
              <a:pPr marL="0" lvl="1" defTabSz="3556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900" b="1" dirty="0" smtClean="0">
                  <a:solidFill>
                    <a:srgbClr val="44546A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Компенсационные </a:t>
              </a:r>
              <a:r>
                <a:rPr lang="ru-RU" sz="900" b="1" dirty="0">
                  <a:solidFill>
                    <a:srgbClr val="44546A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выплаты (КВ)</a:t>
              </a:r>
            </a:p>
          </p:txBody>
        </p:sp>
        <p:cxnSp>
          <p:nvCxnSpPr>
            <p:cNvPr id="32" name="Соединительная линия уступом 31"/>
            <p:cNvCxnSpPr/>
            <p:nvPr/>
          </p:nvCxnSpPr>
          <p:spPr>
            <a:xfrm>
              <a:off x="107504" y="3643570"/>
              <a:ext cx="296754" cy="97445"/>
            </a:xfrm>
            <a:prstGeom prst="bentConnector3">
              <a:avLst/>
            </a:prstGeom>
            <a:ln w="25400">
              <a:solidFill>
                <a:srgbClr val="2F528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Скругленный прямоугольник 35"/>
            <p:cNvSpPr/>
            <p:nvPr/>
          </p:nvSpPr>
          <p:spPr>
            <a:xfrm>
              <a:off x="451928" y="3620982"/>
              <a:ext cx="2823928" cy="240066"/>
            </a:xfrm>
            <a:prstGeom prst="roundRect">
              <a:avLst/>
            </a:prstGeom>
            <a:noFill/>
            <a:ln w="254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wrap="square" rtlCol="0" anchor="ctr">
              <a:spAutoFit/>
            </a:bodyPr>
            <a:lstStyle/>
            <a:p>
              <a:pPr marL="0" lvl="1" defTabSz="3556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900" b="1" dirty="0">
                  <a:solidFill>
                    <a:srgbClr val="44546A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Стимулирующие выплаты (</a:t>
              </a:r>
              <a:r>
                <a:rPr lang="ru-RU" sz="900" b="1" dirty="0" smtClean="0">
                  <a:solidFill>
                    <a:srgbClr val="44546A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СВ)</a:t>
              </a:r>
              <a:endParaRPr lang="ru-RU" sz="900" b="1" dirty="0">
                <a:solidFill>
                  <a:srgbClr val="44546A"/>
                </a:solidFill>
                <a:latin typeface="Arial" pitchFamily="34" charset="0"/>
                <a:cs typeface="Arial" pitchFamily="34" charset="0"/>
                <a:sym typeface="Calibri" pitchFamily="34" charset="0"/>
              </a:endParaRPr>
            </a:p>
          </p:txBody>
        </p:sp>
        <p:cxnSp>
          <p:nvCxnSpPr>
            <p:cNvPr id="37" name="Соединительная линия уступом 36"/>
            <p:cNvCxnSpPr/>
            <p:nvPr/>
          </p:nvCxnSpPr>
          <p:spPr>
            <a:xfrm>
              <a:off x="107504" y="3931602"/>
              <a:ext cx="296754" cy="97445"/>
            </a:xfrm>
            <a:prstGeom prst="bentConnector3">
              <a:avLst/>
            </a:prstGeom>
            <a:ln w="25400">
              <a:solidFill>
                <a:srgbClr val="2F528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Скругленный прямоугольник 37"/>
            <p:cNvSpPr/>
            <p:nvPr/>
          </p:nvSpPr>
          <p:spPr>
            <a:xfrm>
              <a:off x="451928" y="3909015"/>
              <a:ext cx="2823928" cy="240066"/>
            </a:xfrm>
            <a:prstGeom prst="roundRect">
              <a:avLst/>
            </a:prstGeom>
            <a:noFill/>
            <a:ln w="254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wrap="square" rtlCol="0" anchor="ctr">
              <a:spAutoFit/>
            </a:bodyPr>
            <a:lstStyle/>
            <a:p>
              <a:pPr marL="0" lvl="1" defTabSz="3556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900" b="1" dirty="0" smtClean="0">
                  <a:solidFill>
                    <a:srgbClr val="44546A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Выплаты </a:t>
              </a:r>
              <a:r>
                <a:rPr lang="ru-RU" sz="900" b="1" dirty="0">
                  <a:solidFill>
                    <a:srgbClr val="44546A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по среднему заработку (СЗ)</a:t>
              </a:r>
            </a:p>
          </p:txBody>
        </p:sp>
        <p:cxnSp>
          <p:nvCxnSpPr>
            <p:cNvPr id="39" name="Соединительная линия уступом 38"/>
            <p:cNvCxnSpPr/>
            <p:nvPr/>
          </p:nvCxnSpPr>
          <p:spPr>
            <a:xfrm>
              <a:off x="107504" y="4219634"/>
              <a:ext cx="296754" cy="97445"/>
            </a:xfrm>
            <a:prstGeom prst="bentConnector3">
              <a:avLst/>
            </a:prstGeom>
            <a:ln w="25400">
              <a:solidFill>
                <a:srgbClr val="2F528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Скругленный прямоугольник 39"/>
            <p:cNvSpPr/>
            <p:nvPr/>
          </p:nvSpPr>
          <p:spPr>
            <a:xfrm>
              <a:off x="451928" y="4197046"/>
              <a:ext cx="2823928" cy="240066"/>
            </a:xfrm>
            <a:prstGeom prst="roundRect">
              <a:avLst/>
            </a:prstGeom>
            <a:noFill/>
            <a:ln w="254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wrap="square" rtlCol="0" anchor="ctr">
              <a:spAutoFit/>
            </a:bodyPr>
            <a:lstStyle/>
            <a:p>
              <a:pPr marL="0" lvl="1" defTabSz="3556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900" b="1" dirty="0" smtClean="0">
                  <a:solidFill>
                    <a:srgbClr val="44546A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Выплаты </a:t>
              </a:r>
              <a:r>
                <a:rPr lang="ru-RU" sz="900" b="1" dirty="0">
                  <a:solidFill>
                    <a:srgbClr val="44546A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по районному регулированию (РВ)</a:t>
              </a:r>
            </a:p>
          </p:txBody>
        </p:sp>
        <p:cxnSp>
          <p:nvCxnSpPr>
            <p:cNvPr id="41" name="Соединительная линия уступом 40"/>
            <p:cNvCxnSpPr/>
            <p:nvPr/>
          </p:nvCxnSpPr>
          <p:spPr>
            <a:xfrm>
              <a:off x="107504" y="4507666"/>
              <a:ext cx="296754" cy="97445"/>
            </a:xfrm>
            <a:prstGeom prst="bentConnector3">
              <a:avLst/>
            </a:prstGeom>
            <a:ln w="25400">
              <a:solidFill>
                <a:srgbClr val="2F528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Скругленный прямоугольник 41"/>
            <p:cNvSpPr/>
            <p:nvPr/>
          </p:nvSpPr>
          <p:spPr>
            <a:xfrm>
              <a:off x="451928" y="4485078"/>
              <a:ext cx="2823928" cy="240066"/>
            </a:xfrm>
            <a:prstGeom prst="roundRect">
              <a:avLst/>
            </a:prstGeom>
            <a:noFill/>
            <a:ln w="254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wrap="square" rtlCol="0" anchor="ctr">
              <a:spAutoFit/>
            </a:bodyPr>
            <a:lstStyle/>
            <a:p>
              <a:pPr marL="0" lvl="1" defTabSz="3556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900" b="1" dirty="0" smtClean="0">
                  <a:solidFill>
                    <a:srgbClr val="44546A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Прочие </a:t>
              </a:r>
              <a:r>
                <a:rPr lang="ru-RU" sz="900" b="1" dirty="0">
                  <a:solidFill>
                    <a:srgbClr val="44546A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выплаты (ПВ)</a:t>
              </a:r>
            </a:p>
          </p:txBody>
        </p:sp>
        <p:cxnSp>
          <p:nvCxnSpPr>
            <p:cNvPr id="43" name="Соединительная линия уступом 42"/>
            <p:cNvCxnSpPr/>
            <p:nvPr/>
          </p:nvCxnSpPr>
          <p:spPr>
            <a:xfrm>
              <a:off x="107504" y="4795698"/>
              <a:ext cx="296754" cy="97445"/>
            </a:xfrm>
            <a:prstGeom prst="bentConnector3">
              <a:avLst/>
            </a:prstGeom>
            <a:ln w="25400">
              <a:solidFill>
                <a:srgbClr val="2F528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Скругленный прямоугольник 43"/>
            <p:cNvSpPr/>
            <p:nvPr/>
          </p:nvSpPr>
          <p:spPr>
            <a:xfrm>
              <a:off x="451928" y="4773110"/>
              <a:ext cx="2823928" cy="240066"/>
            </a:xfrm>
            <a:prstGeom prst="roundRect">
              <a:avLst/>
            </a:prstGeom>
            <a:noFill/>
            <a:ln w="254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wrap="square" rtlCol="0" anchor="ctr">
              <a:spAutoFit/>
            </a:bodyPr>
            <a:lstStyle/>
            <a:p>
              <a:pPr marL="0" lvl="1" defTabSz="3556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900" b="1" dirty="0" smtClean="0">
                  <a:solidFill>
                    <a:srgbClr val="44546A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Иные выплаты (ИВ</a:t>
              </a:r>
              <a:r>
                <a:rPr lang="ru-RU" sz="900" b="1" dirty="0">
                  <a:solidFill>
                    <a:srgbClr val="44546A"/>
                  </a:solidFill>
                  <a:latin typeface="Arial" pitchFamily="34" charset="0"/>
                  <a:cs typeface="Arial" pitchFamily="34" charset="0"/>
                  <a:sym typeface="Calibri" pitchFamily="34" charset="0"/>
                </a:rPr>
                <a:t>)</a:t>
              </a:r>
            </a:p>
          </p:txBody>
        </p:sp>
      </p:grpSp>
      <p:sp>
        <p:nvSpPr>
          <p:cNvPr id="45" name="Объект 2"/>
          <p:cNvSpPr>
            <a:spLocks/>
          </p:cNvSpPr>
          <p:nvPr/>
        </p:nvSpPr>
        <p:spPr bwMode="auto">
          <a:xfrm>
            <a:off x="87455" y="5301208"/>
            <a:ext cx="9003857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●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в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графе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24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«Сумма» </a:t>
            </a:r>
            <a:r>
              <a:rPr lang="ru-RU" sz="1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подраздела «Сведения о заработной плате» указывается размер выплаты (с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двумя знаками </a:t>
            </a:r>
            <a:r>
              <a:rPr lang="ru-RU" sz="1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после запятой), соответствующей коду, указанному в графе 23. </a:t>
            </a:r>
          </a:p>
        </p:txBody>
      </p:sp>
      <p:sp>
        <p:nvSpPr>
          <p:cNvPr id="46" name="Объект 2"/>
          <p:cNvSpPr>
            <a:spLocks/>
          </p:cNvSpPr>
          <p:nvPr/>
        </p:nvSpPr>
        <p:spPr bwMode="auto">
          <a:xfrm>
            <a:off x="87455" y="5877272"/>
            <a:ext cx="8894707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 algn="just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●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в графе 25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«Итого» </a:t>
            </a:r>
            <a:r>
              <a:rPr lang="ru-RU" sz="1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подраздела «Сведения о заработной плате»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единожды</a:t>
            </a:r>
            <a:r>
              <a:rPr lang="ru-RU" sz="1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 заполняется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для каждой уникальной комбинации</a:t>
            </a:r>
            <a:r>
              <a:rPr lang="ru-RU" sz="1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 характеристик условий работы, определяющей уникальность строк подраздела, и значение в ней рассчитывается как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общая сумма всех выплат для каждой комбинации</a:t>
            </a:r>
            <a:r>
              <a:rPr lang="ru-RU" sz="1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, с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двумя знаками </a:t>
            </a:r>
            <a:r>
              <a:rPr lang="ru-RU" sz="1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после запятой. </a:t>
            </a:r>
          </a:p>
        </p:txBody>
      </p:sp>
    </p:spTree>
    <p:extLst>
      <p:ext uri="{BB962C8B-B14F-4D97-AF65-F5344CB8AC3E}">
        <p14:creationId xmlns:p14="http://schemas.microsoft.com/office/powerpoint/2010/main" val="372089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55331" y="188640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1" y="188640"/>
            <a:ext cx="7717069" cy="377024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Ответы на вопросы по заполнению подраздела 1.3. </a:t>
            </a:r>
            <a:endParaRPr lang="ru-RU" sz="2000" b="1" dirty="0">
              <a:solidFill>
                <a:prstClr val="white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48464" y="6525344"/>
            <a:ext cx="35560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64291" tIns="64291" rIns="64291" bIns="64291" anchor="ctr">
            <a:spAutoFit/>
          </a:bodyPr>
          <a:lstStyle/>
          <a:p>
            <a:pPr algn="ctr" defTabSz="1928744"/>
            <a:fld id="{BD5C65BA-8E01-4625-9938-9569ADAEA6C0}" type="slidenum">
              <a:rPr lang="ru-RU" sz="1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ctr" defTabSz="1928744"/>
              <a:t>39</a:t>
            </a:fld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477261"/>
              </p:ext>
            </p:extLst>
          </p:nvPr>
        </p:nvGraphicFramePr>
        <p:xfrm>
          <a:off x="171052" y="915000"/>
          <a:ext cx="8721428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2434"/>
                <a:gridCol w="49889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Вопрос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35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Ответ</a:t>
                      </a:r>
                      <a:endParaRPr lang="ru-RU" sz="135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Как заполнить Код наименования должности (профессии) – графа 5,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если в Классификаторе 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Кодов наименований должности (профессии) отсутствует наименование профессии, полностью соответствующее действующей профессии? Например, ведущий концерта </a:t>
                      </a:r>
                      <a:endParaRPr lang="ru-RU" sz="140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Классификатор «Кодов наименований должности (профессии)» является обобщенным. 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 отсутствии в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Классификаторе «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Кодов наименований должности (профессии)» наименования, полностью соответствующего действующей должности (профессии), выбирается наиболее подходящее наименование. Например, для «ведущий концерта» выбирается «Концертмейстер», код К0081, который указывается в графе 5 «Код наименования должности (профессии)» подраздела 1.3. формы ЕФС-1.</a:t>
                      </a:r>
                      <a:endParaRPr lang="ru-RU" sz="140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Как заполнить выплаты по больничному ли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ту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и по договору ГПХ?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Для данных выплат Классификатором выплат установлены соответствующие коды: для вознаграждений по договорам гражданско-правового характера  - код ПВ-02 «Вознаграждение по договорам гражданско-правового характера» (из блока Классификатора выплат «Прочие выплаты (ПВ)»), для больничного листа – код СЗ-04 «Иные выплаты по среднему заработку»  (из блока Классификатора выплат «Выплаты по среднему заработку (СЗ)». 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Коды отражаются в графе 23 «Коды выплаты» блока «Сведения о заработной плате» с указание соответствующей суммы в графе 24 «Сумма (руб.)»  этого же блока </a:t>
                      </a:r>
                      <a:endParaRPr lang="ru-RU" sz="140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Номер слайда 28"/>
          <p:cNvSpPr/>
          <p:nvPr/>
        </p:nvSpPr>
        <p:spPr>
          <a:xfrm>
            <a:off x="75849" y="6368932"/>
            <a:ext cx="456840" cy="4568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01D5E0F4-2EF3-4099-A3E3-69EB730DBF42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39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982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640960" cy="633670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Подлежат ли представлению сведения по форме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СЗВ-ТД с кадровым мероприятием «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ПРИОСТАНОВЛЕНИЕ», «ВОЗОБНОВЛЕНИЕ» в отношении работников, принимающих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военной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и заключивших контракт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прохождении военной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до 21.09.2022 года? Какой код необходимо указывать в форме СЗВ-СТАЖ в случае призыва на военную службу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21.09.2022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года?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Нет, не подлежат. В соответствии с постановлением Правления ПФР от 25.12.2019 № 730п (в ред. постановления Правления ПФР от 13.10.2022 № 217п) сведения о трудовой деятельности по форме СЗВ-ТД с кадровыми мероприятиями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«ПРИОСТАНОВЛЕНИЕ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«ВОЗОБНОВЛЕНИЕ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представляются 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призыва работника на военную службу по мобилизации или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 им контракта в соответствии с Федеральным законом от 28.03.1998 № 53-ФЗ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контракта о добровольном содействии в выполнении задач, возложенных на Вооруженные Силы Российской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действие которой распространяется на правоотношения, возникшие с  21.09.2022 г.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соответствии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остановлением Правления ПФР  от 06.12.2018 № 507п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ред. постановления Правления ПФР от 13.10.2022 №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216п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кода «ВОЕНСЛ» в форме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СЗВ-СТАЖ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для периодов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приостановления трудового договора в связи с призывом на мобилизацию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которых за работником сохранялось рабочее место.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 случае если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договор с работником работодателем не расторгался, и в табеле учета рабочего времени проставлялся код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данный период в форме СЗВ-СТАЖ указывается с кодом «НЕОПЛ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07.10.2022 N 376-ФЗ "О внесении изменений в Трудовой кодекс Российской Федерации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Действие положений пункта 13.1 части первой статьи 81, пункта 1 части первой статьи 83, части первой статьи 121, части второй статьи 179, части третьей статьи 259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статьи 351.7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кодекса Российской Федерации (в редакции настоящего Федерального закона) распространяется на правоотношения, возникшие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сентября 2022 года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400" algn="just">
              <a:spcBef>
                <a:spcPts val="0"/>
              </a:spcBef>
              <a:spcAft>
                <a:spcPts val="0"/>
              </a:spcAft>
            </a:pPr>
            <a:endParaRPr lang="ru-RU" sz="1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40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ru-RU" sz="1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30"/>
          <p:cNvSpPr/>
          <p:nvPr/>
        </p:nvSpPr>
        <p:spPr>
          <a:xfrm>
            <a:off x="59940" y="6264294"/>
            <a:ext cx="456840" cy="45684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5653BAB1-C5D4-4977-A6AD-D6C969581111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4</a:t>
            </a:fld>
            <a:endParaRPr lang="ru-RU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69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55331" y="188640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1" y="188640"/>
            <a:ext cx="7717069" cy="377024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Ответы на вопросы по заполнению подраздела 1.3. </a:t>
            </a:r>
            <a:endParaRPr lang="ru-RU" sz="2000" b="1" dirty="0">
              <a:solidFill>
                <a:prstClr val="white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88640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48464" y="6525344"/>
            <a:ext cx="35560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64291" tIns="64291" rIns="64291" bIns="64291" anchor="ctr">
            <a:spAutoFit/>
          </a:bodyPr>
          <a:lstStyle/>
          <a:p>
            <a:pPr algn="ctr" defTabSz="1928744"/>
            <a:fld id="{BD5C65BA-8E01-4625-9938-9569ADAEA6C0}" type="slidenum">
              <a:rPr lang="ru-RU" sz="1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ctr" defTabSz="1928744"/>
              <a:t>40</a:t>
            </a:fld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12143"/>
              </p:ext>
            </p:extLst>
          </p:nvPr>
        </p:nvGraphicFramePr>
        <p:xfrm>
          <a:off x="323528" y="757664"/>
          <a:ext cx="8653173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224"/>
                <a:gridCol w="49499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Вопрос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35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Ответ</a:t>
                      </a:r>
                      <a:endParaRPr lang="ru-RU" sz="135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Работник работает по трудовому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договору и одновременно по договору ГПХ. Ка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указать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сведения о договоре ГПХ?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Сведения о договоре ГПХ указываются по основному месту работы. Для данных целей в графе 10 «Вид» блока «Информация о договоре» указывается код 1 – трудовой договор, работа является для работника основной с отражением в графе 11 «Срок» блока «Информация о договоре» одного из значений 1 – трудовой договор, заключенный на неопределенный срок или 2 – срочный трудовой договор, в зависимости от условий трудового договора  </a:t>
                      </a:r>
                      <a:endParaRPr lang="ru-RU" sz="140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Может ли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быть указана отрицательная сумма выплаты в графе 24 «Сумма (руб.)» блока «Сведения о заработной плате»? 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Нет, сумма не может быть отрицательной. 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 проверке при указании отрицательной суммы по данному ЗЛ в протоколе отразится код 30.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Если производится перерасчет суммы, страхователь должен предоставить корректирующие сведения за тот месяц, в котором произведен перерасчет.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Для данных целей предоставляется в отношении ЗЛ подраздел 1.3. с типом сведений «Корректирующая» за текущий отчетный период представления сведений и указанием «Корректируемого (отменяемого) периода» - месяца и года, за который корректируются сведения</a:t>
                      </a:r>
                      <a:endParaRPr lang="ru-RU" sz="140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Номер слайда 28"/>
          <p:cNvSpPr/>
          <p:nvPr/>
        </p:nvSpPr>
        <p:spPr>
          <a:xfrm>
            <a:off x="113684" y="6364318"/>
            <a:ext cx="456840" cy="4568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01D5E0F4-2EF3-4099-A3E3-69EB730DBF42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40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120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221672" y="32015"/>
            <a:ext cx="8382000" cy="470343"/>
          </a:xfrm>
          <a:prstGeom prst="rect">
            <a:avLst/>
          </a:prstGeom>
        </p:spPr>
        <p:txBody>
          <a:bodyPr lIns="103802" tIns="51901" rIns="103802" bIns="51901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20"/>
          <p:cNvSpPr/>
          <p:nvPr/>
        </p:nvSpPr>
        <p:spPr>
          <a:xfrm>
            <a:off x="83160" y="6299640"/>
            <a:ext cx="456840" cy="45684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036686E1-2FAB-4135-95F3-0373BA6AAE01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41</a:t>
            </a:fld>
            <a:endParaRPr lang="ru-RU" sz="1400" b="0" strike="noStrike" spc="-1"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0" y="764704"/>
            <a:ext cx="8892480" cy="32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7108" y="4149080"/>
            <a:ext cx="8386564" cy="12241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446088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с подразделом 1.2 подраздела 1, содержащим сведения о застрахованных лицах, занятых на соответствующих видах работ, предусмотренных частью 1 статьи 30 и статьей 31 Федерального закона от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2013 г.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400-ФЗ</a:t>
            </a:r>
            <a:endParaRPr lang="ru-RU" b="0" strike="noStrike" spc="-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36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221672" y="32015"/>
            <a:ext cx="8382000" cy="470343"/>
          </a:xfrm>
          <a:prstGeom prst="rect">
            <a:avLst/>
          </a:prstGeom>
        </p:spPr>
        <p:txBody>
          <a:bodyPr lIns="103802" tIns="51901" rIns="103802" bIns="51901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865" y="4797152"/>
            <a:ext cx="827080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аналогичный форме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ДСВ-3 (без изменений)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20"/>
          <p:cNvSpPr/>
          <p:nvPr/>
        </p:nvSpPr>
        <p:spPr>
          <a:xfrm>
            <a:off x="83160" y="6299640"/>
            <a:ext cx="456840" cy="45684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036686E1-2FAB-4135-95F3-0373BA6AAE01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42</a:t>
            </a:fld>
            <a:endParaRPr lang="ru-RU" sz="1400" b="0" strike="noStrike" spc="-1"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8" y="692696"/>
            <a:ext cx="889248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8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TextBox 36"/>
          <p:cNvSpPr/>
          <p:nvPr/>
        </p:nvSpPr>
        <p:spPr>
          <a:xfrm>
            <a:off x="1841040" y="74520"/>
            <a:ext cx="1382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9" name="Прямоугольник 9"/>
          <p:cNvSpPr/>
          <p:nvPr/>
        </p:nvSpPr>
        <p:spPr>
          <a:xfrm>
            <a:off x="290520" y="1316880"/>
            <a:ext cx="8454600" cy="461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pic>
        <p:nvPicPr>
          <p:cNvPr id="460" name="Picture 18"/>
          <p:cNvPicPr/>
          <p:nvPr/>
        </p:nvPicPr>
        <p:blipFill>
          <a:blip r:embed="rId2"/>
          <a:stretch/>
        </p:blipFill>
        <p:spPr>
          <a:xfrm>
            <a:off x="114120" y="19080"/>
            <a:ext cx="8550720" cy="6819480"/>
          </a:xfrm>
          <a:prstGeom prst="rect">
            <a:avLst/>
          </a:prstGeom>
          <a:ln w="0">
            <a:noFill/>
          </a:ln>
        </p:spPr>
      </p:pic>
      <p:sp>
        <p:nvSpPr>
          <p:cNvPr id="461" name="Номер слайда 21"/>
          <p:cNvSpPr/>
          <p:nvPr/>
        </p:nvSpPr>
        <p:spPr>
          <a:xfrm>
            <a:off x="83160" y="6299640"/>
            <a:ext cx="456840" cy="45684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A7814C4B-D04E-4600-A9C0-3880719F3408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43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TextBox 37"/>
          <p:cNvSpPr/>
          <p:nvPr/>
        </p:nvSpPr>
        <p:spPr>
          <a:xfrm>
            <a:off x="1841040" y="74520"/>
            <a:ext cx="1382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3" name="Прямоугольник 10"/>
          <p:cNvSpPr/>
          <p:nvPr/>
        </p:nvSpPr>
        <p:spPr>
          <a:xfrm>
            <a:off x="290520" y="1316880"/>
            <a:ext cx="8454600" cy="461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pic>
        <p:nvPicPr>
          <p:cNvPr id="464" name="Picture 19"/>
          <p:cNvPicPr/>
          <p:nvPr/>
        </p:nvPicPr>
        <p:blipFill>
          <a:blip r:embed="rId2"/>
          <a:stretch/>
        </p:blipFill>
        <p:spPr>
          <a:xfrm>
            <a:off x="92520" y="259200"/>
            <a:ext cx="8886600" cy="6391080"/>
          </a:xfrm>
          <a:prstGeom prst="rect">
            <a:avLst/>
          </a:prstGeom>
          <a:ln w="0">
            <a:noFill/>
          </a:ln>
        </p:spPr>
      </p:pic>
      <p:sp>
        <p:nvSpPr>
          <p:cNvPr id="465" name="Номер слайда 29"/>
          <p:cNvSpPr/>
          <p:nvPr/>
        </p:nvSpPr>
        <p:spPr>
          <a:xfrm>
            <a:off x="83160" y="6299640"/>
            <a:ext cx="456840" cy="45684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0DFEFD1D-3AFE-4735-9FB4-63E328A8B5C9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44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TextBox 38"/>
          <p:cNvSpPr/>
          <p:nvPr/>
        </p:nvSpPr>
        <p:spPr>
          <a:xfrm>
            <a:off x="1841040" y="74520"/>
            <a:ext cx="1382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7" name="Прямоугольник 11"/>
          <p:cNvSpPr/>
          <p:nvPr/>
        </p:nvSpPr>
        <p:spPr>
          <a:xfrm>
            <a:off x="290520" y="1316880"/>
            <a:ext cx="8454600" cy="461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pic>
        <p:nvPicPr>
          <p:cNvPr id="468" name="Picture 20"/>
          <p:cNvPicPr/>
          <p:nvPr/>
        </p:nvPicPr>
        <p:blipFill>
          <a:blip r:embed="rId2"/>
          <a:stretch/>
        </p:blipFill>
        <p:spPr>
          <a:xfrm>
            <a:off x="0" y="74520"/>
            <a:ext cx="9143640" cy="6706800"/>
          </a:xfrm>
          <a:prstGeom prst="rect">
            <a:avLst/>
          </a:prstGeom>
          <a:ln w="0">
            <a:noFill/>
          </a:ln>
        </p:spPr>
      </p:pic>
      <p:sp>
        <p:nvSpPr>
          <p:cNvPr id="469" name="Номер слайда 30"/>
          <p:cNvSpPr/>
          <p:nvPr/>
        </p:nvSpPr>
        <p:spPr>
          <a:xfrm>
            <a:off x="83160" y="6299640"/>
            <a:ext cx="456840" cy="45684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5653BAB1-C5D4-4977-A6AD-D6C969581111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45</a:t>
            </a:fld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="" xmlns:a16="http://schemas.microsoft.com/office/drawing/2014/main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57670" y="236847"/>
            <a:ext cx="7459655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="" xmlns:a16="http://schemas.microsoft.com/office/drawing/2014/main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90629" y="243664"/>
            <a:ext cx="7393738" cy="377024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Основные нововведения</a:t>
            </a:r>
            <a:endParaRPr lang="ru-RU" sz="2000" b="1" dirty="0">
              <a:solidFill>
                <a:prstClr val="white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="" xmlns:a16="http://schemas.microsoft.com/office/drawing/2014/main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230030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000000"/>
              </a:solidFill>
              <a:sym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19"/>
            <a:ext cx="5976664" cy="594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30"/>
          <p:cNvSpPr/>
          <p:nvPr/>
        </p:nvSpPr>
        <p:spPr>
          <a:xfrm>
            <a:off x="59940" y="6264294"/>
            <a:ext cx="456840" cy="4568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5653BAB1-C5D4-4977-A6AD-D6C969581111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5</a:t>
            </a:fld>
            <a:endParaRPr lang="ru-RU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24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6577"/>
            <a:ext cx="7886700" cy="92826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ПФР, вступающие в силу с </a:t>
            </a:r>
            <a:r>
              <a:rPr lang="ru-RU" sz="2800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</a:t>
            </a:r>
            <a:r>
              <a:rPr lang="ru-RU" sz="2800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90946" y="1357238"/>
            <a:ext cx="8572499" cy="45194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algn="just">
              <a:spcBef>
                <a:spcPts val="2400"/>
              </a:spcBef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Правления ПФР от 31.10.2022 № 245п «Об утверждении единой формы «Сведения для индивидуального (персонифицированного) учета и 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 (ЕФС-1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</a:p>
          <a:p>
            <a:pPr marL="457200" indent="-457200" algn="just">
              <a:spcBef>
                <a:spcPts val="2400"/>
              </a:spcBef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Правления ПФР от 31.10.2022 № 246п «Об определении форматов сведений для единой формы «Сведения для ведения индивидуального (персонифицированного) учета и 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 (ЕФС-1)»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400"/>
              </a:spcBef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400"/>
              </a:spcBef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30"/>
          <p:cNvSpPr/>
          <p:nvPr/>
        </p:nvSpPr>
        <p:spPr>
          <a:xfrm>
            <a:off x="59940" y="6264294"/>
            <a:ext cx="456840" cy="45684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5653BAB1-C5D4-4977-A6AD-D6C969581111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6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54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240" cy="50405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rmAutofit fontScale="90000"/>
          </a:bodyPr>
          <a:lstStyle/>
          <a:p>
            <a:pPr algn="ctr"/>
            <a:r>
              <a:rPr sz="2200" dirty="0"/>
              <a:t/>
            </a:r>
            <a:br>
              <a:rPr sz="2200" dirty="0"/>
            </a:br>
            <a:r>
              <a:rPr sz="2200" dirty="0"/>
              <a:t/>
            </a:r>
            <a:br>
              <a:rPr sz="2200" dirty="0"/>
            </a:br>
            <a:r>
              <a:rPr sz="2200" dirty="0"/>
              <a:t/>
            </a:r>
            <a:br>
              <a:rPr sz="2200" dirty="0"/>
            </a:br>
            <a:r>
              <a:rPr sz="2200" dirty="0"/>
              <a:t/>
            </a:r>
            <a:br>
              <a:rPr sz="2200" dirty="0"/>
            </a:br>
            <a:r>
              <a:rPr sz="2200" dirty="0"/>
              <a:t/>
            </a:r>
            <a:br>
              <a:rPr sz="2200" dirty="0"/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форма сведений</a:t>
            </a:r>
            <a:endParaRPr lang="it-IT" sz="2700" b="0" strike="noStrike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395640" y="548680"/>
            <a:ext cx="8290800" cy="597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76000" lnSpcReduction="20000"/>
          </a:bodyPr>
          <a:lstStyle/>
          <a:p>
            <a:pPr algn="just">
              <a:lnSpc>
                <a:spcPct val="107000"/>
              </a:lnSpc>
              <a:spcBef>
                <a:spcPts val="58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en-US" sz="1700" b="0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7000"/>
              </a:lnSpc>
              <a:spcBef>
                <a:spcPts val="58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1700" b="0" strike="noStrike" spc="-1" dirty="0" smtClean="0">
                <a:solidFill>
                  <a:srgbClr val="000000"/>
                </a:solidFill>
                <a:latin typeface="Times New Roman"/>
              </a:rPr>
              <a:t>ПФР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, ФСС И Минтрудом России разработана  единая форма </a:t>
            </a:r>
            <a:r>
              <a:rPr lang="ru-RU" sz="1700" b="1" strike="noStrike" spc="-1" dirty="0">
                <a:solidFill>
                  <a:srgbClr val="000000"/>
                </a:solidFill>
                <a:latin typeface="Times New Roman"/>
              </a:rPr>
              <a:t>«Сведения для ведения индивидуального (персонифицированного) учета и 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 (ЕФС-1)». </a:t>
            </a:r>
            <a:endParaRPr lang="it-IT" sz="1700" b="0" strike="noStrike" spc="-1" dirty="0">
              <a:solidFill>
                <a:srgbClr val="000000"/>
              </a:solidFill>
              <a:latin typeface="Perpetua"/>
            </a:endParaRPr>
          </a:p>
          <a:p>
            <a:pPr algn="just">
              <a:lnSpc>
                <a:spcPct val="107000"/>
              </a:lnSpc>
              <a:spcBef>
                <a:spcPts val="58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1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Формы ЕФС-1 состоит из:</a:t>
            </a:r>
            <a:endParaRPr lang="it-IT" sz="17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4320" algn="just">
              <a:lnSpc>
                <a:spcPct val="107000"/>
              </a:lnSpc>
              <a:spcBef>
                <a:spcPts val="581"/>
              </a:spcBef>
              <a:spcAft>
                <a:spcPts val="601"/>
              </a:spcAft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ru-RU" sz="1700" b="1" strike="noStrike" spc="-1" dirty="0">
                <a:solidFill>
                  <a:srgbClr val="000000"/>
                </a:solidFill>
                <a:latin typeface="Times New Roman"/>
              </a:rPr>
              <a:t>титульного листа </a:t>
            </a:r>
            <a:r>
              <a:rPr lang="ru-RU" sz="1700" b="1" i="1" strike="noStrike" spc="-1" dirty="0">
                <a:solidFill>
                  <a:srgbClr val="000000"/>
                </a:solidFill>
                <a:latin typeface="Times New Roman"/>
              </a:rPr>
              <a:t>(обязательно к предоставлению)</a:t>
            </a:r>
            <a:r>
              <a:rPr lang="ru-RU" sz="1700" b="1" strike="noStrike" spc="-1" dirty="0">
                <a:solidFill>
                  <a:srgbClr val="000000"/>
                </a:solidFill>
                <a:latin typeface="Times New Roman"/>
              </a:rPr>
              <a:t>;</a:t>
            </a:r>
            <a:endParaRPr lang="it-IT" sz="17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4320" algn="just">
              <a:lnSpc>
                <a:spcPct val="107000"/>
              </a:lnSpc>
              <a:spcBef>
                <a:spcPts val="581"/>
              </a:spcBef>
              <a:spcAft>
                <a:spcPts val="601"/>
              </a:spcAft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ru-RU" sz="1700" b="1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Раздела 1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 «Сведения о трудовой (иной) деятельности, страховом стаже, заработной плате и дополнительных страховых взносах на накопительную пенсию».</a:t>
            </a:r>
            <a:endParaRPr lang="it-IT" sz="17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4320" algn="just">
              <a:lnSpc>
                <a:spcPct val="107000"/>
              </a:lnSpc>
              <a:spcBef>
                <a:spcPts val="581"/>
              </a:spcBef>
              <a:spcAft>
                <a:spcPts val="601"/>
              </a:spcAft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Подраздел 1.1. «Сведения о трудовой (иной) деятельности» –  форма СЗВ-ТД.</a:t>
            </a:r>
            <a:endParaRPr lang="it-IT" sz="17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4320" algn="just">
              <a:lnSpc>
                <a:spcPct val="107000"/>
              </a:lnSpc>
              <a:spcBef>
                <a:spcPts val="581"/>
              </a:spcBef>
              <a:spcAft>
                <a:spcPts val="601"/>
              </a:spcAft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Подраздел 1.2. «Сведения о страховом стаже» – форма СЗВ-СТАЖ.</a:t>
            </a:r>
            <a:endParaRPr lang="it-IT" sz="17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4320" algn="just">
              <a:lnSpc>
                <a:spcPct val="107000"/>
              </a:lnSpc>
              <a:spcBef>
                <a:spcPts val="581"/>
              </a:spcBef>
              <a:spcAft>
                <a:spcPts val="601"/>
              </a:spcAft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Подраздел 1.3. «Сведения о заработной плате и условиях осуществления деятельности работников государственных (муниципальных) учреждений» -  форма </a:t>
            </a:r>
            <a:r>
              <a:rPr lang="ru-RU" sz="1700" b="0" strike="noStrike" spc="-1" dirty="0" err="1">
                <a:solidFill>
                  <a:srgbClr val="000000"/>
                </a:solidFill>
                <a:latin typeface="Times New Roman"/>
              </a:rPr>
              <a:t>СИоЗП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274320" indent="-274320" algn="just">
              <a:lnSpc>
                <a:spcPct val="107000"/>
              </a:lnSpc>
              <a:spcBef>
                <a:spcPts val="581"/>
              </a:spcBef>
              <a:spcAft>
                <a:spcPts val="601"/>
              </a:spcAft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2.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«Основание для отражения данных о периодах работы застрахованного лица в условиях,  дающих  право  на  досрочное  назначение пенсии в соответствии с частью  1 статьи 30 и статьей 31 Федерального закона от 28 декабря 2013 г. № 400-ФЗ «О страховых пенсиях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60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lnSpc>
                <a:spcPct val="107000"/>
              </a:lnSpc>
              <a:spcBef>
                <a:spcPts val="581"/>
              </a:spcBef>
              <a:spcAft>
                <a:spcPts val="601"/>
              </a:spcAft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Подраздел 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Times New Roman"/>
              </a:rPr>
              <a:t>3.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«Сведения о ЗЛ, за которых перечислены дополнительные страховые взносы на накопительную пенсию и уплачены взносы работодателя» – форма ДСВ-3.</a:t>
            </a:r>
            <a:endParaRPr lang="it-IT" sz="17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4320" algn="just">
              <a:lnSpc>
                <a:spcPct val="107000"/>
              </a:lnSpc>
              <a:spcBef>
                <a:spcPts val="581"/>
              </a:spcBef>
              <a:spcAft>
                <a:spcPts val="601"/>
              </a:spcAft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ru-RU" sz="1700" b="1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Раздела 2</a:t>
            </a:r>
            <a:r>
              <a:rPr lang="ru-RU" sz="1700" b="0" i="1" strike="noStrike" spc="-1" dirty="0">
                <a:solidFill>
                  <a:srgbClr val="000000"/>
                </a:solidFill>
                <a:latin typeface="Times New Roman"/>
              </a:rPr>
              <a:t> «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Сведения о начисленных страховых взносах на обязательное социальное страхование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от несчастных случаев на производстве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и профессиональных заболеваний». </a:t>
            </a:r>
            <a:endParaRPr lang="it-IT" sz="17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4320" algn="just">
              <a:lnSpc>
                <a:spcPct val="107000"/>
              </a:lnSpc>
              <a:spcBef>
                <a:spcPts val="581"/>
              </a:spcBef>
              <a:spcAft>
                <a:spcPts val="601"/>
              </a:spcAft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ru-RU" sz="1700" b="1" strike="noStrike" spc="-1" dirty="0">
                <a:solidFill>
                  <a:srgbClr val="262626"/>
                </a:solidFill>
                <a:latin typeface="Times New Roman"/>
              </a:rPr>
              <a:t>При представлении раздела 2 подразделы 2.1, 2.3 раздела 2 являются обязательными для заполнения всеми страхователями. В случае отсутствия показателей для заполнения подразделов 2.1.1, и 2.2 раздела 2 указанные подразделы не заполняются и не представляются.</a:t>
            </a:r>
            <a:endParaRPr lang="it-IT" sz="1700" b="0" strike="noStrike" spc="-1" dirty="0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buNone/>
              <a:tabLst>
                <a:tab pos="0" algn="l"/>
              </a:tabLst>
            </a:pPr>
            <a:endParaRPr lang="it-IT" sz="2600" b="0" strike="noStrike" spc="-1" dirty="0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74" name="Номер слайда 4"/>
          <p:cNvSpPr/>
          <p:nvPr/>
        </p:nvSpPr>
        <p:spPr>
          <a:xfrm>
            <a:off x="146160" y="6210360"/>
            <a:ext cx="456840" cy="45684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D4C76E8B-4470-4F5D-9829-B75A568E69D9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7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" y="548680"/>
            <a:ext cx="9133545" cy="558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517232"/>
            <a:ext cx="8712968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направлении в СФР формы ЕФС-1 допускается представление отдельных разделов и подразделов в соответствии с законодательно установленными сроками.</a:t>
            </a:r>
            <a:r>
              <a:rPr lang="ru-RU" sz="16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it-IT" sz="16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Номер слайда 4"/>
          <p:cNvSpPr/>
          <p:nvPr/>
        </p:nvSpPr>
        <p:spPr>
          <a:xfrm>
            <a:off x="146160" y="6210360"/>
            <a:ext cx="456840" cy="4568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D4C76E8B-4470-4F5D-9829-B75A568E69D9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8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320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ctangle 32"/>
          <p:cNvSpPr/>
          <p:nvPr/>
        </p:nvSpPr>
        <p:spPr>
          <a:xfrm>
            <a:off x="-3960" y="-64080"/>
            <a:ext cx="9155160" cy="6639120"/>
          </a:xfrm>
          <a:prstGeom prst="rect">
            <a:avLst/>
          </a:prstGeom>
          <a:gradFill rotWithShape="0">
            <a:gsLst>
              <a:gs pos="0">
                <a:srgbClr val="000000">
                  <a:alpha val="10196"/>
                </a:srgbClr>
              </a:gs>
              <a:gs pos="100000">
                <a:srgbClr val="FFFFFF">
                  <a:alpha val="0"/>
                </a:srgbClr>
              </a:gs>
            </a:gsLst>
            <a:lin ang="16200000"/>
          </a:gra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303120" y="188640"/>
            <a:ext cx="8712720" cy="345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Сроки представления сведений за отчетные периоды с 01.01.2023 года</a:t>
            </a:r>
            <a:endParaRPr lang="it-IT" sz="20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7" name="AutoShape 3"/>
          <p:cNvSpPr/>
          <p:nvPr/>
        </p:nvSpPr>
        <p:spPr>
          <a:xfrm>
            <a:off x="2403000" y="3814560"/>
            <a:ext cx="1724400" cy="1765440"/>
          </a:xfrm>
          <a:prstGeom prst="roundRect">
            <a:avLst>
              <a:gd name="adj" fmla="val 13745"/>
            </a:avLst>
          </a:prstGeom>
          <a:solidFill>
            <a:srgbClr val="FFFFFF">
              <a:alpha val="31000"/>
            </a:srgbClr>
          </a:solidFill>
          <a:ln w="3810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Подраздел 1.1. (СЗВ-ТД) 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за январь 2023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Подраздел 1.3. (СИоЗП) за январь 2023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78" name="AutoShape 4"/>
          <p:cNvSpPr/>
          <p:nvPr/>
        </p:nvSpPr>
        <p:spPr>
          <a:xfrm>
            <a:off x="1259640" y="700920"/>
            <a:ext cx="1875600" cy="78372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00B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Подраздел 1.1. (СЗВ-ТД) КМ – прием, увольнение, заключение (прекращение) ДГПХ</a:t>
            </a:r>
            <a:endParaRPr lang="ru-RU" sz="1200" b="0" strike="noStrike" spc="-1">
              <a:latin typeface="Arial"/>
            </a:endParaRPr>
          </a:p>
        </p:txBody>
      </p:sp>
      <p:grpSp>
        <p:nvGrpSpPr>
          <p:cNvPr id="279" name="Group 5"/>
          <p:cNvGrpSpPr/>
          <p:nvPr/>
        </p:nvGrpSpPr>
        <p:grpSpPr>
          <a:xfrm>
            <a:off x="147240" y="1854000"/>
            <a:ext cx="8664480" cy="1534680"/>
            <a:chOff x="147240" y="1854000"/>
            <a:chExt cx="8664480" cy="1534680"/>
          </a:xfrm>
        </p:grpSpPr>
        <p:sp>
          <p:nvSpPr>
            <p:cNvPr id="280" name="Rectangle 6"/>
            <p:cNvSpPr/>
            <p:nvPr/>
          </p:nvSpPr>
          <p:spPr>
            <a:xfrm rot="3419400">
              <a:off x="350640" y="2107080"/>
              <a:ext cx="1081080" cy="1072440"/>
            </a:xfrm>
            <a:prstGeom prst="rect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8814000"/>
            </a:gradFill>
            <a:ln w="9525">
              <a:noFill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81" name="Group 7"/>
            <p:cNvGrpSpPr/>
            <p:nvPr/>
          </p:nvGrpSpPr>
          <p:grpSpPr>
            <a:xfrm>
              <a:off x="1551960" y="2464560"/>
              <a:ext cx="2070360" cy="163440"/>
              <a:chOff x="1551960" y="2464560"/>
              <a:chExt cx="2070360" cy="163440"/>
            </a:xfrm>
          </p:grpSpPr>
          <p:sp>
            <p:nvSpPr>
              <p:cNvPr id="282" name="Oval 8"/>
              <p:cNvSpPr/>
              <p:nvPr/>
            </p:nvSpPr>
            <p:spPr>
              <a:xfrm>
                <a:off x="2691720" y="2464560"/>
                <a:ext cx="156960" cy="130320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" name="Rectangle 9"/>
              <p:cNvSpPr/>
              <p:nvPr/>
            </p:nvSpPr>
            <p:spPr>
              <a:xfrm>
                <a:off x="1551960" y="2465640"/>
                <a:ext cx="2000880" cy="162360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" name="Oval 10"/>
              <p:cNvSpPr/>
              <p:nvPr/>
            </p:nvSpPr>
            <p:spPr>
              <a:xfrm>
                <a:off x="3481560" y="2466720"/>
                <a:ext cx="140760" cy="126000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/>
              </a:gradFill>
              <a:ln w="127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" name="Oval 11"/>
              <p:cNvSpPr/>
              <p:nvPr/>
            </p:nvSpPr>
            <p:spPr>
              <a:xfrm>
                <a:off x="3557160" y="2507760"/>
                <a:ext cx="39600" cy="37080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86" name="Rectangle 12"/>
            <p:cNvSpPr/>
            <p:nvPr/>
          </p:nvSpPr>
          <p:spPr>
            <a:xfrm rot="3419400">
              <a:off x="2863080" y="2021760"/>
              <a:ext cx="998640" cy="1102320"/>
            </a:xfrm>
            <a:prstGeom prst="rect">
              <a:avLst/>
            </a:prstGeom>
            <a:solidFill>
              <a:srgbClr val="5491D4"/>
            </a:solidFill>
            <a:ln w="9525">
              <a:noFill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5491D4"/>
              </a:extrusion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87" name="Group 13"/>
            <p:cNvGrpSpPr/>
            <p:nvPr/>
          </p:nvGrpSpPr>
          <p:grpSpPr>
            <a:xfrm>
              <a:off x="4014000" y="2467440"/>
              <a:ext cx="1334160" cy="146880"/>
              <a:chOff x="4014000" y="2467440"/>
              <a:chExt cx="1334160" cy="146880"/>
            </a:xfrm>
          </p:grpSpPr>
          <p:sp>
            <p:nvSpPr>
              <p:cNvPr id="288" name="Oval 14"/>
              <p:cNvSpPr/>
              <p:nvPr/>
            </p:nvSpPr>
            <p:spPr>
              <a:xfrm>
                <a:off x="4416480" y="2467440"/>
                <a:ext cx="156960" cy="130680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9" name="Rectangle 15"/>
              <p:cNvSpPr/>
              <p:nvPr/>
            </p:nvSpPr>
            <p:spPr>
              <a:xfrm>
                <a:off x="4014000" y="2468520"/>
                <a:ext cx="1264320" cy="145800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0" name="Oval 16"/>
              <p:cNvSpPr/>
              <p:nvPr/>
            </p:nvSpPr>
            <p:spPr>
              <a:xfrm>
                <a:off x="5207040" y="2469600"/>
                <a:ext cx="141120" cy="126360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/>
              </a:gradFill>
              <a:ln w="127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1" name="Oval 17"/>
              <p:cNvSpPr/>
              <p:nvPr/>
            </p:nvSpPr>
            <p:spPr>
              <a:xfrm>
                <a:off x="5282640" y="2510640"/>
                <a:ext cx="39600" cy="37080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92" name="Rectangle 18"/>
            <p:cNvSpPr/>
            <p:nvPr/>
          </p:nvSpPr>
          <p:spPr>
            <a:xfrm rot="3419400">
              <a:off x="5212080" y="2055960"/>
              <a:ext cx="998640" cy="1142640"/>
            </a:xfrm>
            <a:prstGeom prst="rect">
              <a:avLst/>
            </a:prstGeom>
            <a:solidFill>
              <a:srgbClr val="99CC00"/>
            </a:solidFill>
            <a:ln w="9525">
              <a:noFill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93" name="Group 19"/>
            <p:cNvGrpSpPr/>
            <p:nvPr/>
          </p:nvGrpSpPr>
          <p:grpSpPr>
            <a:xfrm>
              <a:off x="6324120" y="2471400"/>
              <a:ext cx="1329480" cy="127440"/>
              <a:chOff x="6324120" y="2471400"/>
              <a:chExt cx="1329480" cy="127440"/>
            </a:xfrm>
          </p:grpSpPr>
          <p:sp>
            <p:nvSpPr>
              <p:cNvPr id="294" name="Rectangle 21"/>
              <p:cNvSpPr/>
              <p:nvPr/>
            </p:nvSpPr>
            <p:spPr>
              <a:xfrm>
                <a:off x="6324120" y="2471400"/>
                <a:ext cx="1329480" cy="127440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" name="Oval 22"/>
              <p:cNvSpPr/>
              <p:nvPr/>
            </p:nvSpPr>
            <p:spPr>
              <a:xfrm>
                <a:off x="7179120" y="2472480"/>
                <a:ext cx="184680" cy="126360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/>
              </a:gradFill>
              <a:ln w="127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" name="Oval 23"/>
              <p:cNvSpPr/>
              <p:nvPr/>
            </p:nvSpPr>
            <p:spPr>
              <a:xfrm>
                <a:off x="7278480" y="2513880"/>
                <a:ext cx="51840" cy="37080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97" name="Rectangle 24"/>
            <p:cNvSpPr/>
            <p:nvPr/>
          </p:nvSpPr>
          <p:spPr>
            <a:xfrm rot="3419400">
              <a:off x="7549920" y="2068920"/>
              <a:ext cx="1022040" cy="1126080"/>
            </a:xfrm>
            <a:prstGeom prst="rect">
              <a:avLst/>
            </a:prstGeom>
            <a:gradFill rotWithShape="0">
              <a:gsLst>
                <a:gs pos="0">
                  <a:srgbClr val="009999"/>
                </a:gs>
                <a:gs pos="100000">
                  <a:srgbClr val="004646"/>
                </a:gs>
              </a:gsLst>
              <a:lin ang="8814000"/>
            </a:gradFill>
            <a:ln w="9525">
              <a:noFill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9999"/>
              </a:extrusion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8" name="Text Box 25"/>
          <p:cNvSpPr/>
          <p:nvPr/>
        </p:nvSpPr>
        <p:spPr>
          <a:xfrm>
            <a:off x="464760" y="2306880"/>
            <a:ext cx="98280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700" b="1" strike="noStrike" spc="-1">
                <a:solidFill>
                  <a:srgbClr val="FFFFFF"/>
                </a:solidFill>
                <a:latin typeface="Tahoma"/>
              </a:rPr>
              <a:t>25</a:t>
            </a:r>
            <a:endParaRPr lang="ru-RU" sz="17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700" b="1" strike="noStrike" spc="-1">
                <a:solidFill>
                  <a:srgbClr val="FFFFFF"/>
                </a:solidFill>
                <a:latin typeface="Tahoma"/>
              </a:rPr>
              <a:t>января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299" name="Text Box 25"/>
          <p:cNvSpPr/>
          <p:nvPr/>
        </p:nvSpPr>
        <p:spPr>
          <a:xfrm>
            <a:off x="2788200" y="2265480"/>
            <a:ext cx="117180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700" b="1" strike="noStrike" spc="-1" dirty="0" smtClean="0">
                <a:solidFill>
                  <a:srgbClr val="FFFFFF"/>
                </a:solidFill>
                <a:latin typeface="Tahoma"/>
              </a:rPr>
              <a:t>2</a:t>
            </a:r>
            <a:r>
              <a:rPr lang="ru-RU" sz="1700" b="1" strike="noStrike" spc="-1" dirty="0" smtClean="0">
                <a:solidFill>
                  <a:srgbClr val="FFFFFF"/>
                </a:solidFill>
                <a:latin typeface="Tahoma"/>
              </a:rPr>
              <a:t>7</a:t>
            </a:r>
            <a:endParaRPr lang="ru-RU" sz="17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700" b="1" strike="noStrike" spc="-1" dirty="0">
                <a:solidFill>
                  <a:srgbClr val="FFFFFF"/>
                </a:solidFill>
                <a:latin typeface="Tahoma"/>
              </a:rPr>
              <a:t>февраля</a:t>
            </a:r>
            <a:endParaRPr lang="ru-RU" sz="1700" b="0" strike="noStrike" spc="-1" dirty="0">
              <a:latin typeface="Arial"/>
            </a:endParaRPr>
          </a:p>
        </p:txBody>
      </p:sp>
      <p:sp>
        <p:nvSpPr>
          <p:cNvPr id="300" name="Text Box 25"/>
          <p:cNvSpPr/>
          <p:nvPr/>
        </p:nvSpPr>
        <p:spPr>
          <a:xfrm>
            <a:off x="5268240" y="2242800"/>
            <a:ext cx="85176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700" b="1" strike="noStrike" spc="-1">
                <a:solidFill>
                  <a:srgbClr val="FFFFFF"/>
                </a:solidFill>
                <a:latin typeface="Tahoma"/>
              </a:rPr>
              <a:t>25</a:t>
            </a:r>
            <a:endParaRPr lang="ru-RU" sz="17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700" b="1" strike="noStrike" spc="-1">
                <a:solidFill>
                  <a:srgbClr val="FFFFFF"/>
                </a:solidFill>
                <a:latin typeface="Tahoma"/>
              </a:rPr>
              <a:t>марта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301" name="Text Box 25"/>
          <p:cNvSpPr/>
          <p:nvPr/>
        </p:nvSpPr>
        <p:spPr>
          <a:xfrm>
            <a:off x="7657920" y="2285640"/>
            <a:ext cx="98892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700" b="1" strike="noStrike" spc="-1">
                <a:solidFill>
                  <a:srgbClr val="FFFFFF"/>
                </a:solidFill>
                <a:latin typeface="Tahoma"/>
              </a:rPr>
              <a:t>25</a:t>
            </a:r>
            <a:endParaRPr lang="ru-RU" sz="17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700" b="1" strike="noStrike" spc="-1">
                <a:solidFill>
                  <a:srgbClr val="FFFFFF"/>
                </a:solidFill>
                <a:latin typeface="Tahoma"/>
              </a:rPr>
              <a:t>апреля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302" name="Rectangle 9"/>
          <p:cNvSpPr/>
          <p:nvPr/>
        </p:nvSpPr>
        <p:spPr>
          <a:xfrm rot="5400000">
            <a:off x="1802880" y="1897200"/>
            <a:ext cx="987480" cy="162360"/>
          </a:xfrm>
          <a:prstGeom prst="rect">
            <a:avLst/>
          </a:prstGeom>
          <a:gradFill rotWithShape="0">
            <a:gsLst>
              <a:gs pos="53000">
                <a:srgbClr val="4F4B4B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Rectangle 9"/>
          <p:cNvSpPr/>
          <p:nvPr/>
        </p:nvSpPr>
        <p:spPr>
          <a:xfrm rot="5400000">
            <a:off x="4235760" y="1902600"/>
            <a:ext cx="1022760" cy="186480"/>
          </a:xfrm>
          <a:prstGeom prst="rect">
            <a:avLst/>
          </a:prstGeom>
          <a:gradFill rotWithShape="0">
            <a:gsLst>
              <a:gs pos="53000">
                <a:srgbClr val="4F4B4B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Rectangle 9"/>
          <p:cNvSpPr/>
          <p:nvPr/>
        </p:nvSpPr>
        <p:spPr>
          <a:xfrm rot="5400000">
            <a:off x="6617520" y="1910520"/>
            <a:ext cx="987480" cy="135720"/>
          </a:xfrm>
          <a:prstGeom prst="rect">
            <a:avLst/>
          </a:prstGeom>
          <a:gradFill rotWithShape="0">
            <a:gsLst>
              <a:gs pos="53000">
                <a:srgbClr val="4F4B4B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Стрелка вправо 1"/>
          <p:cNvSpPr/>
          <p:nvPr/>
        </p:nvSpPr>
        <p:spPr>
          <a:xfrm rot="16200000">
            <a:off x="2941920" y="3356280"/>
            <a:ext cx="541080" cy="4140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53000">
                <a:srgbClr val="4F4B4B"/>
              </a:gs>
              <a:gs pos="100000">
                <a:srgbClr val="0070C0"/>
              </a:gs>
            </a:gsLst>
            <a:lin ang="0"/>
          </a:gradFill>
          <a:ln>
            <a:solidFill>
              <a:srgbClr val="9C3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6" name="AutoShape 3"/>
          <p:cNvSpPr/>
          <p:nvPr/>
        </p:nvSpPr>
        <p:spPr>
          <a:xfrm>
            <a:off x="4749120" y="3899160"/>
            <a:ext cx="1724400" cy="1680840"/>
          </a:xfrm>
          <a:prstGeom prst="roundRect">
            <a:avLst>
              <a:gd name="adj" fmla="val 13745"/>
            </a:avLst>
          </a:prstGeom>
          <a:solidFill>
            <a:srgbClr val="FFFFFF">
              <a:alpha val="31000"/>
            </a:srgbClr>
          </a:solidFill>
          <a:ln w="3810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Подраздел 1.1. (СЗВ-ТД) 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за февраль 2023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Подраздел 1.3. (СИоЗП) за февраль 2023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07" name="Стрелка вправо 43"/>
          <p:cNvSpPr/>
          <p:nvPr/>
        </p:nvSpPr>
        <p:spPr>
          <a:xfrm rot="16200000">
            <a:off x="5290560" y="3421440"/>
            <a:ext cx="541080" cy="4140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53000">
                <a:srgbClr val="4F4B4B"/>
              </a:gs>
              <a:gs pos="100000">
                <a:srgbClr val="0070C0"/>
              </a:gs>
            </a:gsLst>
            <a:lin ang="0"/>
          </a:gradFill>
          <a:ln>
            <a:solidFill>
              <a:srgbClr val="9C3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8" name="AutoShape 3"/>
          <p:cNvSpPr/>
          <p:nvPr/>
        </p:nvSpPr>
        <p:spPr>
          <a:xfrm>
            <a:off x="6989040" y="3899160"/>
            <a:ext cx="2047320" cy="2553840"/>
          </a:xfrm>
          <a:prstGeom prst="roundRect">
            <a:avLst>
              <a:gd name="adj" fmla="val 13745"/>
            </a:avLst>
          </a:prstGeom>
          <a:solidFill>
            <a:srgbClr val="FFFFFF">
              <a:alpha val="31000"/>
            </a:srgbClr>
          </a:solidFill>
          <a:ln w="3810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Подраздел 1.1. (СЗВ-ТД) </a:t>
            </a:r>
            <a:r>
              <a:rPr lang="en-US" sz="14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за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март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2023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Подраздел 1.3. (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</a:rPr>
              <a:t>СИоЗП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) за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</a:rPr>
              <a:t>март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2023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Подраздел 2. (ДСВ-3) </a:t>
            </a:r>
            <a:r>
              <a:rPr lang="en-US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за 1 квартал 2023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Раздел 2. (4-ФСС) за 1 квартал 2023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309" name="Стрелка вправо 45"/>
          <p:cNvSpPr/>
          <p:nvPr/>
        </p:nvSpPr>
        <p:spPr>
          <a:xfrm rot="16200000">
            <a:off x="7658280" y="3421440"/>
            <a:ext cx="541080" cy="4140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53000">
                <a:srgbClr val="4F4B4B"/>
              </a:gs>
              <a:gs pos="100000">
                <a:srgbClr val="0070C0"/>
              </a:gs>
            </a:gsLst>
            <a:lin ang="0"/>
          </a:gradFill>
          <a:ln>
            <a:solidFill>
              <a:srgbClr val="9C3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" name="AutoShape 4"/>
          <p:cNvSpPr/>
          <p:nvPr/>
        </p:nvSpPr>
        <p:spPr>
          <a:xfrm>
            <a:off x="3780000" y="700920"/>
            <a:ext cx="1905120" cy="78372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00B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Подраздел 1.1. (СЗВ-ТД) КМ – прием, увольнение, заключение (прекращение) ДГПХ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11" name="AutoShape 4"/>
          <p:cNvSpPr/>
          <p:nvPr/>
        </p:nvSpPr>
        <p:spPr>
          <a:xfrm>
            <a:off x="6260040" y="700920"/>
            <a:ext cx="1875600" cy="78372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00B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Подраздел 1.1. (СЗВ-ТД) КМ – прием, увольнение, заключение (прекращение) ДГПХ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12" name="Номер слайда 3"/>
          <p:cNvSpPr/>
          <p:nvPr/>
        </p:nvSpPr>
        <p:spPr>
          <a:xfrm>
            <a:off x="146160" y="6210360"/>
            <a:ext cx="456840" cy="45684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B4E716AD-5269-4101-97D1-B77CCC43173D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9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5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25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2777</TotalTime>
  <Words>7557</Words>
  <Application>Microsoft Office PowerPoint</Application>
  <PresentationFormat>Экран (4:3)</PresentationFormat>
  <Paragraphs>842</Paragraphs>
  <Slides>46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23</vt:i4>
      </vt:variant>
      <vt:variant>
        <vt:lpstr>Заголовки слайдов</vt:lpstr>
      </vt:variant>
      <vt:variant>
        <vt:i4>46</vt:i4>
      </vt:variant>
    </vt:vector>
  </HeadingPairs>
  <TitlesOfParts>
    <vt:vector size="69" baseType="lpstr">
      <vt:lpstr>Office Theme</vt:lpstr>
      <vt:lpstr>Office Theme</vt:lpstr>
      <vt:lpstr>Office Theme</vt:lpstr>
      <vt:lpstr>Office Theme</vt:lpstr>
      <vt:lpstr>253</vt:lpstr>
      <vt:lpstr>Специальное оформление</vt:lpstr>
      <vt:lpstr>1_253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Прием с 01.01.2023г. сведений индивидуального  (персонифицированного) учета. Правила заполнения формы «Сведения для индивидуального (персонифицированного) учета и 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заболеваний» (ЕФС-1)</vt:lpstr>
      <vt:lpstr>Представление страхователями сведений персонифицированного учета за отчетные периоды до 1 января 2023 года</vt:lpstr>
      <vt:lpstr>Презентация PowerPoint</vt:lpstr>
      <vt:lpstr>Презентация PowerPoint</vt:lpstr>
      <vt:lpstr>Презентация PowerPoint</vt:lpstr>
      <vt:lpstr>Постановления Правления ПФР, вступающие в силу с 1 января 2023 года</vt:lpstr>
      <vt:lpstr>     Единая форма сведений</vt:lpstr>
      <vt:lpstr>Презентация PowerPoint</vt:lpstr>
      <vt:lpstr>Сроки представления сведений за отчетные периоды с 01.01.2023 года</vt:lpstr>
      <vt:lpstr>Презентация PowerPoint</vt:lpstr>
      <vt:lpstr>Презентация PowerPoint</vt:lpstr>
      <vt:lpstr>Презентация PowerPoint</vt:lpstr>
      <vt:lpstr>Постановление Госстандарта России от 14.12.2001 N 529-ст (ред. от 25.02.2022) "О принятии и введении в действие Общероссийского классификатора стран мира"</vt:lpstr>
      <vt:lpstr>Кадровые мероприятия</vt:lpstr>
      <vt:lpstr>Правила заполнения графы “Код выполняемой функции”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 с 01.01.2023г. сведений индивидуального (персонифицированного) учета. Правила заполнения формы «Сведения</dc:title>
  <dc:creator>Деркач Дмитрий Викторович</dc:creator>
  <cp:lastModifiedBy>Деркач Дмитрий Викторович</cp:lastModifiedBy>
  <cp:revision>112</cp:revision>
  <dcterms:created xsi:type="dcterms:W3CDTF">2022-12-07T23:46:45Z</dcterms:created>
  <dcterms:modified xsi:type="dcterms:W3CDTF">2023-01-10T06:38:23Z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6</vt:i4>
  </property>
  <property fmtid="{D5CDD505-2E9C-101B-9397-08002B2CF9AE}" pid="4" name="_TemplateID">
    <vt:lpwstr>TC010690001049</vt:lpwstr>
  </property>
</Properties>
</file>