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43" r:id="rId2"/>
    <p:sldId id="344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2FA"/>
    <a:srgbClr val="F4ECBE"/>
    <a:srgbClr val="FDE5E7"/>
    <a:srgbClr val="FDDFE1"/>
    <a:srgbClr val="FBF8E7"/>
    <a:srgbClr val="C3FDCB"/>
    <a:srgbClr val="E4F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7" d="100"/>
          <a:sy n="117" d="100"/>
        </p:scale>
        <p:origin x="-498" y="21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412"/>
          </a:xfrm>
          <a:prstGeom prst="rect">
            <a:avLst/>
          </a:prstGeom>
        </p:spPr>
        <p:txBody>
          <a:bodyPr vert="horz" lIns="91677" tIns="45838" rIns="91677" bIns="4583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6412"/>
          </a:xfrm>
          <a:prstGeom prst="rect">
            <a:avLst/>
          </a:prstGeom>
        </p:spPr>
        <p:txBody>
          <a:bodyPr vert="horz" lIns="91677" tIns="45838" rIns="91677" bIns="45838" rtlCol="0"/>
          <a:lstStyle>
            <a:lvl1pPr algn="r">
              <a:defRPr sz="1200"/>
            </a:lvl1pPr>
          </a:lstStyle>
          <a:p>
            <a:fld id="{A8AC5806-7508-4D07-93A3-5DA902FFFE7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77" tIns="45838" rIns="91677" bIns="458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2" y="4715911"/>
            <a:ext cx="5439415" cy="4467701"/>
          </a:xfrm>
          <a:prstGeom prst="rect">
            <a:avLst/>
          </a:prstGeom>
        </p:spPr>
        <p:txBody>
          <a:bodyPr vert="horz" lIns="91677" tIns="45838" rIns="91677" bIns="458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25"/>
            <a:ext cx="2946084" cy="496412"/>
          </a:xfrm>
          <a:prstGeom prst="rect">
            <a:avLst/>
          </a:prstGeom>
        </p:spPr>
        <p:txBody>
          <a:bodyPr vert="horz" lIns="91677" tIns="45838" rIns="91677" bIns="4583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97" y="9430225"/>
            <a:ext cx="2946084" cy="496412"/>
          </a:xfrm>
          <a:prstGeom prst="rect">
            <a:avLst/>
          </a:prstGeom>
        </p:spPr>
        <p:txBody>
          <a:bodyPr vert="horz" lIns="91677" tIns="45838" rIns="91677" bIns="45838" rtlCol="0" anchor="b"/>
          <a:lstStyle>
            <a:lvl1pPr algn="r">
              <a:defRPr sz="1200"/>
            </a:lvl1pPr>
          </a:lstStyle>
          <a:p>
            <a:fld id="{F4A7E40C-00EF-490F-9B91-84AF155432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182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99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2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20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55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28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947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52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95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84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4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8BC1-76E6-406B-B922-F9496D306902}" type="datetimeFigureOut">
              <a:rPr lang="ru-RU" smtClean="0"/>
              <a:t>22.11.2024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CA3D6-3F4A-44BE-9C0A-FD1B0C4F2F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45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mailto:info@56.sfr.gov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3">
            <a:extLst>
              <a:ext uri="{FF2B5EF4-FFF2-40B4-BE49-F238E27FC236}">
                <a16:creationId xmlns="" xmlns:a16="http://schemas.microsoft.com/office/drawing/2014/main" id="{6B2CA851-E3DB-3647-875B-F483684104E5}"/>
              </a:ext>
            </a:extLst>
          </p:cNvPr>
          <p:cNvGrpSpPr/>
          <p:nvPr/>
        </p:nvGrpSpPr>
        <p:grpSpPr>
          <a:xfrm>
            <a:off x="194475" y="164641"/>
            <a:ext cx="484252" cy="601062"/>
            <a:chOff x="634994" y="480009"/>
            <a:chExt cx="914452" cy="1075526"/>
          </a:xfrm>
        </p:grpSpPr>
        <p:pic>
          <p:nvPicPr>
            <p:cNvPr id="6" name="object 5">
              <a:extLst>
                <a:ext uri="{FF2B5EF4-FFF2-40B4-BE49-F238E27FC236}">
                  <a16:creationId xmlns="" xmlns:a16="http://schemas.microsoft.com/office/drawing/2014/main" id="{7483C156-207D-9746-89B0-1B83DE030B9F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7218" y="1352696"/>
              <a:ext cx="163266" cy="78676"/>
            </a:xfrm>
            <a:prstGeom prst="rect">
              <a:avLst/>
            </a:prstGeom>
          </p:spPr>
        </p:pic>
        <p:pic>
          <p:nvPicPr>
            <p:cNvPr id="7" name="object 6">
              <a:extLst>
                <a:ext uri="{FF2B5EF4-FFF2-40B4-BE49-F238E27FC236}">
                  <a16:creationId xmlns="" xmlns:a16="http://schemas.microsoft.com/office/drawing/2014/main" id="{415D21C3-076E-6041-A2D3-EB84F67B75C3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641" y="1353580"/>
              <a:ext cx="341118" cy="89957"/>
            </a:xfrm>
            <a:prstGeom prst="rect">
              <a:avLst/>
            </a:prstGeom>
          </p:spPr>
        </p:pic>
        <p:sp>
          <p:nvSpPr>
            <p:cNvPr id="8" name="object 7">
              <a:extLst>
                <a:ext uri="{FF2B5EF4-FFF2-40B4-BE49-F238E27FC236}">
                  <a16:creationId xmlns="" xmlns:a16="http://schemas.microsoft.com/office/drawing/2014/main" id="{CA28E09D-B939-C54A-8039-1D6D43FD9FCE}"/>
                </a:ext>
              </a:extLst>
            </p:cNvPr>
            <p:cNvSpPr/>
            <p:nvPr/>
          </p:nvSpPr>
          <p:spPr>
            <a:xfrm>
              <a:off x="1192096" y="1353577"/>
              <a:ext cx="62230" cy="77470"/>
            </a:xfrm>
            <a:custGeom>
              <a:avLst/>
              <a:gdLst/>
              <a:ahLst/>
              <a:cxnLst/>
              <a:rect l="l" t="t" r="r" b="b"/>
              <a:pathLst>
                <a:path w="62230" h="77469">
                  <a:moveTo>
                    <a:pt x="10883" y="0"/>
                  </a:moveTo>
                  <a:lnTo>
                    <a:pt x="0" y="0"/>
                  </a:lnTo>
                  <a:lnTo>
                    <a:pt x="0" y="76923"/>
                  </a:lnTo>
                  <a:lnTo>
                    <a:pt x="31750" y="76923"/>
                  </a:lnTo>
                  <a:lnTo>
                    <a:pt x="44600" y="75284"/>
                  </a:lnTo>
                  <a:lnTo>
                    <a:pt x="54124" y="70399"/>
                  </a:lnTo>
                  <a:lnTo>
                    <a:pt x="55698" y="68249"/>
                  </a:lnTo>
                  <a:lnTo>
                    <a:pt x="10883" y="68249"/>
                  </a:lnTo>
                  <a:lnTo>
                    <a:pt x="10883" y="35483"/>
                  </a:lnTo>
                  <a:lnTo>
                    <a:pt x="56574" y="35483"/>
                  </a:lnTo>
                  <a:lnTo>
                    <a:pt x="54738" y="32935"/>
                  </a:lnTo>
                  <a:lnTo>
                    <a:pt x="45848" y="28348"/>
                  </a:lnTo>
                  <a:lnTo>
                    <a:pt x="33731" y="26809"/>
                  </a:lnTo>
                  <a:lnTo>
                    <a:pt x="10883" y="26809"/>
                  </a:lnTo>
                  <a:lnTo>
                    <a:pt x="10883" y="0"/>
                  </a:lnTo>
                  <a:close/>
                </a:path>
                <a:path w="62230" h="77469">
                  <a:moveTo>
                    <a:pt x="56574" y="35483"/>
                  </a:moveTo>
                  <a:lnTo>
                    <a:pt x="44170" y="35483"/>
                  </a:lnTo>
                  <a:lnTo>
                    <a:pt x="51079" y="40436"/>
                  </a:lnTo>
                  <a:lnTo>
                    <a:pt x="51079" y="51320"/>
                  </a:lnTo>
                  <a:lnTo>
                    <a:pt x="49782" y="58643"/>
                  </a:lnTo>
                  <a:lnTo>
                    <a:pt x="45972" y="63942"/>
                  </a:lnTo>
                  <a:lnTo>
                    <a:pt x="39769" y="67163"/>
                  </a:lnTo>
                  <a:lnTo>
                    <a:pt x="31292" y="68249"/>
                  </a:lnTo>
                  <a:lnTo>
                    <a:pt x="55698" y="68249"/>
                  </a:lnTo>
                  <a:lnTo>
                    <a:pt x="60042" y="62318"/>
                  </a:lnTo>
                  <a:lnTo>
                    <a:pt x="62077" y="51092"/>
                  </a:lnTo>
                  <a:lnTo>
                    <a:pt x="60211" y="40531"/>
                  </a:lnTo>
                  <a:lnTo>
                    <a:pt x="56574" y="35483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pic>
          <p:nvPicPr>
            <p:cNvPr id="9" name="object 8">
              <a:extLst>
                <a:ext uri="{FF2B5EF4-FFF2-40B4-BE49-F238E27FC236}">
                  <a16:creationId xmlns="" xmlns:a16="http://schemas.microsoft.com/office/drawing/2014/main" id="{450DA23A-DDB3-1845-A9D2-5FB0A7440225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74796" y="1353580"/>
              <a:ext cx="66154" cy="76911"/>
            </a:xfrm>
            <a:prstGeom prst="rect">
              <a:avLst/>
            </a:prstGeom>
          </p:spPr>
        </p:pic>
        <p:pic>
          <p:nvPicPr>
            <p:cNvPr id="10" name="object 9">
              <a:extLst>
                <a:ext uri="{FF2B5EF4-FFF2-40B4-BE49-F238E27FC236}">
                  <a16:creationId xmlns="" xmlns:a16="http://schemas.microsoft.com/office/drawing/2014/main" id="{8EBA6A8F-A140-A24A-BE9E-72A445BE12CA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9272" y="1353577"/>
              <a:ext cx="85153" cy="76923"/>
            </a:xfrm>
            <a:prstGeom prst="rect">
              <a:avLst/>
            </a:prstGeom>
          </p:spPr>
        </p:pic>
        <p:sp>
          <p:nvSpPr>
            <p:cNvPr id="11" name="object 10">
              <a:extLst>
                <a:ext uri="{FF2B5EF4-FFF2-40B4-BE49-F238E27FC236}">
                  <a16:creationId xmlns="" xmlns:a16="http://schemas.microsoft.com/office/drawing/2014/main" id="{6DEFA519-8C38-DC47-858D-002F541B35A8}"/>
                </a:ext>
              </a:extLst>
            </p:cNvPr>
            <p:cNvSpPr/>
            <p:nvPr/>
          </p:nvSpPr>
          <p:spPr>
            <a:xfrm>
              <a:off x="1482771" y="1353580"/>
              <a:ext cx="66675" cy="77470"/>
            </a:xfrm>
            <a:custGeom>
              <a:avLst/>
              <a:gdLst/>
              <a:ahLst/>
              <a:cxnLst/>
              <a:rect l="l" t="t" r="r" b="b"/>
              <a:pathLst>
                <a:path w="66675" h="77469">
                  <a:moveTo>
                    <a:pt x="66471" y="0"/>
                  </a:moveTo>
                  <a:lnTo>
                    <a:pt x="56349" y="0"/>
                  </a:lnTo>
                  <a:lnTo>
                    <a:pt x="10871" y="59334"/>
                  </a:lnTo>
                  <a:lnTo>
                    <a:pt x="10871" y="0"/>
                  </a:lnTo>
                  <a:lnTo>
                    <a:pt x="0" y="0"/>
                  </a:lnTo>
                  <a:lnTo>
                    <a:pt x="0" y="76911"/>
                  </a:lnTo>
                  <a:lnTo>
                    <a:pt x="10096" y="76911"/>
                  </a:lnTo>
                  <a:lnTo>
                    <a:pt x="55689" y="17691"/>
                  </a:lnTo>
                  <a:lnTo>
                    <a:pt x="55689" y="76911"/>
                  </a:lnTo>
                  <a:lnTo>
                    <a:pt x="66471" y="76911"/>
                  </a:lnTo>
                  <a:lnTo>
                    <a:pt x="6647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pic>
          <p:nvPicPr>
            <p:cNvPr id="12" name="object 11">
              <a:extLst>
                <a:ext uri="{FF2B5EF4-FFF2-40B4-BE49-F238E27FC236}">
                  <a16:creationId xmlns="" xmlns:a16="http://schemas.microsoft.com/office/drawing/2014/main" id="{541EAADD-1D5B-CB40-9885-E5F3083AFA4A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4994" y="1464464"/>
              <a:ext cx="188554" cy="82626"/>
            </a:xfrm>
            <a:prstGeom prst="rect">
              <a:avLst/>
            </a:prstGeom>
          </p:spPr>
        </p:pic>
        <p:pic>
          <p:nvPicPr>
            <p:cNvPr id="13" name="object 12">
              <a:extLst>
                <a:ext uri="{FF2B5EF4-FFF2-40B4-BE49-F238E27FC236}">
                  <a16:creationId xmlns="" xmlns:a16="http://schemas.microsoft.com/office/drawing/2014/main" id="{ECD93E5B-7F78-C140-BEA2-E0174CD8BCCD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5724" y="1467309"/>
              <a:ext cx="164275" cy="88226"/>
            </a:xfrm>
            <a:prstGeom prst="rect">
              <a:avLst/>
            </a:prstGeom>
          </p:spPr>
        </p:pic>
        <p:pic>
          <p:nvPicPr>
            <p:cNvPr id="14" name="object 13">
              <a:extLst>
                <a:ext uri="{FF2B5EF4-FFF2-40B4-BE49-F238E27FC236}">
                  <a16:creationId xmlns="" xmlns:a16="http://schemas.microsoft.com/office/drawing/2014/main" id="{ABE47163-5EFE-A94E-AC03-10A891F4C6EE}"/>
                </a:ext>
              </a:extLst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57757" y="1466442"/>
              <a:ext cx="319289" cy="78663"/>
            </a:xfrm>
            <a:prstGeom prst="rect">
              <a:avLst/>
            </a:prstGeom>
          </p:spPr>
        </p:pic>
        <p:pic>
          <p:nvPicPr>
            <p:cNvPr id="15" name="object 14">
              <a:extLst>
                <a:ext uri="{FF2B5EF4-FFF2-40B4-BE49-F238E27FC236}">
                  <a16:creationId xmlns="" xmlns:a16="http://schemas.microsoft.com/office/drawing/2014/main" id="{3A5E5A26-6AA1-E141-9EF3-BBB0670DADB7}"/>
                </a:ext>
              </a:extLst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96605" y="1467312"/>
              <a:ext cx="66471" cy="76911"/>
            </a:xfrm>
            <a:prstGeom prst="rect">
              <a:avLst/>
            </a:prstGeom>
          </p:spPr>
        </p:pic>
        <p:pic>
          <p:nvPicPr>
            <p:cNvPr id="16" name="object 15">
              <a:extLst>
                <a:ext uri="{FF2B5EF4-FFF2-40B4-BE49-F238E27FC236}">
                  <a16:creationId xmlns="" xmlns:a16="http://schemas.microsoft.com/office/drawing/2014/main" id="{DD7565E9-80F2-BB4B-80AD-5AAD6BEC75A1}"/>
                </a:ext>
              </a:extLst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82771" y="1467312"/>
              <a:ext cx="66471" cy="76911"/>
            </a:xfrm>
            <a:prstGeom prst="rect">
              <a:avLst/>
            </a:prstGeom>
          </p:spPr>
        </p:pic>
        <p:sp>
          <p:nvSpPr>
            <p:cNvPr id="17" name="object 16">
              <a:extLst>
                <a:ext uri="{FF2B5EF4-FFF2-40B4-BE49-F238E27FC236}">
                  <a16:creationId xmlns="" xmlns:a16="http://schemas.microsoft.com/office/drawing/2014/main" id="{B49B338B-F4AC-0041-A5BE-67C054847928}"/>
                </a:ext>
              </a:extLst>
            </p:cNvPr>
            <p:cNvSpPr/>
            <p:nvPr/>
          </p:nvSpPr>
          <p:spPr>
            <a:xfrm>
              <a:off x="1489430" y="1331849"/>
              <a:ext cx="54610" cy="8255"/>
            </a:xfrm>
            <a:custGeom>
              <a:avLst/>
              <a:gdLst/>
              <a:ahLst/>
              <a:cxnLst/>
              <a:rect l="l" t="t" r="r" b="b"/>
              <a:pathLst>
                <a:path w="54609" h="8255">
                  <a:moveTo>
                    <a:pt x="54533" y="0"/>
                  </a:moveTo>
                  <a:lnTo>
                    <a:pt x="0" y="0"/>
                  </a:lnTo>
                  <a:lnTo>
                    <a:pt x="0" y="8115"/>
                  </a:lnTo>
                  <a:lnTo>
                    <a:pt x="54533" y="8115"/>
                  </a:lnTo>
                  <a:lnTo>
                    <a:pt x="5453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sz="2000"/>
            </a:p>
          </p:txBody>
        </p:sp>
        <p:pic>
          <p:nvPicPr>
            <p:cNvPr id="18" name="object 17">
              <a:extLst>
                <a:ext uri="{FF2B5EF4-FFF2-40B4-BE49-F238E27FC236}">
                  <a16:creationId xmlns="" xmlns:a16="http://schemas.microsoft.com/office/drawing/2014/main" id="{55162A5F-67A1-F14C-8579-760BAFEF6BFC}"/>
                </a:ext>
              </a:extLst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44093" y="480009"/>
              <a:ext cx="895848" cy="769188"/>
            </a:xfrm>
            <a:prstGeom prst="rect">
              <a:avLst/>
            </a:prstGeom>
          </p:spPr>
        </p:pic>
      </p:grp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816429" y="65314"/>
            <a:ext cx="8825592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algn="ctr">
              <a:defRPr sz="2400" b="1" spc="-12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altLang="ru-RU" sz="2000" dirty="0"/>
              <a:t> </a:t>
            </a:r>
            <a:r>
              <a:rPr lang="ru-RU" altLang="ru-RU" sz="1800" dirty="0" smtClean="0"/>
              <a:t>Вопросы представления страховщику Сообщения о последствиях несчастного случая на производстве и принятых мерах по форме № 10</a:t>
            </a:r>
            <a:endParaRPr lang="ru-RU" altLang="ru-RU" sz="1800" b="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88700"/>
              </p:ext>
            </p:extLst>
          </p:nvPr>
        </p:nvGraphicFramePr>
        <p:xfrm>
          <a:off x="199293" y="723463"/>
          <a:ext cx="9591701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607"/>
                <a:gridCol w="71620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какой срок представляется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Отделение фонда С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ообщение о последствиях несчастного случая на производстве и принятых мерах по форме № 10? Каким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способом можно представить Сообщение?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58775"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Работодатель обязан в течение 10 календарных дней по окончании периода временной нетрудоспособности пострадавшего и получении сведений об окончательном диагнозе пострадавшего, а при смертельном случае - не позднее месяца после окончания расследования направить страховщику сообщение о последствиях несчастного случая на производстве и принятых мерах по форме № 10 (приложение № 2 к Приказу Министерства труда и социальной защиты РФ от 20.04.2022 № 223н). </a:t>
                      </a:r>
                    </a:p>
                    <a:p>
                      <a:pPr marL="0" indent="358775"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Способы представления (направления) сообщения:</a:t>
                      </a:r>
                    </a:p>
                    <a:p>
                      <a:pPr marL="0" indent="358775"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почтовым отправлением по адресу: ул. Мира 18А, г. Оренбург, 460040;</a:t>
                      </a:r>
                      <a:b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лично (через представителя, уполномоченного на основании доверенности) в клиентскую службу Отделения фонда по Оренбургской области по месту регистрации страхователя;</a:t>
                      </a:r>
                    </a:p>
                    <a:p>
                      <a:pPr marL="0" indent="358775"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электронный образ документа на адрес электронной почты Отделения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12"/>
                        </a:rPr>
                        <a:t>info@56.sfr.gov.ru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или факсом 8(3532) 98-00-25.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что обратить внимание при оформлении С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ообщения о последствиях несчастного случая на производстве и принятых мерах по форме № 10, направляемого страховщику (в Отделение Социального фонда)? 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58775"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 оформлении Сообщения о последствиях несчастного случая на производстве и принятых мерах по форме № 10 обратить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внимание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358775" algn="just">
                        <a:buFontTx/>
                        <a:buChar char="-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пункте 1 раздела «Последствия несчастного случая на производстве» путем подчеркивания указывается одно из перечисленных значений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последствий несчастного случая на производстве: выздоровел; переведен на другую работу; установлена инвалидность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III, II, I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групп; умер. При этом в поле «Код 3.15» указывается соответствующий ему Код из Дополнительного классификатора №3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(приложение № 3 к приказу Министерства труда и социальной защиты РФ от 20.04.2022 № 223н)</a:t>
                      </a:r>
                    </a:p>
                    <a:p>
                      <a:pPr marL="171450" indent="-171450" algn="just">
                        <a:buFontTx/>
                        <a:buChar char="-"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71450" indent="-171450" algn="just">
                        <a:buFontTx/>
                        <a:buChar char="-"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пункт 2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раздела «Последствия несчастного случая на производстве» заполняется на основании 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Справки о заключительном диагнозе пострадавшего от несчастного случая на производстве (Учетная форма 316/у, приложение №2 к Приказу Минздрава РФ от 15.04.2025 № 275), которая выдается «на руки» пострадавшему медицинской организацией по окончанию лечения, при несчастном случае со смертным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исходом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законному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представителю или иному доверенному лицу.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63" y="4561114"/>
            <a:ext cx="4075798" cy="1243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7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014497"/>
              </p:ext>
            </p:extLst>
          </p:nvPr>
        </p:nvGraphicFramePr>
        <p:xfrm>
          <a:off x="498021" y="430955"/>
          <a:ext cx="9062358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4173"/>
                <a:gridCol w="61381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каком порядке заполняются пункты 8 и 9  Сообщения о последствиях несчастного случая на производстве и принятых мерах по форме № 10? Как можно уточнить сведения о назначении сумм ежемесячных выплат пострадавшему?</a:t>
                      </a:r>
                      <a:endParaRPr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58775" algn="just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Пункты 8 и 9 раздела «Последствия несчастного случая на производстве»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Сообщения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последствиях несчастного случая на производстве и принятых мерах по форме № 10 заполняются в случае назначения 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ежемесячной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страховой выплаты. </a:t>
                      </a:r>
                    </a:p>
                    <a:p>
                      <a:pPr marL="0" indent="358775" algn="just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о назначении 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ежемесячной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страховой выплаты выносится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направляется Отделением Социального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фонда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пострадавшему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либо лицам, имеющим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право на их получение (в случае смерти пострадавшего). </a:t>
                      </a:r>
                      <a:endParaRPr lang="ru-RU" sz="13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358775" algn="just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Уточнить 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сумму и реквизиты решения о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назначения страховых выплат работодатель может у пострадавшего либо у лиц, имеющих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право на их получение (в случае смерти пострадавшего).</a:t>
                      </a:r>
                    </a:p>
                    <a:p>
                      <a:pPr marL="0" indent="358775" algn="just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отсутствии информации о назначении страховых выплат в пунктах 8 и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рекомендуется 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указать о непредставлении информации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пострадавшим, например, указать «Информация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пострадавшим не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представлена».</a:t>
                      </a:r>
                      <a:endParaRPr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оформить раздел «Принятые меры по устранению причин несчастного случая на производстве» С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ообщения о последствиях несчастного случая на производстве и принятых мерах по форме № 10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если срок завершения мероприятия ещё не наступил?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Когда наступит срок завершения указанного мероприятия, нужно ли представить  С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ообщение и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какие сроки?</a:t>
                      </a:r>
                      <a:endParaRPr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58775" algn="just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Раздел «Принятые меры по устранению причин несчастного случая на производстве»  заполняется  по результатам выполнения мероприятий по устранению причин, способствующих наступлению несчастного случая, отраженных в пункте 12 Акта о несчастном случае на производстве 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формы Н-1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indent="358775" algn="just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блоке «Принятые меры по устранению причин несчастного случая на производстве» указываются все мероприятия с датами их исполнения, в том числе, мероприятия по которым срок исполнения не наступил (выполняется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indent="358775" algn="just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Пример</a:t>
                      </a:r>
                      <a:r>
                        <a:rPr lang="ru-RU" sz="13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ru-RU" sz="13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внепланового инструктажа по охране труда с пострадавшим не завершено, срок выполнения </a:t>
                      </a:r>
                      <a:r>
                        <a:rPr lang="ru-RU" sz="13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__.__.____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3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3587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результатам исполнения мероприятия, о котором в предыдущем Сообщении было указано о его выполнении ввиду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ненаступления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срока исполнения, Сообщение направляется в течение 10 календарных дней.</a:t>
                      </a:r>
                      <a:endParaRPr lang="ru-RU" sz="13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99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18760</TotalTime>
  <Words>653</Words>
  <Application>Microsoft Office PowerPoint</Application>
  <PresentationFormat>Лист A4 (210x297 мм)</PresentationFormat>
  <Paragraphs>32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Фонд Социального Страхования РФ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Путова Людмила Валерьевна</dc:creator>
  <cp:lastModifiedBy>Зайцева Юлия Евгеньевна</cp:lastModifiedBy>
  <cp:revision>814</cp:revision>
  <cp:lastPrinted>2024-11-22T14:04:36Z</cp:lastPrinted>
  <dcterms:created xsi:type="dcterms:W3CDTF">2022-03-30T09:05:00Z</dcterms:created>
  <dcterms:modified xsi:type="dcterms:W3CDTF">2024-11-22T14:12:03Z</dcterms:modified>
</cp:coreProperties>
</file>