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0" r:id="rId2"/>
    <p:sldId id="339" r:id="rId3"/>
    <p:sldId id="341" r:id="rId4"/>
    <p:sldId id="323" r:id="rId5"/>
    <p:sldId id="321" r:id="rId6"/>
    <p:sldId id="324" r:id="rId7"/>
    <p:sldId id="331" r:id="rId8"/>
    <p:sldId id="333" r:id="rId9"/>
    <p:sldId id="334" r:id="rId10"/>
    <p:sldId id="328" r:id="rId11"/>
    <p:sldId id="326" r:id="rId12"/>
    <p:sldId id="327" r:id="rId13"/>
    <p:sldId id="335" r:id="rId14"/>
    <p:sldId id="336" r:id="rId15"/>
    <p:sldId id="337" r:id="rId16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 autoAdjust="0"/>
    <p:restoredTop sz="94707" autoAdjust="0"/>
  </p:normalViewPr>
  <p:slideViewPr>
    <p:cSldViewPr>
      <p:cViewPr>
        <p:scale>
          <a:sx n="100" d="100"/>
          <a:sy n="100" d="100"/>
        </p:scale>
        <p:origin x="-30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72E3C-E349-42AD-A59D-B868F581F74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55537-FE83-4A68-A81F-21B30369C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67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70FC9-FADF-4D5E-A73C-DACEC18B1F1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B86A9-A7D1-4E2A-9DC4-CF1FB79F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3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0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5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8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4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9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1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1A23A-A577-4998-8566-01F079DE189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9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3356992"/>
            <a:ext cx="20162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98083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>
            <a:spLocks noGrp="1"/>
          </p:cNvSpPr>
          <p:nvPr/>
        </p:nvSpPr>
        <p:spPr bwMode="auto">
          <a:xfrm>
            <a:off x="251520" y="260648"/>
            <a:ext cx="8784976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Программа подготовки ф. СЗВ-ТД «Сведения о трудовой деятельности  зарегистрированного лица» в электронном виде 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" name="Объект 2"/>
          <p:cNvSpPr>
            <a:spLocks/>
          </p:cNvSpPr>
          <p:nvPr/>
        </p:nvSpPr>
        <p:spPr bwMode="auto">
          <a:xfrm>
            <a:off x="3203848" y="2924944"/>
            <a:ext cx="3816424" cy="5760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Во вкладке «Ввод данных» выбирается «Сведения о трудовой деятельности: СЗВ-ТД»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043608" y="1268760"/>
            <a:ext cx="2160240" cy="16561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27584" y="3429000"/>
            <a:ext cx="19442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/>
        </p:nvSpPr>
        <p:spPr bwMode="auto">
          <a:xfrm>
            <a:off x="2051720" y="116632"/>
            <a:ext cx="568863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». Ввод данных. Отмена мероприятия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9"/>
            <a:ext cx="595350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>
            <a:spLocks/>
          </p:cNvSpPr>
          <p:nvPr/>
        </p:nvSpPr>
        <p:spPr bwMode="auto">
          <a:xfrm>
            <a:off x="6372200" y="980728"/>
            <a:ext cx="2520280" cy="11521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Для отмены сведений о подаче работником заявления в соответствующем поле выбирается значение </a:t>
            </a:r>
            <a:r>
              <a:rPr lang="ru-RU" altLang="ru-RU" sz="13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«ОТОЗВАНО»</a:t>
            </a:r>
          </a:p>
        </p:txBody>
      </p:sp>
      <p:sp>
        <p:nvSpPr>
          <p:cNvPr id="8" name="Объект 2"/>
          <p:cNvSpPr>
            <a:spLocks/>
          </p:cNvSpPr>
          <p:nvPr/>
        </p:nvSpPr>
        <p:spPr bwMode="auto">
          <a:xfrm>
            <a:off x="285081" y="2564904"/>
            <a:ext cx="2520280" cy="20882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Для отмены сведений о поданном ранее в орган ПФР кадровом мероприятии во вкладке «Основные данные» в поле «Признак отмены мероприятия» выбирается значение </a:t>
            </a:r>
            <a:r>
              <a:rPr lang="ru-RU" altLang="ru-RU" sz="13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«ОТМЕНЯЕМОЕ»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и указывается </a:t>
            </a:r>
            <a:r>
              <a:rPr lang="ru-RU" altLang="ru-RU" sz="13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дата отмены мероприятия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19" y="2492896"/>
            <a:ext cx="5811937" cy="363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87367"/>
            <a:ext cx="5965478" cy="81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>
            <a:spLocks/>
          </p:cNvSpPr>
          <p:nvPr/>
        </p:nvSpPr>
        <p:spPr bwMode="auto">
          <a:xfrm>
            <a:off x="6183276" y="5949280"/>
            <a:ext cx="2637196" cy="7920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Можно выбрать мероприятие для отмены (</a:t>
            </a:r>
            <a:r>
              <a:rPr lang="en-US" altLang="ru-RU" sz="13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UUID</a:t>
            </a:r>
            <a:r>
              <a:rPr lang="ru-RU" altLang="ru-RU" sz="13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), нажав на одноименную кнопку.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797587" y="6353734"/>
            <a:ext cx="361907" cy="1257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7092280" y="5445224"/>
            <a:ext cx="0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696236" y="5157192"/>
            <a:ext cx="17641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/>
        </p:nvSpPr>
        <p:spPr bwMode="auto">
          <a:xfrm>
            <a:off x="2051720" y="188640"/>
            <a:ext cx="55446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». Выгрузка данных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72260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3501008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4611799" cy="291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52728" y="2529905"/>
            <a:ext cx="936104" cy="3843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91111" y="2406241"/>
            <a:ext cx="2014580" cy="24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5577607" cy="355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63888" y="6237312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6237312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/>
        </p:nvSpPr>
        <p:spPr bwMode="auto">
          <a:xfrm>
            <a:off x="2051720" y="188640"/>
            <a:ext cx="55446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». Печать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4" y="908720"/>
            <a:ext cx="8068467" cy="486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541912" cy="192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>
            <a:spLocks noGrp="1"/>
          </p:cNvSpPr>
          <p:nvPr/>
        </p:nvSpPr>
        <p:spPr bwMode="auto">
          <a:xfrm>
            <a:off x="2051720" y="188640"/>
            <a:ext cx="55446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». Статистическая информация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420888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836712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4752528" cy="303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2"/>
          <p:cNvSpPr>
            <a:spLocks/>
          </p:cNvSpPr>
          <p:nvPr/>
        </p:nvSpPr>
        <p:spPr bwMode="auto">
          <a:xfrm>
            <a:off x="251520" y="2780928"/>
            <a:ext cx="3744416" cy="12961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В режиме «Статистика», при необходимости, можно сформировать список представленных              ф. СЗВ-ТД по задаваемым параметрам:</a:t>
            </a:r>
          </a:p>
          <a:p>
            <a:pPr marL="0" lvl="1" algn="just">
              <a:buFontTx/>
              <a:buChar char="-"/>
            </a:pP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отчетный период: месяц, год;</a:t>
            </a:r>
          </a:p>
          <a:p>
            <a:pPr marL="0" lvl="1" algn="just">
              <a:buFontTx/>
              <a:buChar char="-"/>
            </a:pP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тип сведений: все, с признаком отмены;</a:t>
            </a:r>
          </a:p>
          <a:p>
            <a:pPr marL="0" lvl="1" algn="just">
              <a:buFontTx/>
              <a:buChar char="-"/>
            </a:pP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совместитель: да, нет, все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221088"/>
            <a:ext cx="5112568" cy="23553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764704"/>
            <a:ext cx="3600400" cy="264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>
            <a:spLocks/>
          </p:cNvSpPr>
          <p:nvPr/>
        </p:nvSpPr>
        <p:spPr bwMode="auto">
          <a:xfrm>
            <a:off x="4283968" y="908720"/>
            <a:ext cx="3744416" cy="50405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В режиме «Статистика» формируются также статистические данные за отчетный период:</a:t>
            </a:r>
          </a:p>
        </p:txBody>
      </p:sp>
      <p:sp>
        <p:nvSpPr>
          <p:cNvPr id="6" name="Заголовок 2"/>
          <p:cNvSpPr>
            <a:spLocks noGrp="1"/>
          </p:cNvSpPr>
          <p:nvPr/>
        </p:nvSpPr>
        <p:spPr bwMode="auto">
          <a:xfrm>
            <a:off x="2051720" y="188640"/>
            <a:ext cx="55446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». Статистическая информация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836712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212976"/>
            <a:ext cx="14401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556792"/>
            <a:ext cx="4930914" cy="31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451101"/>
            <a:ext cx="2952328" cy="32967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020272" y="4365104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>
            <a:spLocks/>
          </p:cNvSpPr>
          <p:nvPr/>
        </p:nvSpPr>
        <p:spPr bwMode="auto">
          <a:xfrm>
            <a:off x="323528" y="3645024"/>
            <a:ext cx="2592288" cy="13681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- в разрезе форм СЗВ-ТД;</a:t>
            </a:r>
          </a:p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- в разрезе зарегистрированных лиц, в отношении которых представлены ф. СЗВ-ТД, в том числе работающих по совместительству.</a:t>
            </a:r>
          </a:p>
          <a:p>
            <a:pPr marL="0" lvl="1" algn="just"/>
            <a:endParaRPr lang="ru-RU" altLang="ru-RU" sz="1300" dirty="0" smtClean="0">
              <a:solidFill>
                <a:srgbClr val="1F497D">
                  <a:lumMod val="75000"/>
                </a:srgbClr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/>
        </p:nvSpPr>
        <p:spPr bwMode="auto">
          <a:xfrm>
            <a:off x="3059832" y="116632"/>
            <a:ext cx="338437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». Поиск по ЗЛ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852936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12976"/>
            <a:ext cx="3650747" cy="206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691680" y="2996952"/>
            <a:ext cx="20882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2996952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644008" y="3212976"/>
            <a:ext cx="2016224" cy="36004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364756"/>
            <a:ext cx="2550045" cy="36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588224" y="5445224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94" y="4541213"/>
            <a:ext cx="6264696" cy="180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3" y="696330"/>
            <a:ext cx="6192046" cy="305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483" y="836712"/>
            <a:ext cx="487077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/>
          </p:cNvSpPr>
          <p:nvPr/>
        </p:nvSpPr>
        <p:spPr bwMode="auto">
          <a:xfrm>
            <a:off x="5364088" y="836712"/>
            <a:ext cx="3528392" cy="93610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По вкладке «Данные по одному ЗЛ» в режиме «Ввод данных» осуществляется поиск сведений о трудовой деятельности конкретного лица  по СНИЛС или ФИО.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988840"/>
            <a:ext cx="74009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24" y="891008"/>
            <a:ext cx="6624736" cy="3886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>
            <a:spLocks noGrp="1"/>
          </p:cNvSpPr>
          <p:nvPr/>
        </p:nvSpPr>
        <p:spPr bwMode="auto">
          <a:xfrm>
            <a:off x="2051720" y="188640"/>
            <a:ext cx="55446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». Ввод данных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3824" y="4797152"/>
            <a:ext cx="7584640" cy="1661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      </a:t>
            </a:r>
            <a:r>
              <a:rPr lang="ru-RU" sz="1400" dirty="0" smtClean="0">
                <a:solidFill>
                  <a:srgbClr val="FF0000"/>
                </a:solidFill>
              </a:rPr>
              <a:t>Блок «Сведения о работодателе, правопреемником которого является страхователь» заполняется правопреемником страхователя </a:t>
            </a:r>
            <a:r>
              <a:rPr lang="ru-RU" sz="1400" b="1" dirty="0" smtClean="0">
                <a:solidFill>
                  <a:srgbClr val="FF0000"/>
                </a:solidFill>
              </a:rPr>
              <a:t>о работодателе, который в настоящее время снят с учета </a:t>
            </a:r>
            <a:r>
              <a:rPr lang="ru-RU" sz="1400" dirty="0" smtClean="0">
                <a:solidFill>
                  <a:srgbClr val="FF0000"/>
                </a:solidFill>
              </a:rPr>
              <a:t>в качестве страхователя, </a:t>
            </a:r>
            <a:r>
              <a:rPr lang="ru-RU" sz="1400" b="1" dirty="0" smtClean="0">
                <a:solidFill>
                  <a:srgbClr val="FF0000"/>
                </a:solidFill>
              </a:rPr>
              <a:t>в случае необходимости представить (скорректировать) сведения</a:t>
            </a:r>
            <a:r>
              <a:rPr lang="ru-RU" sz="1400" dirty="0" smtClean="0">
                <a:solidFill>
                  <a:srgbClr val="FF0000"/>
                </a:solidFill>
              </a:rPr>
              <a:t> о трудовой деятельности по зарегистрированному лицу, </a:t>
            </a:r>
            <a:r>
              <a:rPr lang="ru-RU" sz="1400" b="1" dirty="0" smtClean="0">
                <a:solidFill>
                  <a:srgbClr val="FF0000"/>
                </a:solidFill>
              </a:rPr>
              <a:t>ранее представленные этим работодателем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       Реквизиты раздела заполняются в  том же порядке, что и реквизиты действующего страхователя.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59274" y="1916833"/>
            <a:ext cx="364497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руговая стрелка 3"/>
          <p:cNvSpPr/>
          <p:nvPr/>
        </p:nvSpPr>
        <p:spPr>
          <a:xfrm rot="16200000">
            <a:off x="71500" y="3465004"/>
            <a:ext cx="1986520" cy="1338448"/>
          </a:xfrm>
          <a:prstGeom prst="circularArrow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0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9" y="764704"/>
            <a:ext cx="6296025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>
            <a:spLocks noGrp="1"/>
          </p:cNvSpPr>
          <p:nvPr/>
        </p:nvSpPr>
        <p:spPr bwMode="auto">
          <a:xfrm>
            <a:off x="2051720" y="188640"/>
            <a:ext cx="55446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». Ввод данных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402460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4727104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/>
          <p:cNvSpPr>
            <a:spLocks/>
          </p:cNvSpPr>
          <p:nvPr/>
        </p:nvSpPr>
        <p:spPr bwMode="auto">
          <a:xfrm>
            <a:off x="5284291" y="3284984"/>
            <a:ext cx="3104133" cy="12254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При нажатии на кнопку </a:t>
            </a:r>
            <a:r>
              <a:rPr lang="ru-RU" altLang="ru-RU" sz="13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«Добавить из анкет всех»,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задав параметры можно сформировать список лиц, в отношении которых в «</a:t>
            </a:r>
            <a:r>
              <a:rPr lang="en-US" altLang="ru-RU" sz="1300" dirty="0" err="1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Spu_orb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» имеются анкеты застрахованных лиц.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40" y="2735238"/>
            <a:ext cx="3245922" cy="241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21" y="5002535"/>
            <a:ext cx="6974875" cy="1495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44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2883"/>
            <a:ext cx="5967933" cy="2969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>
            <a:spLocks noGrp="1"/>
          </p:cNvSpPr>
          <p:nvPr/>
        </p:nvSpPr>
        <p:spPr bwMode="auto">
          <a:xfrm>
            <a:off x="2051720" y="188640"/>
            <a:ext cx="55446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». Ввод данных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3861048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>
            <a:spLocks/>
          </p:cNvSpPr>
          <p:nvPr/>
        </p:nvSpPr>
        <p:spPr bwMode="auto">
          <a:xfrm>
            <a:off x="467544" y="3802538"/>
            <a:ext cx="3528392" cy="864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В открывшемся окне указываются анкетные данные работника в соответствии с документом, подтверждающим регистрацию (СНИЛС).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988840"/>
            <a:ext cx="720080" cy="284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>
            <a:spLocks/>
          </p:cNvSpPr>
          <p:nvPr/>
        </p:nvSpPr>
        <p:spPr bwMode="auto">
          <a:xfrm>
            <a:off x="1475656" y="2317710"/>
            <a:ext cx="2363924" cy="82809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По кнопке </a:t>
            </a:r>
            <a:r>
              <a:rPr lang="ru-RU" altLang="ru-RU" sz="13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«Добавить»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откроется окно для ручного ввода анкетных данных по сотруднику.   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94838"/>
            <a:ext cx="4717182" cy="2964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56906" y="386576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59632" y="1302841"/>
            <a:ext cx="1080119" cy="284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84" y="4365104"/>
            <a:ext cx="4307716" cy="24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549491" y="3284984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>
            <a:spLocks/>
          </p:cNvSpPr>
          <p:nvPr/>
        </p:nvSpPr>
        <p:spPr bwMode="auto">
          <a:xfrm>
            <a:off x="960562" y="5567268"/>
            <a:ext cx="3528392" cy="7071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Если нажать кнопку «Выбрать» анкетные данные лица, выбранного из списка, отразятся автоматически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563888" y="3573016"/>
            <a:ext cx="2160240" cy="19442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5976664" cy="219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>
            <a:spLocks noGrp="1"/>
          </p:cNvSpPr>
          <p:nvPr/>
        </p:nvSpPr>
        <p:spPr bwMode="auto">
          <a:xfrm>
            <a:off x="2051720" y="116632"/>
            <a:ext cx="55446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». Ввод данных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852936"/>
            <a:ext cx="6768752" cy="314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3648" y="465313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/>
          </p:cNvSpPr>
          <p:nvPr/>
        </p:nvSpPr>
        <p:spPr bwMode="auto">
          <a:xfrm>
            <a:off x="6300192" y="980728"/>
            <a:ext cx="2736304" cy="14401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indent="180975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В соответствующем поле, в зависимости от поданного заявления, из справочника выбирается значение </a:t>
            </a:r>
            <a:r>
              <a:rPr lang="ru-RU" altLang="ru-RU" sz="13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«ПОДАНО»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, затем заполняется вручную или выбирается из календаря </a:t>
            </a:r>
            <a:r>
              <a:rPr lang="ru-RU" altLang="ru-RU" sz="13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дата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подачи заявления. </a:t>
            </a:r>
          </a:p>
        </p:txBody>
      </p:sp>
      <p:sp>
        <p:nvSpPr>
          <p:cNvPr id="10" name="Объект 2"/>
          <p:cNvSpPr>
            <a:spLocks/>
          </p:cNvSpPr>
          <p:nvPr/>
        </p:nvSpPr>
        <p:spPr bwMode="auto">
          <a:xfrm>
            <a:off x="251520" y="6093296"/>
            <a:ext cx="8712968" cy="50405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Для отражения сведений о кадровом мероприятии, в том числе сведений трудовой деятельности работника по состоянию на 01.01.2020 при  первичном представлении ф. СЗВ-ТД, необходимо нажать кнопку </a:t>
            </a:r>
            <a:r>
              <a:rPr lang="ru-RU" altLang="ru-RU" sz="13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«Добавить».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422108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204864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916832"/>
            <a:ext cx="30243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39552" y="4869160"/>
            <a:ext cx="864096" cy="12241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355976" y="2276872"/>
            <a:ext cx="194421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52592" y="2429272"/>
            <a:ext cx="423664" cy="17918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5472608" cy="3314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Заголовок 2"/>
          <p:cNvSpPr>
            <a:spLocks noGrp="1"/>
          </p:cNvSpPr>
          <p:nvPr/>
        </p:nvSpPr>
        <p:spPr bwMode="auto">
          <a:xfrm>
            <a:off x="2051720" y="116632"/>
            <a:ext cx="54726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». Ввод данных. Основные данные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72961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1196752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/>
          <p:cNvSpPr>
            <a:spLocks/>
          </p:cNvSpPr>
          <p:nvPr/>
        </p:nvSpPr>
        <p:spPr bwMode="auto">
          <a:xfrm>
            <a:off x="3563888" y="1124744"/>
            <a:ext cx="5112568" cy="10801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 открывшемся окне из справочника выбирается одно из значений в поле «Признак отмены </a:t>
            </a:r>
            <a:r>
              <a:rPr lang="ru-RU" altLang="ru-RU" sz="130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меропр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.»:</a:t>
            </a:r>
          </a:p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«Исходное» (при первичном представлении);</a:t>
            </a:r>
          </a:p>
          <a:p>
            <a:pPr marL="0" lvl="1" algn="just"/>
            <a:r>
              <a:rPr lang="ru-RU" alt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«Отменяемое» (при необходимости отмены ранее представленных сведений).</a:t>
            </a:r>
          </a:p>
        </p:txBody>
      </p:sp>
      <p:sp>
        <p:nvSpPr>
          <p:cNvPr id="15" name="Объект 2"/>
          <p:cNvSpPr>
            <a:spLocks/>
          </p:cNvSpPr>
          <p:nvPr/>
        </p:nvSpPr>
        <p:spPr bwMode="auto">
          <a:xfrm>
            <a:off x="2915816" y="2852936"/>
            <a:ext cx="5112568" cy="720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 поле «Вид мероприятия» из справочника выбирается одно из значений в зависимости от ситуации (кадрового мероприятия, в отношении которого представляются сведения)</a:t>
            </a:r>
            <a:endParaRPr lang="ru-RU" altLang="ru-RU" sz="13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77072"/>
            <a:ext cx="5692304" cy="2567685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sp>
        <p:nvSpPr>
          <p:cNvPr id="16" name="Объект 2"/>
          <p:cNvSpPr>
            <a:spLocks/>
          </p:cNvSpPr>
          <p:nvPr/>
        </p:nvSpPr>
        <p:spPr bwMode="auto">
          <a:xfrm>
            <a:off x="3995936" y="5157192"/>
            <a:ext cx="4320480" cy="50405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indent="180975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В поле «Дата проведения мер.» заполняется вручную или выбирается из календаря дата мероприятия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0" y="2425452"/>
            <a:ext cx="27432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8" y="762984"/>
            <a:ext cx="72771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2"/>
          <p:cNvSpPr>
            <a:spLocks/>
          </p:cNvSpPr>
          <p:nvPr/>
        </p:nvSpPr>
        <p:spPr bwMode="auto">
          <a:xfrm>
            <a:off x="3424460" y="2715022"/>
            <a:ext cx="5400599" cy="288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 случае необходимости из справочника выбирается «МКС» или «РКС»</a:t>
            </a:r>
          </a:p>
        </p:txBody>
      </p:sp>
      <p:sp>
        <p:nvSpPr>
          <p:cNvPr id="15" name="Заголовок 2"/>
          <p:cNvSpPr>
            <a:spLocks noGrp="1"/>
          </p:cNvSpPr>
          <p:nvPr/>
        </p:nvSpPr>
        <p:spPr bwMode="auto">
          <a:xfrm>
            <a:off x="1691680" y="188640"/>
            <a:ext cx="54726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». Ввод данных. Основные данные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9" name="Объект 2"/>
          <p:cNvSpPr>
            <a:spLocks/>
          </p:cNvSpPr>
          <p:nvPr/>
        </p:nvSpPr>
        <p:spPr bwMode="auto">
          <a:xfrm>
            <a:off x="325041" y="6376764"/>
            <a:ext cx="8558521" cy="27434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Значения в полях «Дата начала» и «Дата окончания» выбирается из календаря или заполняется вручную.</a:t>
            </a:r>
          </a:p>
          <a:p>
            <a:pPr marL="0" lvl="1" algn="just"/>
            <a:endParaRPr lang="ru-RU" altLang="ru-RU" sz="4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5284" y="2712587"/>
            <a:ext cx="150869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2"/>
          <p:cNvSpPr>
            <a:spLocks/>
          </p:cNvSpPr>
          <p:nvPr/>
        </p:nvSpPr>
        <p:spPr bwMode="auto">
          <a:xfrm>
            <a:off x="1466739" y="3051820"/>
            <a:ext cx="7416823" cy="288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Обязательно для заполнения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для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вида мероприятия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«ПЕРЕИМЕНОВАНИЕ» заполняется «вручную».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024" y="2425452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4" idx="1"/>
          </p:cNvCxnSpPr>
          <p:nvPr/>
        </p:nvCxnSpPr>
        <p:spPr>
          <a:xfrm flipH="1" flipV="1">
            <a:off x="1979712" y="2533464"/>
            <a:ext cx="1444748" cy="3255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2"/>
          <p:cNvSpPr>
            <a:spLocks/>
          </p:cNvSpPr>
          <p:nvPr/>
        </p:nvSpPr>
        <p:spPr bwMode="auto">
          <a:xfrm>
            <a:off x="308508" y="4485481"/>
            <a:ext cx="8599040" cy="288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В поле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«Является совместителем» (в зависимости от ситуации) из справочника выбирается «НЕТ» или «ДА»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1115616" y="2928611"/>
            <a:ext cx="360040" cy="2672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" y="3410136"/>
            <a:ext cx="7286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>
            <a:spLocks/>
          </p:cNvSpPr>
          <p:nvPr/>
        </p:nvSpPr>
        <p:spPr bwMode="auto">
          <a:xfrm>
            <a:off x="2224361" y="3410136"/>
            <a:ext cx="6683187" cy="10801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indent="266700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Поля  «Должность» и «Структурное подразделение» заполняются в соответствии со штатным расписанием. Обязательно для вида мероприятий «ПРИЕМ», «ПЕРЕВОД» и «УСТАНОВЛЕНИЕ (ПРИСВОЕНИЕ)».</a:t>
            </a:r>
          </a:p>
          <a:p>
            <a:pPr marL="0" lvl="1" indent="266700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При наличии данной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информации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«</a:t>
            </a:r>
            <a:r>
              <a:rPr lang="en-US" altLang="ru-RU" sz="1300" dirty="0" err="1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Spu_orb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» соответствующие значения могут быть выбраны из справочника.</a:t>
            </a:r>
            <a:endParaRPr lang="ru-RU" altLang="ru-RU" sz="13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2" y="4867024"/>
            <a:ext cx="6810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2"/>
          <p:cNvSpPr>
            <a:spLocks/>
          </p:cNvSpPr>
          <p:nvPr/>
        </p:nvSpPr>
        <p:spPr bwMode="auto">
          <a:xfrm>
            <a:off x="2483768" y="4893915"/>
            <a:ext cx="6423780" cy="10553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Поле «Вид поручаемой работы» заполняется «вручную».</a:t>
            </a:r>
          </a:p>
          <a:p>
            <a:pPr marL="0" lvl="1" algn="just"/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Поле «Код выполняемой функции»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заполняется для периодов с 01.01.2021 до вступления в силу постановления Правления ПФР от 27.10.2020 №769п.</a:t>
            </a:r>
          </a:p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Поле «Код </a:t>
            </a:r>
            <a:r>
              <a:rPr lang="ru-RU" altLang="ru-RU" sz="130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вып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функции по ОКЗ»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заполняется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со дня 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вступления в силу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вышеуказанного постановления (можно выбрать из справочника).</a:t>
            </a:r>
            <a:endParaRPr lang="ru-RU" altLang="ru-RU" sz="13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0" lvl="1" algn="just"/>
            <a:endParaRPr lang="ru-RU" altLang="ru-RU" sz="13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lvl="1" algn="just"/>
            <a:endParaRPr lang="ru-RU" altLang="ru-RU" sz="13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lvl="1" algn="just"/>
            <a:endParaRPr lang="ru-RU" altLang="ru-RU" sz="13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lvl="1" algn="just"/>
            <a:endParaRPr lang="ru-RU" altLang="ru-RU" sz="13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lvl="1" algn="just"/>
            <a:endParaRPr lang="ru-RU" altLang="ru-RU" sz="13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endParaRPr lang="ru-RU" altLang="ru-RU" sz="13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" y="6002585"/>
            <a:ext cx="50577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25264" y="5313585"/>
            <a:ext cx="168871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2"/>
          <p:cNvSpPr>
            <a:spLocks/>
          </p:cNvSpPr>
          <p:nvPr/>
        </p:nvSpPr>
        <p:spPr bwMode="auto">
          <a:xfrm>
            <a:off x="3346908" y="1238601"/>
            <a:ext cx="5184575" cy="288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Выбирается из справочника «Исходное» или «Отменяемое»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2853928" y="1382617"/>
            <a:ext cx="492980" cy="2515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50" y="1762801"/>
            <a:ext cx="3495675" cy="93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Объект 2"/>
          <p:cNvSpPr>
            <a:spLocks/>
          </p:cNvSpPr>
          <p:nvPr/>
        </p:nvSpPr>
        <p:spPr bwMode="auto">
          <a:xfrm>
            <a:off x="5292080" y="2029408"/>
            <a:ext cx="3532979" cy="50405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indent="180975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В поле «Вид мероприятия» заполняется из справочника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040390" cy="30963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Заголовок 2"/>
          <p:cNvSpPr>
            <a:spLocks noGrp="1"/>
          </p:cNvSpPr>
          <p:nvPr/>
        </p:nvSpPr>
        <p:spPr bwMode="auto">
          <a:xfrm>
            <a:off x="1835696" y="188640"/>
            <a:ext cx="583264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». Ввод данных. Вкладка «Основание»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2" name="Объект 2"/>
          <p:cNvSpPr>
            <a:spLocks/>
          </p:cNvSpPr>
          <p:nvPr/>
        </p:nvSpPr>
        <p:spPr bwMode="auto">
          <a:xfrm>
            <a:off x="467544" y="4365104"/>
            <a:ext cx="8208912" cy="7920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6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 Вкладка </a:t>
            </a:r>
            <a:r>
              <a:rPr lang="ru-RU" altLang="ru-RU" sz="16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«Основание</a:t>
            </a:r>
            <a:r>
              <a:rPr lang="ru-RU" altLang="ru-RU" sz="16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» заполняется в обязательном порядке. Указываются наименование и реквизиты документа, являющегося основанием для проведения кадрового мероприятия.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1268760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6686"/>
            <a:ext cx="4510286" cy="24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781214" y="3479130"/>
            <a:ext cx="194421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5003604" cy="188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>
            <a:spLocks noGrp="1"/>
          </p:cNvSpPr>
          <p:nvPr/>
        </p:nvSpPr>
        <p:spPr bwMode="auto">
          <a:xfrm>
            <a:off x="1547664" y="116632"/>
            <a:ext cx="662473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  <a:cs typeface="Times New Roman" pitchFamily="18" charset="0"/>
              </a:rPr>
              <a:t>Spu_orb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». Ввод данных. Вкладка «Увольнение»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951806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>
            <a:spLocks/>
          </p:cNvSpPr>
          <p:nvPr/>
        </p:nvSpPr>
        <p:spPr bwMode="auto">
          <a:xfrm>
            <a:off x="4103948" y="3140968"/>
            <a:ext cx="4824536" cy="75220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Вручную заполняются </a:t>
            </a:r>
            <a:r>
              <a:rPr lang="ru-RU" altLang="ru-RU" sz="13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статья (часть, пункт, подпункт)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- основание для прекращения трудовых отношений и </a:t>
            </a:r>
            <a:r>
              <a:rPr lang="ru-RU" altLang="ru-RU" sz="13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причина увольнения.</a:t>
            </a:r>
          </a:p>
        </p:txBody>
      </p:sp>
      <p:sp>
        <p:nvSpPr>
          <p:cNvPr id="19" name="Объект 2"/>
          <p:cNvSpPr>
            <a:spLocks/>
          </p:cNvSpPr>
          <p:nvPr/>
        </p:nvSpPr>
        <p:spPr bwMode="auto">
          <a:xfrm>
            <a:off x="251520" y="5373216"/>
            <a:ext cx="4392488" cy="864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При выборе иного нормативного документа дополнительно в поле «Нормативный документ» указывается его наименование и заполняются все необходимые значения</a:t>
            </a:r>
            <a:r>
              <a:rPr lang="ru-RU" altLang="ru-RU" sz="1300" i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16" name="Объект 2"/>
          <p:cNvSpPr>
            <a:spLocks/>
          </p:cNvSpPr>
          <p:nvPr/>
        </p:nvSpPr>
        <p:spPr bwMode="auto">
          <a:xfrm>
            <a:off x="4355976" y="1268760"/>
            <a:ext cx="4320480" cy="10801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Вкладка </a:t>
            </a:r>
            <a:r>
              <a:rPr lang="ru-RU" altLang="ru-RU" sz="1300" b="1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«Увольнение»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заполняется в обязательном порядке, в случае представления сведений по одноименному кадровому мероприятию.</a:t>
            </a:r>
          </a:p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 В поле «Увольнение по» из  справочника выбирается одно из значений. </a:t>
            </a:r>
          </a:p>
          <a:p>
            <a:pPr marL="0" lvl="1" algn="just"/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06" y="4442730"/>
            <a:ext cx="4130674" cy="22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084168" y="4941168"/>
            <a:ext cx="20162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152106</TotalTime>
  <Words>888</Words>
  <Application>Microsoft Office PowerPoint</Application>
  <PresentationFormat>Экран (4:3)</PresentationFormat>
  <Paragraphs>68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Журкова Юлия Сергеевна2</dc:creator>
  <cp:lastModifiedBy>Лисина Людмила Николаевна</cp:lastModifiedBy>
  <cp:revision>372</cp:revision>
  <cp:lastPrinted>2020-07-14T09:00:40Z</cp:lastPrinted>
  <dcterms:created xsi:type="dcterms:W3CDTF">2017-09-29T09:12:37Z</dcterms:created>
  <dcterms:modified xsi:type="dcterms:W3CDTF">2021-12-01T09:17:59Z</dcterms:modified>
</cp:coreProperties>
</file>