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71" r:id="rId2"/>
    <p:sldId id="257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88" autoAdjust="0"/>
  </p:normalViewPr>
  <p:slideViewPr>
    <p:cSldViewPr showGuides="1">
      <p:cViewPr>
        <p:scale>
          <a:sx n="114" d="100"/>
          <a:sy n="114" d="100"/>
        </p:scale>
        <p:origin x="-147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38EA45-F717-48E0-B270-F617A3EBFE7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B04060-F3D2-4149-95C1-110477C8DA41}">
      <dgm:prSet phldrT="[Текст]" custT="1"/>
      <dgm:spPr/>
      <dgm:t>
        <a:bodyPr/>
        <a:lstStyle/>
        <a:p>
          <a:r>
            <a:rPr lang="ru-RU" altLang="ru-RU" sz="1600" b="1" dirty="0" smtClean="0">
              <a:solidFill>
                <a:schemeClr val="bg1"/>
              </a:solidFill>
              <a:latin typeface="+mn-lt"/>
            </a:rPr>
            <a:t>Заявление</a:t>
          </a:r>
        </a:p>
        <a:p>
          <a:r>
            <a:rPr lang="ru-RU" altLang="ru-RU" sz="1600" b="1" dirty="0" smtClean="0">
              <a:solidFill>
                <a:schemeClr val="bg1"/>
              </a:solidFill>
              <a:latin typeface="+mn-lt"/>
            </a:rPr>
            <a:t>о добровольном вступлении в правоотношения по обязательному пенсионному страхованию</a:t>
          </a:r>
          <a:endParaRPr lang="ru-RU" sz="1600" dirty="0">
            <a:solidFill>
              <a:schemeClr val="bg1"/>
            </a:solidFill>
          </a:endParaRPr>
        </a:p>
      </dgm:t>
    </dgm:pt>
    <dgm:pt modelId="{DED8C7DD-3BA1-4725-937E-2BB5194FB656}" type="parTrans" cxnId="{DF2E40B9-0AFA-4FF9-8F35-CF7405105761}">
      <dgm:prSet/>
      <dgm:spPr/>
      <dgm:t>
        <a:bodyPr/>
        <a:lstStyle/>
        <a:p>
          <a:endParaRPr lang="ru-RU" sz="1200"/>
        </a:p>
      </dgm:t>
    </dgm:pt>
    <dgm:pt modelId="{E722C5BB-2DE0-413F-BC80-3A0128AF3F6E}" type="sibTrans" cxnId="{DF2E40B9-0AFA-4FF9-8F35-CF7405105761}">
      <dgm:prSet/>
      <dgm:spPr/>
      <dgm:t>
        <a:bodyPr/>
        <a:lstStyle/>
        <a:p>
          <a:endParaRPr lang="ru-RU" sz="1200"/>
        </a:p>
      </dgm:t>
    </dgm:pt>
    <dgm:pt modelId="{9F933F38-E21E-40E8-B296-D9DDC2381909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В орган СФР по месту жительства:</a:t>
          </a:r>
          <a:endParaRPr lang="ru-RU" sz="1600" dirty="0"/>
        </a:p>
      </dgm:t>
    </dgm:pt>
    <dgm:pt modelId="{D62E52CB-D4B9-47B9-952C-A2EA58293B48}" type="parTrans" cxnId="{270D07F3-38F7-43DB-BC3B-1A36420A6943}">
      <dgm:prSet/>
      <dgm:spPr/>
      <dgm:t>
        <a:bodyPr/>
        <a:lstStyle/>
        <a:p>
          <a:endParaRPr lang="ru-RU" sz="1200" dirty="0"/>
        </a:p>
      </dgm:t>
    </dgm:pt>
    <dgm:pt modelId="{12C534DA-E786-41F4-910D-1AC45304D422}" type="sibTrans" cxnId="{270D07F3-38F7-43DB-BC3B-1A36420A6943}">
      <dgm:prSet/>
      <dgm:spPr/>
      <dgm:t>
        <a:bodyPr/>
        <a:lstStyle/>
        <a:p>
          <a:endParaRPr lang="ru-RU" sz="1200"/>
        </a:p>
      </dgm:t>
    </dgm:pt>
    <dgm:pt modelId="{89972A31-2FCA-4D8C-BF68-AA983DC50C6B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С использованием электронных сервисов:</a:t>
          </a:r>
          <a:endParaRPr lang="ru-RU" sz="1600" dirty="0"/>
        </a:p>
      </dgm:t>
    </dgm:pt>
    <dgm:pt modelId="{E492BAD2-148E-4866-8664-91C8333C9293}" type="parTrans" cxnId="{C73370F1-6504-4263-B34B-099478B93EA8}">
      <dgm:prSet/>
      <dgm:spPr/>
      <dgm:t>
        <a:bodyPr/>
        <a:lstStyle/>
        <a:p>
          <a:endParaRPr lang="ru-RU" sz="1200" dirty="0"/>
        </a:p>
      </dgm:t>
    </dgm:pt>
    <dgm:pt modelId="{2F31823C-5D5B-4877-BF0B-C6997672B51B}" type="sibTrans" cxnId="{C73370F1-6504-4263-B34B-099478B93EA8}">
      <dgm:prSet/>
      <dgm:spPr/>
      <dgm:t>
        <a:bodyPr/>
        <a:lstStyle/>
        <a:p>
          <a:endParaRPr lang="ru-RU" sz="1200"/>
        </a:p>
      </dgm:t>
    </dgm:pt>
    <dgm:pt modelId="{8EDEBBAD-055C-46FA-B71D-33493723CE21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почтой</a:t>
          </a:r>
          <a:endParaRPr lang="ru-RU" sz="1600" dirty="0"/>
        </a:p>
      </dgm:t>
    </dgm:pt>
    <dgm:pt modelId="{58E5BCE4-FDC5-4D67-A62D-3434207388D8}" type="parTrans" cxnId="{CDBE8DCE-B045-4115-AB2C-6C67659F3BF9}">
      <dgm:prSet/>
      <dgm:spPr/>
      <dgm:t>
        <a:bodyPr/>
        <a:lstStyle/>
        <a:p>
          <a:endParaRPr lang="ru-RU" sz="1200"/>
        </a:p>
      </dgm:t>
    </dgm:pt>
    <dgm:pt modelId="{9F466A12-9970-4DB8-BD72-0E3A2921CEEF}" type="sibTrans" cxnId="{CDBE8DCE-B045-4115-AB2C-6C67659F3BF9}">
      <dgm:prSet/>
      <dgm:spPr/>
      <dgm:t>
        <a:bodyPr/>
        <a:lstStyle/>
        <a:p>
          <a:endParaRPr lang="ru-RU" sz="1200"/>
        </a:p>
      </dgm:t>
    </dgm:pt>
    <dgm:pt modelId="{2AF9E179-86F6-41C7-B2F4-DCA587EDAF7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«Единый портал государственных и муниципальных услуг»</a:t>
          </a:r>
          <a:endParaRPr lang="ru-RU" sz="1600" dirty="0"/>
        </a:p>
      </dgm:t>
    </dgm:pt>
    <dgm:pt modelId="{3DB14C46-BAD5-44DC-92FA-489A050090D3}" type="parTrans" cxnId="{D64B368D-D814-47F0-9401-CCD281EE6839}">
      <dgm:prSet/>
      <dgm:spPr/>
      <dgm:t>
        <a:bodyPr/>
        <a:lstStyle/>
        <a:p>
          <a:endParaRPr lang="ru-RU" sz="1200"/>
        </a:p>
      </dgm:t>
    </dgm:pt>
    <dgm:pt modelId="{D6D91F70-0ABC-4591-A703-687B2B712846}" type="sibTrans" cxnId="{D64B368D-D814-47F0-9401-CCD281EE6839}">
      <dgm:prSet/>
      <dgm:spPr/>
      <dgm:t>
        <a:bodyPr/>
        <a:lstStyle/>
        <a:p>
          <a:endParaRPr lang="ru-RU" sz="1200"/>
        </a:p>
      </dgm:t>
    </dgm:pt>
    <dgm:pt modelId="{A66C6015-2387-49E6-BD1E-16565B7FB29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приложение «Мой налог», разработанное ФНС России</a:t>
          </a:r>
          <a:endParaRPr lang="ru-RU" sz="1600" dirty="0"/>
        </a:p>
      </dgm:t>
    </dgm:pt>
    <dgm:pt modelId="{BE8DD52D-A056-445E-911C-C79D8C79EB87}" type="parTrans" cxnId="{C100A3E3-B327-42F7-B0CF-6FC172141356}">
      <dgm:prSet/>
      <dgm:spPr/>
      <dgm:t>
        <a:bodyPr/>
        <a:lstStyle/>
        <a:p>
          <a:endParaRPr lang="ru-RU" sz="1200"/>
        </a:p>
      </dgm:t>
    </dgm:pt>
    <dgm:pt modelId="{2EC6BEA5-9E07-456E-BF93-D9B424168654}" type="sibTrans" cxnId="{C100A3E3-B327-42F7-B0CF-6FC172141356}">
      <dgm:prSet/>
      <dgm:spPr/>
      <dgm:t>
        <a:bodyPr/>
        <a:lstStyle/>
        <a:p>
          <a:endParaRPr lang="ru-RU" sz="1200"/>
        </a:p>
      </dgm:t>
    </dgm:pt>
    <dgm:pt modelId="{203128E4-E64F-4A67-9046-9393B4F6FA2F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лично</a:t>
          </a:r>
          <a:endParaRPr lang="ru-RU" sz="1600" dirty="0"/>
        </a:p>
      </dgm:t>
    </dgm:pt>
    <dgm:pt modelId="{83406D39-94CF-49C4-B201-99F1A2027B7D}" type="parTrans" cxnId="{8B7C53D8-8D0F-42C8-A2A0-0E5836C0A450}">
      <dgm:prSet/>
      <dgm:spPr/>
      <dgm:t>
        <a:bodyPr/>
        <a:lstStyle/>
        <a:p>
          <a:endParaRPr lang="ru-RU" sz="1200"/>
        </a:p>
      </dgm:t>
    </dgm:pt>
    <dgm:pt modelId="{6FC7D29C-1CC6-4A0D-9741-50CD6CB17400}" type="sibTrans" cxnId="{8B7C53D8-8D0F-42C8-A2A0-0E5836C0A450}">
      <dgm:prSet/>
      <dgm:spPr/>
      <dgm:t>
        <a:bodyPr/>
        <a:lstStyle/>
        <a:p>
          <a:endParaRPr lang="ru-RU" sz="1200"/>
        </a:p>
      </dgm:t>
    </dgm:pt>
    <dgm:pt modelId="{580991BB-3E0C-446A-8FBB-4CE6A5C8928E}" type="pres">
      <dgm:prSet presAssocID="{CE38EA45-F717-48E0-B270-F617A3EBFE7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3239D83-4F78-4A67-9D03-40E8B123ECB8}" type="pres">
      <dgm:prSet presAssocID="{E1B04060-F3D2-4149-95C1-110477C8DA41}" presName="root" presStyleCnt="0"/>
      <dgm:spPr/>
    </dgm:pt>
    <dgm:pt modelId="{95EC74C9-B92C-4602-A2DF-1DB3AB886E26}" type="pres">
      <dgm:prSet presAssocID="{E1B04060-F3D2-4149-95C1-110477C8DA41}" presName="rootComposite" presStyleCnt="0"/>
      <dgm:spPr/>
    </dgm:pt>
    <dgm:pt modelId="{B9369F0A-2006-4EF9-9462-DE6BA20F5BAA}" type="pres">
      <dgm:prSet presAssocID="{E1B04060-F3D2-4149-95C1-110477C8DA41}" presName="rootText" presStyleLbl="node1" presStyleIdx="0" presStyleCnt="1" custScaleX="244996" custScaleY="135449"/>
      <dgm:spPr/>
      <dgm:t>
        <a:bodyPr/>
        <a:lstStyle/>
        <a:p>
          <a:endParaRPr lang="ru-RU"/>
        </a:p>
      </dgm:t>
    </dgm:pt>
    <dgm:pt modelId="{56E31FFE-765E-43FA-9FC1-E4B8D852D578}" type="pres">
      <dgm:prSet presAssocID="{E1B04060-F3D2-4149-95C1-110477C8DA41}" presName="rootConnector" presStyleLbl="node1" presStyleIdx="0" presStyleCnt="1"/>
      <dgm:spPr/>
      <dgm:t>
        <a:bodyPr/>
        <a:lstStyle/>
        <a:p>
          <a:endParaRPr lang="ru-RU"/>
        </a:p>
      </dgm:t>
    </dgm:pt>
    <dgm:pt modelId="{539D0452-8C6D-4E55-AD53-B014DB392F1E}" type="pres">
      <dgm:prSet presAssocID="{E1B04060-F3D2-4149-95C1-110477C8DA41}" presName="childShape" presStyleCnt="0"/>
      <dgm:spPr/>
    </dgm:pt>
    <dgm:pt modelId="{A5594995-2C81-4F54-A367-FE3F89337B35}" type="pres">
      <dgm:prSet presAssocID="{D62E52CB-D4B9-47B9-952C-A2EA58293B48}" presName="Name13" presStyleLbl="parChTrans1D2" presStyleIdx="0" presStyleCnt="2"/>
      <dgm:spPr/>
      <dgm:t>
        <a:bodyPr/>
        <a:lstStyle/>
        <a:p>
          <a:endParaRPr lang="ru-RU"/>
        </a:p>
      </dgm:t>
    </dgm:pt>
    <dgm:pt modelId="{0DAAC223-9227-4270-B6E0-DC4A7B5E35A5}" type="pres">
      <dgm:prSet presAssocID="{9F933F38-E21E-40E8-B296-D9DDC2381909}" presName="childText" presStyleLbl="bgAcc1" presStyleIdx="0" presStyleCnt="2" custScaleX="263975" custScaleY="114004" custLinFactNeighborX="-18979" custLinFactNeighborY="-16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71FD21-3E2F-40FB-A7AC-CB8EFCE26AA8}" type="pres">
      <dgm:prSet presAssocID="{E492BAD2-148E-4866-8664-91C8333C9293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0528F96-112F-44B3-ABFB-D481ADDDA80B}" type="pres">
      <dgm:prSet presAssocID="{89972A31-2FCA-4D8C-BF68-AA983DC50C6B}" presName="childText" presStyleLbl="bgAcc1" presStyleIdx="1" presStyleCnt="2" custScaleX="263975" custScaleY="186553" custLinFactNeighborX="-17713" custLinFactNeighborY="-8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E26F82-E084-4267-9EC6-9E11B1561C43}" type="presOf" srcId="{E1B04060-F3D2-4149-95C1-110477C8DA41}" destId="{B9369F0A-2006-4EF9-9462-DE6BA20F5BAA}" srcOrd="0" destOrd="0" presId="urn:microsoft.com/office/officeart/2005/8/layout/hierarchy3"/>
    <dgm:cxn modelId="{DF2E40B9-0AFA-4FF9-8F35-CF7405105761}" srcId="{CE38EA45-F717-48E0-B270-F617A3EBFE74}" destId="{E1B04060-F3D2-4149-95C1-110477C8DA41}" srcOrd="0" destOrd="0" parTransId="{DED8C7DD-3BA1-4725-937E-2BB5194FB656}" sibTransId="{E722C5BB-2DE0-413F-BC80-3A0128AF3F6E}"/>
    <dgm:cxn modelId="{270D07F3-38F7-43DB-BC3B-1A36420A6943}" srcId="{E1B04060-F3D2-4149-95C1-110477C8DA41}" destId="{9F933F38-E21E-40E8-B296-D9DDC2381909}" srcOrd="0" destOrd="0" parTransId="{D62E52CB-D4B9-47B9-952C-A2EA58293B48}" sibTransId="{12C534DA-E786-41F4-910D-1AC45304D422}"/>
    <dgm:cxn modelId="{CDBE8DCE-B045-4115-AB2C-6C67659F3BF9}" srcId="{9F933F38-E21E-40E8-B296-D9DDC2381909}" destId="{8EDEBBAD-055C-46FA-B71D-33493723CE21}" srcOrd="1" destOrd="0" parTransId="{58E5BCE4-FDC5-4D67-A62D-3434207388D8}" sibTransId="{9F466A12-9970-4DB8-BD72-0E3A2921CEEF}"/>
    <dgm:cxn modelId="{340FEF4D-DC31-4C5F-AFBA-3EBDB7A098A6}" type="presOf" srcId="{89972A31-2FCA-4D8C-BF68-AA983DC50C6B}" destId="{10528F96-112F-44B3-ABFB-D481ADDDA80B}" srcOrd="0" destOrd="0" presId="urn:microsoft.com/office/officeart/2005/8/layout/hierarchy3"/>
    <dgm:cxn modelId="{84D246A6-1268-4FB2-91BA-2AEA71637FB0}" type="presOf" srcId="{9F933F38-E21E-40E8-B296-D9DDC2381909}" destId="{0DAAC223-9227-4270-B6E0-DC4A7B5E35A5}" srcOrd="0" destOrd="0" presId="urn:microsoft.com/office/officeart/2005/8/layout/hierarchy3"/>
    <dgm:cxn modelId="{D092064F-212D-4080-A19A-FE2FD3AE555B}" type="presOf" srcId="{D62E52CB-D4B9-47B9-952C-A2EA58293B48}" destId="{A5594995-2C81-4F54-A367-FE3F89337B35}" srcOrd="0" destOrd="0" presId="urn:microsoft.com/office/officeart/2005/8/layout/hierarchy3"/>
    <dgm:cxn modelId="{C73370F1-6504-4263-B34B-099478B93EA8}" srcId="{E1B04060-F3D2-4149-95C1-110477C8DA41}" destId="{89972A31-2FCA-4D8C-BF68-AA983DC50C6B}" srcOrd="1" destOrd="0" parTransId="{E492BAD2-148E-4866-8664-91C8333C9293}" sibTransId="{2F31823C-5D5B-4877-BF0B-C6997672B51B}"/>
    <dgm:cxn modelId="{03EC2C2F-5A6E-4D95-83A9-856226B4E38C}" type="presOf" srcId="{2AF9E179-86F6-41C7-B2F4-DCA587EDAF73}" destId="{10528F96-112F-44B3-ABFB-D481ADDDA80B}" srcOrd="0" destOrd="1" presId="urn:microsoft.com/office/officeart/2005/8/layout/hierarchy3"/>
    <dgm:cxn modelId="{3246F49C-B455-4853-B102-548C13A2BE09}" type="presOf" srcId="{203128E4-E64F-4A67-9046-9393B4F6FA2F}" destId="{0DAAC223-9227-4270-B6E0-DC4A7B5E35A5}" srcOrd="0" destOrd="1" presId="urn:microsoft.com/office/officeart/2005/8/layout/hierarchy3"/>
    <dgm:cxn modelId="{C100A3E3-B327-42F7-B0CF-6FC172141356}" srcId="{89972A31-2FCA-4D8C-BF68-AA983DC50C6B}" destId="{A66C6015-2387-49E6-BD1E-16565B7FB297}" srcOrd="1" destOrd="0" parTransId="{BE8DD52D-A056-445E-911C-C79D8C79EB87}" sibTransId="{2EC6BEA5-9E07-456E-BF93-D9B424168654}"/>
    <dgm:cxn modelId="{D64B368D-D814-47F0-9401-CCD281EE6839}" srcId="{89972A31-2FCA-4D8C-BF68-AA983DC50C6B}" destId="{2AF9E179-86F6-41C7-B2F4-DCA587EDAF73}" srcOrd="0" destOrd="0" parTransId="{3DB14C46-BAD5-44DC-92FA-489A050090D3}" sibTransId="{D6D91F70-0ABC-4591-A703-687B2B712846}"/>
    <dgm:cxn modelId="{267279F9-7772-404A-AEF9-E17FD9706B05}" type="presOf" srcId="{E1B04060-F3D2-4149-95C1-110477C8DA41}" destId="{56E31FFE-765E-43FA-9FC1-E4B8D852D578}" srcOrd="1" destOrd="0" presId="urn:microsoft.com/office/officeart/2005/8/layout/hierarchy3"/>
    <dgm:cxn modelId="{9E3F9072-1E10-4FDD-A0E3-D3AAA29CEDFA}" type="presOf" srcId="{A66C6015-2387-49E6-BD1E-16565B7FB297}" destId="{10528F96-112F-44B3-ABFB-D481ADDDA80B}" srcOrd="0" destOrd="2" presId="urn:microsoft.com/office/officeart/2005/8/layout/hierarchy3"/>
    <dgm:cxn modelId="{F6213956-BA0E-4A95-8400-09BEE6B0526B}" type="presOf" srcId="{E492BAD2-148E-4866-8664-91C8333C9293}" destId="{2C71FD21-3E2F-40FB-A7AC-CB8EFCE26AA8}" srcOrd="0" destOrd="0" presId="urn:microsoft.com/office/officeart/2005/8/layout/hierarchy3"/>
    <dgm:cxn modelId="{8B7C53D8-8D0F-42C8-A2A0-0E5836C0A450}" srcId="{9F933F38-E21E-40E8-B296-D9DDC2381909}" destId="{203128E4-E64F-4A67-9046-9393B4F6FA2F}" srcOrd="0" destOrd="0" parTransId="{83406D39-94CF-49C4-B201-99F1A2027B7D}" sibTransId="{6FC7D29C-1CC6-4A0D-9741-50CD6CB17400}"/>
    <dgm:cxn modelId="{C61E71B8-E331-462A-80EE-DB4B2294F40F}" type="presOf" srcId="{8EDEBBAD-055C-46FA-B71D-33493723CE21}" destId="{0DAAC223-9227-4270-B6E0-DC4A7B5E35A5}" srcOrd="0" destOrd="2" presId="urn:microsoft.com/office/officeart/2005/8/layout/hierarchy3"/>
    <dgm:cxn modelId="{24852D85-9DD0-4847-9FE9-6415720E419D}" type="presOf" srcId="{CE38EA45-F717-48E0-B270-F617A3EBFE74}" destId="{580991BB-3E0C-446A-8FBB-4CE6A5C8928E}" srcOrd="0" destOrd="0" presId="urn:microsoft.com/office/officeart/2005/8/layout/hierarchy3"/>
    <dgm:cxn modelId="{3715347D-5634-4A03-B208-B9E07A2B3517}" type="presParOf" srcId="{580991BB-3E0C-446A-8FBB-4CE6A5C8928E}" destId="{A3239D83-4F78-4A67-9D03-40E8B123ECB8}" srcOrd="0" destOrd="0" presId="urn:microsoft.com/office/officeart/2005/8/layout/hierarchy3"/>
    <dgm:cxn modelId="{0A512D17-12FE-4977-AFBE-51D219BE86D9}" type="presParOf" srcId="{A3239D83-4F78-4A67-9D03-40E8B123ECB8}" destId="{95EC74C9-B92C-4602-A2DF-1DB3AB886E26}" srcOrd="0" destOrd="0" presId="urn:microsoft.com/office/officeart/2005/8/layout/hierarchy3"/>
    <dgm:cxn modelId="{768FE640-DED5-4F80-A5C3-25797B79B55A}" type="presParOf" srcId="{95EC74C9-B92C-4602-A2DF-1DB3AB886E26}" destId="{B9369F0A-2006-4EF9-9462-DE6BA20F5BAA}" srcOrd="0" destOrd="0" presId="urn:microsoft.com/office/officeart/2005/8/layout/hierarchy3"/>
    <dgm:cxn modelId="{0BFCB078-9272-479E-AC25-9AF980B31471}" type="presParOf" srcId="{95EC74C9-B92C-4602-A2DF-1DB3AB886E26}" destId="{56E31FFE-765E-43FA-9FC1-E4B8D852D578}" srcOrd="1" destOrd="0" presId="urn:microsoft.com/office/officeart/2005/8/layout/hierarchy3"/>
    <dgm:cxn modelId="{CDF52934-F765-4D54-89CF-FE68DDC06D80}" type="presParOf" srcId="{A3239D83-4F78-4A67-9D03-40E8B123ECB8}" destId="{539D0452-8C6D-4E55-AD53-B014DB392F1E}" srcOrd="1" destOrd="0" presId="urn:microsoft.com/office/officeart/2005/8/layout/hierarchy3"/>
    <dgm:cxn modelId="{8A2B9FB7-46B5-4565-907E-6ACEC6BC3127}" type="presParOf" srcId="{539D0452-8C6D-4E55-AD53-B014DB392F1E}" destId="{A5594995-2C81-4F54-A367-FE3F89337B35}" srcOrd="0" destOrd="0" presId="urn:microsoft.com/office/officeart/2005/8/layout/hierarchy3"/>
    <dgm:cxn modelId="{22FE2CD1-B126-4983-9C5B-D1CBB06753D4}" type="presParOf" srcId="{539D0452-8C6D-4E55-AD53-B014DB392F1E}" destId="{0DAAC223-9227-4270-B6E0-DC4A7B5E35A5}" srcOrd="1" destOrd="0" presId="urn:microsoft.com/office/officeart/2005/8/layout/hierarchy3"/>
    <dgm:cxn modelId="{4D95A192-063A-4F9A-9A25-181D5D23BB50}" type="presParOf" srcId="{539D0452-8C6D-4E55-AD53-B014DB392F1E}" destId="{2C71FD21-3E2F-40FB-A7AC-CB8EFCE26AA8}" srcOrd="2" destOrd="0" presId="urn:microsoft.com/office/officeart/2005/8/layout/hierarchy3"/>
    <dgm:cxn modelId="{B23D2F26-EDEB-40E8-8F75-9C699BF9E53F}" type="presParOf" srcId="{539D0452-8C6D-4E55-AD53-B014DB392F1E}" destId="{10528F96-112F-44B3-ABFB-D481ADDDA80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69F0A-2006-4EF9-9462-DE6BA20F5BAA}">
      <dsp:nvSpPr>
        <dsp:cNvPr id="0" name=""/>
        <dsp:cNvSpPr/>
      </dsp:nvSpPr>
      <dsp:spPr>
        <a:xfrm>
          <a:off x="429" y="360040"/>
          <a:ext cx="4255027" cy="1176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600" b="1" kern="1200" dirty="0" smtClean="0">
              <a:solidFill>
                <a:schemeClr val="bg1"/>
              </a:solidFill>
              <a:latin typeface="+mn-lt"/>
            </a:rPr>
            <a:t>Заявление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600" b="1" kern="1200" dirty="0" smtClean="0">
              <a:solidFill>
                <a:schemeClr val="bg1"/>
              </a:solidFill>
              <a:latin typeface="+mn-lt"/>
            </a:rPr>
            <a:t>о добровольном вступлении в правоотношения по обязательному пенсионному страхованию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34879" y="394490"/>
        <a:ext cx="4186127" cy="1107321"/>
      </dsp:txXfrm>
    </dsp:sp>
    <dsp:sp modelId="{A5594995-2C81-4F54-A367-FE3F89337B35}">
      <dsp:nvSpPr>
        <dsp:cNvPr id="0" name=""/>
        <dsp:cNvSpPr/>
      </dsp:nvSpPr>
      <dsp:spPr>
        <a:xfrm>
          <a:off x="425932" y="1536261"/>
          <a:ext cx="161804" cy="570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061"/>
              </a:lnTo>
              <a:lnTo>
                <a:pt x="161804" y="570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AC223-9227-4270-B6E0-DC4A7B5E35A5}">
      <dsp:nvSpPr>
        <dsp:cNvPr id="0" name=""/>
        <dsp:cNvSpPr/>
      </dsp:nvSpPr>
      <dsp:spPr>
        <a:xfrm>
          <a:off x="587737" y="1611325"/>
          <a:ext cx="3667719" cy="9899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В орган СФР по месту жительства: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лично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почтой</a:t>
          </a:r>
          <a:endParaRPr lang="ru-RU" sz="1600" kern="1200" dirty="0"/>
        </a:p>
      </dsp:txBody>
      <dsp:txXfrm>
        <a:off x="616733" y="1640321"/>
        <a:ext cx="3609727" cy="932003"/>
      </dsp:txXfrm>
    </dsp:sp>
    <dsp:sp modelId="{2C71FD21-3E2F-40FB-A7AC-CB8EFCE26AA8}">
      <dsp:nvSpPr>
        <dsp:cNvPr id="0" name=""/>
        <dsp:cNvSpPr/>
      </dsp:nvSpPr>
      <dsp:spPr>
        <a:xfrm>
          <a:off x="425932" y="1536261"/>
          <a:ext cx="179394" cy="2158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8857"/>
              </a:lnTo>
              <a:lnTo>
                <a:pt x="179394" y="21588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528F96-112F-44B3-ABFB-D481ADDDA80B}">
      <dsp:nvSpPr>
        <dsp:cNvPr id="0" name=""/>
        <dsp:cNvSpPr/>
      </dsp:nvSpPr>
      <dsp:spPr>
        <a:xfrm>
          <a:off x="605327" y="2885118"/>
          <a:ext cx="3667719" cy="1620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С использованием электронных сервисов: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«Единый портал государственных и муниципальных услуг (функций)»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rPr>
            <a:t>приложение «Мой налог», разработанное ФНС России</a:t>
          </a:r>
          <a:endParaRPr lang="ru-RU" sz="1600" kern="1200" dirty="0"/>
        </a:p>
      </dsp:txBody>
      <dsp:txXfrm>
        <a:off x="652775" y="2932566"/>
        <a:ext cx="3572823" cy="1525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DCE2E-FDE6-4E56-BF69-7CD2BC9BA9FA}" type="datetimeFigureOut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C9F7B-5340-43AA-9022-DFA47DADF79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487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7F58B5-A9DF-44CE-9032-914B1EB844E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Ссылка на сайт ПФР удалена, поскольку на сайте можно только распечатать реквизиты. Кроме того, реквизиты на сайте некорректные.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BB7C31-DB2C-476D-95E4-1E4FF31223BC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ru-RU" altLang="ru-RU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AF33-824A-475B-9048-97D58272EE91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630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F536-0E06-4588-958D-296859BB49AF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128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89E6F-4AC9-4294-813C-3BFB4656D5F7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781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B20C2-B998-4FD6-AAEA-F83F58D0149A}" type="datetime1">
              <a:rPr lang="ru-RU" smtClean="0"/>
              <a:pPr>
                <a:defRPr/>
              </a:pPr>
              <a:t>18.03.2025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3D8A7-E18E-4523-A68A-73799034A6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212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1B4D6-BFAC-4F9C-86EB-0DFA4F64A17C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289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C3CBF-B21F-4E16-B621-F1FCFF0AF07A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422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2A3D6-CE11-4B2C-A4D7-5C2077B5FE1F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5894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662EF-6998-4BBB-9C99-73350DE622E6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171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11ED8-2B5C-40BD-88D5-EAEE851A843F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569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5BAC-B582-4A82-9491-D09AF47264C4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400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40F-C535-4F48-9A4D-21697A1C8B3C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498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12C7-200F-4D97-A640-10EFCB6FEC1B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62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CEF35-A50D-43CF-B9ED-395F3216966F}" type="datetime1">
              <a:rPr lang="ru-RU" smtClean="0"/>
              <a:pPr/>
              <a:t>18.03.2025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85EB-338C-44A6-B06D-1E4DD62B0D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024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5360" y="1484784"/>
            <a:ext cx="6477000" cy="2838450"/>
          </a:xfrm>
          <a:noFill/>
        </p:spPr>
        <p:txBody>
          <a:bodyPr>
            <a:spAutoFit/>
          </a:bodyPr>
          <a:lstStyle/>
          <a:p>
            <a:pPr eaLnBrk="1" hangingPunct="1"/>
            <a:r>
              <a:rPr lang="ru-RU" altLang="ru-RU" sz="3600" b="1" dirty="0" smtClean="0">
                <a:solidFill>
                  <a:schemeClr val="tx2"/>
                </a:solidFill>
                <a:latin typeface="+mn-lt"/>
              </a:rPr>
              <a:t>Добровольные правоотношения по уплате страховых взносов на обязательное пенсионное страхование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062184" y="6381750"/>
            <a:ext cx="501034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+mn-lt"/>
              </a:rPr>
              <a:t>г. Оренбург, </a:t>
            </a:r>
            <a:r>
              <a:rPr lang="ru-RU" altLang="ru-RU" sz="1800" dirty="0" smtClean="0">
                <a:latin typeface="+mn-lt"/>
              </a:rPr>
              <a:t>2025 год.</a:t>
            </a:r>
            <a:endParaRPr lang="ru-RU" altLang="ru-RU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928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4282" y="142852"/>
            <a:ext cx="8570911" cy="3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100" b="1" dirty="0" smtClean="0">
                <a:latin typeface="+mn-lt"/>
              </a:rPr>
              <a:t>Категории граждан</a:t>
            </a:r>
            <a:endParaRPr lang="ru-RU" altLang="ru-RU" sz="2100" b="1" dirty="0">
              <a:latin typeface="+mn-lt"/>
            </a:endParaRPr>
          </a:p>
        </p:txBody>
      </p:sp>
      <p:sp>
        <p:nvSpPr>
          <p:cNvPr id="4099" name="Rectangle 15"/>
          <p:cNvSpPr>
            <a:spLocks noChangeArrowheads="1"/>
          </p:cNvSpPr>
          <p:nvPr/>
        </p:nvSpPr>
        <p:spPr bwMode="auto">
          <a:xfrm>
            <a:off x="214282" y="1357298"/>
            <a:ext cx="8643998" cy="4816703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 indent="342900"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400"/>
              </a:spcBef>
              <a:buClrTx/>
              <a:buSzTx/>
              <a:buFont typeface="Symbol" pitchFamily="18" charset="2"/>
              <a:buChar char="·"/>
            </a:pPr>
            <a:r>
              <a:rPr lang="ru-RU" altLang="ru-RU" sz="1300" dirty="0" smtClean="0">
                <a:solidFill>
                  <a:schemeClr val="tx1"/>
                </a:solidFill>
                <a:latin typeface="+mn-lt"/>
              </a:rPr>
              <a:t>граждане Российской Федерации, работающие за пределами территории Российской Федерации, в целях уплаты страховых взносов за себя;</a:t>
            </a:r>
          </a:p>
          <a:p>
            <a:pPr algn="just" eaLnBrk="1" hangingPunct="1">
              <a:spcBef>
                <a:spcPts val="400"/>
              </a:spcBef>
              <a:buClrTx/>
              <a:buSzTx/>
              <a:buFont typeface="Symbol" pitchFamily="18" charset="2"/>
              <a:buChar char="·"/>
            </a:pP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физические лица в целях уплаты страховых взносов за другое физическое лицо, за которое не осуществляется уплата страховых взносов страхователем в соответствии с Федеральным законом от 15.12.2001 №167-ФЗ </a:t>
            </a:r>
            <a:r>
              <a:rPr lang="ru-RU" altLang="ru-RU" sz="1300" dirty="0" smtClean="0">
                <a:solidFill>
                  <a:srgbClr val="292929"/>
                </a:solidFill>
                <a:latin typeface="+mn-lt"/>
              </a:rPr>
              <a:t>«Об обязательном пенсионном страховании в Российской Федерации»</a:t>
            </a: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 и законодательством Российской Федерации о налогах и сборах</a:t>
            </a:r>
            <a:r>
              <a:rPr lang="ru-RU" altLang="ru-RU" sz="1300" dirty="0" smtClean="0">
                <a:solidFill>
                  <a:schemeClr val="tx1"/>
                </a:solidFill>
                <a:latin typeface="+mn-lt"/>
              </a:rPr>
              <a:t>;</a:t>
            </a:r>
          </a:p>
          <a:p>
            <a:pPr algn="just" eaLnBrk="1" hangingPunct="1">
              <a:spcBef>
                <a:spcPts val="400"/>
              </a:spcBef>
              <a:buClrTx/>
              <a:buSzTx/>
              <a:buFont typeface="Symbol" pitchFamily="18" charset="2"/>
              <a:buChar char="·"/>
            </a:pP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застрахованные лица, осуществляющие в качестве страхователей уплату страховых взносов в фиксированном размере, в части, превышающей этот размер, но в общей сложности не более размера, определяемого как 22,0 процента восьмикратного минимального размера оплаты труда, установленного федеральным законом на начало финансового года, за который уплачиваются страховые взносы, увеличенного в 12 раз;</a:t>
            </a:r>
          </a:p>
          <a:p>
            <a:pPr algn="just" eaLnBrk="1" hangingPunct="1">
              <a:spcBef>
                <a:spcPts val="400"/>
              </a:spcBef>
              <a:buClrTx/>
              <a:buSzTx/>
              <a:buFont typeface="Symbol" pitchFamily="18" charset="2"/>
              <a:buChar char="·"/>
            </a:pP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физические лица в целях уплаты дополнительных страховых взносов на накопительную пенсию в соответствии с Федеральным законом;</a:t>
            </a:r>
          </a:p>
          <a:p>
            <a:pPr algn="just" eaLnBrk="1" hangingPunct="1">
              <a:spcBef>
                <a:spcPts val="400"/>
              </a:spcBef>
              <a:buClrTx/>
              <a:buSzTx/>
              <a:buFont typeface="Symbol" pitchFamily="18" charset="2"/>
              <a:buChar char="·"/>
            </a:pP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физические лица в целях уплаты страховых взносов в Фонд пенсионного и социального страхования Российской Федерации (далее – Фонд) за себя, постоянно или временно проживающие на территории Российской Федерации, на которых не распространяется обязательное пенсионное страхование;</a:t>
            </a:r>
          </a:p>
          <a:p>
            <a:pPr algn="just" eaLnBrk="1" hangingPunct="1">
              <a:spcBef>
                <a:spcPts val="400"/>
              </a:spcBef>
              <a:buClrTx/>
              <a:buSzTx/>
              <a:buFont typeface="Symbol" pitchFamily="18" charset="2"/>
              <a:buChar char="·"/>
            </a:pP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физические лица в целях уплаты страховых взносов в Фонд за себя, применяющие специальный налоговый режим "Налог на профессиональный доход", постоянно или временно проживающие на территории Российской Федерации;</a:t>
            </a:r>
          </a:p>
          <a:p>
            <a:pPr algn="just" eaLnBrk="1" hangingPunct="1">
              <a:spcBef>
                <a:spcPts val="400"/>
              </a:spcBef>
              <a:buClrTx/>
              <a:buSzTx/>
              <a:buFont typeface="Symbol" pitchFamily="18" charset="2"/>
              <a:buChar char="·"/>
            </a:pPr>
            <a:r>
              <a:rPr lang="ru-RU" sz="1300" dirty="0" smtClean="0">
                <a:solidFill>
                  <a:schemeClr val="tx1"/>
                </a:solidFill>
                <a:latin typeface="+mn-lt"/>
              </a:rPr>
              <a:t>физические лица из числа индивидуальных предпринимателей, адвокатов, арбитражных управляющих, нотариусов, занимающихся частной практикой, и иных лиц, занимающихся частной практикой и не являющихся индивидуальными предпринимателями, являющихся получателями пенсии за выслугу лет или пенсии по инвалидности в соответствии с Законом от 12.02.1993 № 4468-1, в целях уплаты страховых взносов в Фонд за себя.</a:t>
            </a:r>
          </a:p>
        </p:txBody>
      </p:sp>
      <p:sp>
        <p:nvSpPr>
          <p:cNvPr id="4100" name="Rectangle 17"/>
          <p:cNvSpPr>
            <a:spLocks noChangeArrowheads="1"/>
          </p:cNvSpPr>
          <p:nvPr/>
        </p:nvSpPr>
        <p:spPr bwMode="auto">
          <a:xfrm>
            <a:off x="285720" y="500042"/>
            <a:ext cx="86423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 smtClean="0">
                <a:solidFill>
                  <a:srgbClr val="292929"/>
                </a:solidFill>
                <a:latin typeface="+mn-lt"/>
              </a:rPr>
              <a:t>Категории </a:t>
            </a:r>
            <a:r>
              <a:rPr lang="ru-RU" altLang="ru-RU" sz="1800" b="1" dirty="0">
                <a:solidFill>
                  <a:srgbClr val="292929"/>
                </a:solidFill>
                <a:latin typeface="+mn-lt"/>
              </a:rPr>
              <a:t>граждан, которые могут </a:t>
            </a:r>
            <a:r>
              <a:rPr lang="ru-RU" altLang="ru-RU" sz="1800" b="1" dirty="0" smtClean="0">
                <a:solidFill>
                  <a:srgbClr val="292929"/>
                </a:solidFill>
                <a:latin typeface="+mn-lt"/>
              </a:rPr>
              <a:t>вступать в добровольные правоотношения </a:t>
            </a:r>
            <a:r>
              <a:rPr lang="ru-RU" altLang="ru-RU" sz="1800" b="1" dirty="0">
                <a:solidFill>
                  <a:srgbClr val="292929"/>
                </a:solidFill>
                <a:latin typeface="+mn-lt"/>
              </a:rPr>
              <a:t>по обязательному пенсионному страхованию в целях уплаты страховых взносов на страховую пенсию:</a:t>
            </a: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42844" y="6357958"/>
            <a:ext cx="87868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292929"/>
                </a:solidFill>
                <a:latin typeface="+mn-lt"/>
              </a:rPr>
              <a:t>Статья 29 Федерального закона от 15.12.2001 № 167-ФЗ «Об обязательном пенсионном страховании в Российской Федерации</a:t>
            </a:r>
            <a:r>
              <a:rPr lang="ru-RU" altLang="ru-RU" sz="1200" i="1" dirty="0" smtClean="0">
                <a:solidFill>
                  <a:srgbClr val="292929"/>
                </a:solidFill>
                <a:latin typeface="+mn-lt"/>
              </a:rPr>
              <a:t>»</a:t>
            </a:r>
            <a:endParaRPr lang="ru-RU" altLang="ru-RU" sz="1200" i="1" dirty="0">
              <a:solidFill>
                <a:srgbClr val="292929"/>
              </a:solidFill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29454" y="6357958"/>
            <a:ext cx="2133600" cy="365125"/>
          </a:xfrm>
        </p:spPr>
        <p:txBody>
          <a:bodyPr/>
          <a:lstStyle/>
          <a:p>
            <a:pPr>
              <a:defRPr/>
            </a:pPr>
            <a:fld id="{BEA3D8A7-E18E-4523-A68A-73799034A679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987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687724517"/>
              </p:ext>
            </p:extLst>
          </p:nvPr>
        </p:nvGraphicFramePr>
        <p:xfrm>
          <a:off x="52415" y="1484784"/>
          <a:ext cx="4519585" cy="4940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03709" y="115889"/>
            <a:ext cx="8136582" cy="43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900" b="1" dirty="0" smtClean="0">
                <a:latin typeface="+mn-lt"/>
              </a:rPr>
              <a:t>Подача заявления о вступлении в правоотношения</a:t>
            </a:r>
            <a:endParaRPr lang="ru-RU" altLang="ru-RU" sz="1900" b="1" dirty="0">
              <a:latin typeface="+mn-lt"/>
            </a:endParaRP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251520" y="521385"/>
            <a:ext cx="867903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solidFill>
                  <a:srgbClr val="292929"/>
                </a:solidFill>
                <a:latin typeface="+mn-lt"/>
              </a:rPr>
              <a:t>«Правила подачи заявления о добровольном вступлении в правоотношения по обязательному пенсионному страхованию и заявления о прекращении правоотношений по обязательному пенсионному страхованию», утвержденные приказом Минтруда и социальной защиты России от 31.05.2017 № 462н </a:t>
            </a:r>
            <a:r>
              <a:rPr lang="ru-RU" altLang="ru-RU" sz="1600" dirty="0" smtClean="0">
                <a:solidFill>
                  <a:srgbClr val="292929"/>
                </a:solidFill>
                <a:latin typeface="+mn-lt"/>
              </a:rPr>
              <a:t>(в редакции от 20.06.2023 № 519н)</a:t>
            </a:r>
            <a:endParaRPr lang="ru-RU" altLang="ru-RU" sz="1600" dirty="0">
              <a:solidFill>
                <a:srgbClr val="292929"/>
              </a:solidFill>
              <a:latin typeface="+mn-lt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4572000" y="1589891"/>
            <a:ext cx="4358556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solidFill>
                  <a:schemeClr val="tx1"/>
                </a:solidFill>
                <a:latin typeface="+mn-lt"/>
              </a:rPr>
              <a:t>При обращении в орган </a:t>
            </a:r>
            <a:r>
              <a:rPr lang="ru-RU" altLang="ru-RU" sz="1600" dirty="0" smtClean="0">
                <a:solidFill>
                  <a:schemeClr val="tx1"/>
                </a:solidFill>
                <a:latin typeface="+mn-lt"/>
              </a:rPr>
              <a:t>СФР </a:t>
            </a:r>
            <a:r>
              <a:rPr lang="ru-RU" altLang="ru-RU" sz="1600" dirty="0">
                <a:solidFill>
                  <a:schemeClr val="tx1"/>
                </a:solidFill>
                <a:latin typeface="+mn-lt"/>
              </a:rPr>
              <a:t>по месту жительства одновременно с заявлением представляются:</a:t>
            </a: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181184" y="6131808"/>
            <a:ext cx="8797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FF0000"/>
                </a:solidFill>
                <a:latin typeface="+mn-lt"/>
              </a:rPr>
              <a:t>!!! УПЛАТА ЗА ПЕРИОДЫ, ПРЕДШЕСТВУЮЩИЕ ПОДАЧЕ ЗАЯВЛЕНИЯ О ДОБРОВОЛЬНОМ ВСТУПЛЕНИИ В ПРАВООТНОШЕНИЯ, ЗАКОНОДАТЕЛЬСТВОМ НЕ ПРЕДУСМОТРЕНА.</a:t>
            </a:r>
            <a:endParaRPr lang="ru-RU" altLang="ru-RU" sz="16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2411315"/>
            <a:ext cx="435855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● документ, удостоверяющий личность и подтверждающий регистрацию по месту жительства (пребывания)</a:t>
            </a:r>
          </a:p>
          <a:p>
            <a:r>
              <a:rPr lang="ru-RU" sz="1100" dirty="0" smtClean="0"/>
              <a:t>● документы или их копии, подтверждающие факт работы за пределами РФ - для граждан, работающих за границей</a:t>
            </a:r>
          </a:p>
          <a:p>
            <a:r>
              <a:rPr lang="ru-RU" sz="1100" dirty="0" smtClean="0"/>
              <a:t>●  при уплате за другое физическое лицо документ, удостоверяющий личность физического лица, за которое будут уплачиваться страховые взносы</a:t>
            </a:r>
          </a:p>
          <a:p>
            <a:r>
              <a:rPr lang="ru-RU" sz="1100" dirty="0" smtClean="0"/>
              <a:t>● для лиц, применяющих специальный налоговый режим - сведения (информацию), подтверждающие факт постановки на учет в налоговом органе в качестве налогоплательщика, применяющего специальный налоговый режим «Налог на профессиональный доход»</a:t>
            </a:r>
          </a:p>
          <a:p>
            <a:r>
              <a:rPr lang="ru-RU" sz="1100" dirty="0" smtClean="0"/>
              <a:t>● сведения (информацию), подтверждающие факт постановки на учет в налоговом органе для категории физического лица в качестве индивидуального предпринимателя, адвоката, арбитражного управляющего, нотариуса, занимающегося частной практикой, и иного лица, занимающегося частной практикой и не являющегося индивидуальным предпринимателем, и документы (копии) или сведения, в случае получения пенсии за выслугу лет или пенсии по инвалидности в соответствии с Законом от 12.02.1993 № 4468-1 </a:t>
            </a:r>
          </a:p>
          <a:p>
            <a:r>
              <a:rPr lang="ru-RU" sz="1100" dirty="0" smtClean="0"/>
              <a:t> </a:t>
            </a:r>
          </a:p>
          <a:p>
            <a:endParaRPr lang="ru-RU" sz="1200" dirty="0"/>
          </a:p>
        </p:txBody>
      </p:sp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536" y="6493883"/>
            <a:ext cx="2133600" cy="365125"/>
          </a:xfrm>
        </p:spPr>
        <p:txBody>
          <a:bodyPr/>
          <a:lstStyle/>
          <a:p>
            <a:pPr>
              <a:defRPr/>
            </a:pPr>
            <a:fld id="{BEA3D8A7-E18E-4523-A68A-73799034A679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298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51619" y="188640"/>
            <a:ext cx="8640762" cy="35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100" b="1" dirty="0" smtClean="0">
                <a:latin typeface="+mn-lt"/>
              </a:rPr>
              <a:t>Реквизиты для уплаты </a:t>
            </a:r>
            <a:r>
              <a:rPr lang="ru-RU" altLang="ru-RU" sz="2100" b="1" dirty="0">
                <a:latin typeface="+mn-lt"/>
              </a:rPr>
              <a:t>страховых взносов </a:t>
            </a:r>
            <a:endParaRPr lang="ru-RU" altLang="ru-RU" sz="2100" b="1" dirty="0" smtClean="0">
              <a:latin typeface="+mn-lt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100" b="1" dirty="0" smtClean="0">
                <a:latin typeface="+mn-lt"/>
              </a:rPr>
              <a:t>в </a:t>
            </a:r>
            <a:r>
              <a:rPr lang="ru-RU" altLang="ru-RU" sz="2100" b="1" dirty="0">
                <a:latin typeface="+mn-lt"/>
              </a:rPr>
              <a:t>рамках добровольных правоотношений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3850" y="1139683"/>
            <a:ext cx="2303463" cy="400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+mn-lt"/>
              </a:rPr>
              <a:t>Самостоятельно 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635896" y="938626"/>
            <a:ext cx="5112568" cy="92333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chemeClr val="bg1"/>
                </a:solidFill>
                <a:latin typeface="+mn-lt"/>
              </a:rPr>
              <a:t>Перечисление денежных </a:t>
            </a:r>
            <a:r>
              <a:rPr lang="ru-RU" altLang="ru-RU" sz="1800" b="1" dirty="0" smtClean="0">
                <a:solidFill>
                  <a:schemeClr val="bg1"/>
                </a:solidFill>
                <a:latin typeface="+mn-lt"/>
              </a:rPr>
              <a:t>средств </a:t>
            </a:r>
            <a:r>
              <a:rPr lang="ru-RU" altLang="ru-RU" sz="1800" b="1" dirty="0">
                <a:solidFill>
                  <a:schemeClr val="bg1"/>
                </a:solidFill>
                <a:latin typeface="+mn-lt"/>
              </a:rPr>
              <a:t>в бюджет </a:t>
            </a:r>
            <a:r>
              <a:rPr lang="ru-RU" altLang="ru-RU" sz="1800" b="1" dirty="0" smtClean="0">
                <a:solidFill>
                  <a:schemeClr val="bg1"/>
                </a:solidFill>
                <a:latin typeface="+mn-lt"/>
              </a:rPr>
              <a:t>СФР </a:t>
            </a:r>
            <a:r>
              <a:rPr lang="ru-RU" altLang="ru-RU" sz="1800" b="1" dirty="0">
                <a:solidFill>
                  <a:schemeClr val="bg1"/>
                </a:solidFill>
                <a:latin typeface="+mn-lt"/>
              </a:rPr>
              <a:t>через кредитную организацию, в том числе с использованием терминалов и банкоматов </a:t>
            </a:r>
          </a:p>
        </p:txBody>
      </p:sp>
      <p:sp>
        <p:nvSpPr>
          <p:cNvPr id="6149" name="Line 11"/>
          <p:cNvSpPr>
            <a:spLocks noChangeShapeType="1"/>
          </p:cNvSpPr>
          <p:nvPr/>
        </p:nvSpPr>
        <p:spPr bwMode="auto">
          <a:xfrm>
            <a:off x="2663826" y="1163302"/>
            <a:ext cx="215900" cy="0"/>
          </a:xfrm>
          <a:prstGeom prst="line">
            <a:avLst/>
          </a:prstGeom>
          <a:noFill/>
          <a:ln w="28575">
            <a:noFill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150" name="Rectangle 50"/>
          <p:cNvSpPr>
            <a:spLocks noChangeArrowheads="1"/>
          </p:cNvSpPr>
          <p:nvPr/>
        </p:nvSpPr>
        <p:spPr bwMode="auto">
          <a:xfrm>
            <a:off x="215107" y="6328781"/>
            <a:ext cx="87137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i="1" dirty="0">
                <a:solidFill>
                  <a:schemeClr val="tx1"/>
                </a:solidFill>
                <a:latin typeface="+mn-lt"/>
              </a:rPr>
              <a:t>Уплату можно производить разовым платежом 1 раз в год или несколькими платежами в течение </a:t>
            </a:r>
            <a:r>
              <a:rPr lang="ru-RU" altLang="ru-RU" sz="1400" i="1" dirty="0" smtClean="0">
                <a:solidFill>
                  <a:schemeClr val="tx1"/>
                </a:solidFill>
                <a:latin typeface="+mn-lt"/>
              </a:rPr>
              <a:t>года</a:t>
            </a:r>
            <a:endParaRPr lang="ru-RU" altLang="ru-RU" sz="1400" i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34911" name="Group 9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955132006"/>
              </p:ext>
            </p:extLst>
          </p:nvPr>
        </p:nvGraphicFramePr>
        <p:xfrm>
          <a:off x="323850" y="2005174"/>
          <a:ext cx="8496300" cy="4114560"/>
        </p:xfrm>
        <a:graphic>
          <a:graphicData uri="http://schemas.openxmlformats.org/drawingml/2006/table">
            <a:tbl>
              <a:tblPr/>
              <a:tblGrid>
                <a:gridCol w="2447950"/>
                <a:gridCol w="6048350"/>
              </a:tblGrid>
              <a:tr h="419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Получатель платежа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УФК по Оренбургской области (ОСФР по Оренбургской области, л/с 04534Ф53010)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ИНН получателя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5612014496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КПП Получателя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561001001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Банк получателя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ОТДЕЛЕНИЕ ОРЕНБУРГ БАНКА РОССИИ//УФК по Оренбургской области                        г. Оренбург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Расчетный счет получателя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03100643000000015300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Единый казначейский счет (корреспондентский счет)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40102810545370000045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БИК получателя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015354008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КБК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79710205000061000160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ОКТМО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53701000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Назначение платежа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Страховые взносы на обязательное пенсионное страхование, уплачиваемые лицами, добровольно вступившими в правоотношения по обязательному пенсионному страхованию</a:t>
                      </a:r>
                    </a:p>
                  </a:txBody>
                  <a:tcPr marL="45726" marR="45726" marT="45708" marB="4570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Стрелка вправо 1"/>
          <p:cNvSpPr/>
          <p:nvPr/>
        </p:nvSpPr>
        <p:spPr>
          <a:xfrm>
            <a:off x="2843572" y="1163942"/>
            <a:ext cx="576064" cy="2880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536" y="6493883"/>
            <a:ext cx="2133600" cy="365125"/>
          </a:xfrm>
        </p:spPr>
        <p:txBody>
          <a:bodyPr/>
          <a:lstStyle/>
          <a:p>
            <a:pPr>
              <a:defRPr/>
            </a:pPr>
            <a:fld id="{BEA3D8A7-E18E-4523-A68A-73799034A67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244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53012" y="62208"/>
            <a:ext cx="8850852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>
                <a:latin typeface="+mn-lt"/>
              </a:rPr>
              <a:t>Размер </a:t>
            </a:r>
            <a:r>
              <a:rPr lang="ru-RU" altLang="ru-RU" sz="2000" b="1" dirty="0" smtClean="0">
                <a:latin typeface="+mn-lt"/>
              </a:rPr>
              <a:t>страховых </a:t>
            </a:r>
            <a:r>
              <a:rPr lang="ru-RU" altLang="ru-RU" sz="2000" b="1" dirty="0">
                <a:latin typeface="+mn-lt"/>
              </a:rPr>
              <a:t>взносов </a:t>
            </a:r>
            <a:r>
              <a:rPr lang="ru-RU" altLang="ru-RU" sz="2000" b="1" dirty="0" smtClean="0">
                <a:latin typeface="+mn-lt"/>
              </a:rPr>
              <a:t>к уплате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latin typeface="+mn-lt"/>
              </a:rPr>
              <a:t>за </a:t>
            </a:r>
            <a:r>
              <a:rPr lang="ru-RU" altLang="ru-RU" sz="2000" b="1" dirty="0">
                <a:latin typeface="+mn-lt"/>
              </a:rPr>
              <a:t>исключением лиц, применяющих специальный налоговый </a:t>
            </a:r>
            <a:endParaRPr lang="ru-RU" altLang="ru-RU" sz="2000" b="1" dirty="0" smtClean="0">
              <a:latin typeface="+mn-lt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1" dirty="0" smtClean="0">
                <a:latin typeface="+mn-lt"/>
              </a:rPr>
              <a:t>режим </a:t>
            </a:r>
            <a:r>
              <a:rPr lang="ru-RU" altLang="ru-RU" sz="2000" b="1" dirty="0">
                <a:latin typeface="+mn-lt"/>
              </a:rPr>
              <a:t>«Налог на профессиональный доход</a:t>
            </a:r>
            <a:r>
              <a:rPr lang="ru-RU" altLang="ru-RU" sz="2000" b="1" dirty="0" smtClean="0">
                <a:latin typeface="+mn-lt"/>
              </a:rPr>
              <a:t>»</a:t>
            </a:r>
            <a:endParaRPr lang="ru-RU" altLang="ru-RU" sz="2000" b="1" dirty="0">
              <a:latin typeface="+mn-lt"/>
            </a:endParaRPr>
          </a:p>
        </p:txBody>
      </p:sp>
      <p:sp>
        <p:nvSpPr>
          <p:cNvPr id="7171" name="Rectangle 36"/>
          <p:cNvSpPr>
            <a:spLocks noChangeArrowheads="1"/>
          </p:cNvSpPr>
          <p:nvPr/>
        </p:nvSpPr>
        <p:spPr bwMode="auto">
          <a:xfrm>
            <a:off x="182562" y="1653414"/>
            <a:ext cx="4173414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dirty="0" smtClean="0">
                <a:solidFill>
                  <a:schemeClr val="tx1"/>
                </a:solidFill>
                <a:latin typeface="+mn-lt"/>
              </a:rPr>
              <a:t>Определяется </a:t>
            </a:r>
            <a:r>
              <a:rPr lang="ru-RU" altLang="ru-RU" sz="1500" dirty="0">
                <a:solidFill>
                  <a:schemeClr val="tx1"/>
                </a:solidFill>
                <a:latin typeface="+mn-lt"/>
              </a:rPr>
              <a:t>как произведение минимального размера оплаты труда, установленного федеральным законом на начало финансового года, за который уплачиваются страховые взносы, и тарифа страховых взносов в </a:t>
            </a:r>
            <a:r>
              <a:rPr lang="ru-RU" altLang="ru-RU" sz="1500" dirty="0" smtClean="0">
                <a:solidFill>
                  <a:schemeClr val="tx1"/>
                </a:solidFill>
                <a:latin typeface="+mn-lt"/>
              </a:rPr>
              <a:t>СФР</a:t>
            </a:r>
            <a:r>
              <a:rPr lang="ru-RU" altLang="ru-RU" sz="1500" dirty="0">
                <a:solidFill>
                  <a:schemeClr val="tx1"/>
                </a:solidFill>
                <a:latin typeface="+mn-lt"/>
              </a:rPr>
              <a:t>, установленного подпунктом 1 пункта 2 статьи 425 Налогового кодекса, увеличенное в 12 раз.</a:t>
            </a:r>
          </a:p>
        </p:txBody>
      </p:sp>
      <p:sp>
        <p:nvSpPr>
          <p:cNvPr id="7172" name="Text Box 39"/>
          <p:cNvSpPr txBox="1">
            <a:spLocks noChangeArrowheads="1"/>
          </p:cNvSpPr>
          <p:nvPr/>
        </p:nvSpPr>
        <p:spPr bwMode="auto">
          <a:xfrm>
            <a:off x="611981" y="1153965"/>
            <a:ext cx="3455988" cy="36933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chemeClr val="bg1"/>
                </a:solidFill>
                <a:latin typeface="+mn-lt"/>
              </a:rPr>
              <a:t>Минимальный размер</a:t>
            </a:r>
          </a:p>
        </p:txBody>
      </p:sp>
      <p:sp>
        <p:nvSpPr>
          <p:cNvPr id="7173" name="Text Box 40"/>
          <p:cNvSpPr txBox="1">
            <a:spLocks noChangeArrowheads="1"/>
          </p:cNvSpPr>
          <p:nvPr/>
        </p:nvSpPr>
        <p:spPr bwMode="auto">
          <a:xfrm>
            <a:off x="4824413" y="1153965"/>
            <a:ext cx="4035425" cy="40011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+mn-lt"/>
              </a:rPr>
              <a:t>Максимальный размер</a:t>
            </a:r>
          </a:p>
        </p:txBody>
      </p:sp>
      <p:sp>
        <p:nvSpPr>
          <p:cNvPr id="7174" name="Rectangle 41"/>
          <p:cNvSpPr>
            <a:spLocks noChangeArrowheads="1"/>
          </p:cNvSpPr>
          <p:nvPr/>
        </p:nvSpPr>
        <p:spPr bwMode="auto">
          <a:xfrm>
            <a:off x="4644008" y="1653414"/>
            <a:ext cx="435985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dirty="0" smtClean="0">
                <a:solidFill>
                  <a:schemeClr val="tx1"/>
                </a:solidFill>
                <a:latin typeface="+mn-lt"/>
              </a:rPr>
              <a:t>Не </a:t>
            </a:r>
            <a:r>
              <a:rPr lang="ru-RU" altLang="ru-RU" sz="1500" dirty="0">
                <a:solidFill>
                  <a:schemeClr val="tx1"/>
                </a:solidFill>
                <a:latin typeface="+mn-lt"/>
              </a:rPr>
              <a:t>может быть более размера, определяемого как произведение восьмикратного минимального размера оплаты труда, установленного федеральным законом на начало финансового года, за который уплачиваются страховые взносы, и тарифа страховых взносов в </a:t>
            </a:r>
            <a:r>
              <a:rPr lang="ru-RU" altLang="ru-RU" sz="1500" dirty="0" smtClean="0">
                <a:solidFill>
                  <a:schemeClr val="tx1"/>
                </a:solidFill>
                <a:latin typeface="+mn-lt"/>
              </a:rPr>
              <a:t>СФР</a:t>
            </a:r>
            <a:r>
              <a:rPr lang="ru-RU" altLang="ru-RU" sz="1500" dirty="0">
                <a:solidFill>
                  <a:schemeClr val="tx1"/>
                </a:solidFill>
                <a:latin typeface="+mn-lt"/>
              </a:rPr>
              <a:t>, установленного подпунктом 1 пункта 2 статьи 425 Налогового кодекса, увеличенное в 12 раз. </a:t>
            </a:r>
          </a:p>
        </p:txBody>
      </p:sp>
      <p:sp>
        <p:nvSpPr>
          <p:cNvPr id="7175" name="Rectangle 42"/>
          <p:cNvSpPr>
            <a:spLocks noChangeArrowheads="1"/>
          </p:cNvSpPr>
          <p:nvPr/>
        </p:nvSpPr>
        <p:spPr bwMode="auto">
          <a:xfrm>
            <a:off x="214282" y="3500438"/>
            <a:ext cx="4321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за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2025 </a:t>
            </a: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год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ru-RU" sz="1600" b="1" i="1" dirty="0" smtClean="0">
                <a:solidFill>
                  <a:schemeClr val="tx1"/>
                </a:solidFill>
                <a:latin typeface="+mn-lt"/>
              </a:rPr>
              <a:t>59 241,60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 рублей</a:t>
            </a:r>
            <a:endParaRPr lang="ru-RU" altLang="ru-RU" sz="1600" b="1" i="1" dirty="0">
              <a:solidFill>
                <a:schemeClr val="tx1"/>
              </a:solidFill>
              <a:latin typeface="+mn-lt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Или 4936,80 рубля </a:t>
            </a: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в месяц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(ввиду увеличения МРОТ до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22 440 рублей)</a:t>
            </a:r>
            <a:endParaRPr lang="ru-RU" altLang="ru-RU" sz="16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176" name="Rectangle 43"/>
          <p:cNvSpPr>
            <a:spLocks noChangeArrowheads="1"/>
          </p:cNvSpPr>
          <p:nvPr/>
        </p:nvSpPr>
        <p:spPr bwMode="auto">
          <a:xfrm>
            <a:off x="4714876" y="3500438"/>
            <a:ext cx="4251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за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2025 </a:t>
            </a: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год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ru-RU" sz="1600" b="1" i="1" dirty="0" smtClean="0">
                <a:solidFill>
                  <a:schemeClr val="tx1"/>
                </a:solidFill>
                <a:latin typeface="+mn-lt"/>
              </a:rPr>
              <a:t>473 932,80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 рубль</a:t>
            </a:r>
            <a:endParaRPr lang="ru-RU" altLang="ru-RU" sz="1600" b="1" i="1" dirty="0">
              <a:solidFill>
                <a:schemeClr val="tx1"/>
              </a:solidFill>
              <a:latin typeface="+mn-lt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Или 39 494,40 рублей </a:t>
            </a: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в месяц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(ввиду увеличения МРОТ до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22 440 </a:t>
            </a:r>
            <a:r>
              <a:rPr lang="ru-RU" altLang="ru-RU" sz="1600" b="1" i="1" dirty="0">
                <a:solidFill>
                  <a:schemeClr val="tx1"/>
                </a:solidFill>
                <a:latin typeface="+mn-lt"/>
              </a:rPr>
              <a:t>рублей</a:t>
            </a:r>
            <a:r>
              <a:rPr lang="ru-RU" altLang="ru-RU" sz="1600" b="1" i="1" dirty="0" smtClean="0">
                <a:solidFill>
                  <a:schemeClr val="tx1"/>
                </a:solidFill>
                <a:latin typeface="+mn-lt"/>
              </a:rPr>
              <a:t>)</a:t>
            </a:r>
            <a:endParaRPr lang="ru-RU" altLang="ru-RU" sz="16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177" name="Rectangle 12"/>
          <p:cNvSpPr>
            <a:spLocks noChangeArrowheads="1"/>
          </p:cNvSpPr>
          <p:nvPr/>
        </p:nvSpPr>
        <p:spPr bwMode="auto">
          <a:xfrm>
            <a:off x="106363" y="6022799"/>
            <a:ext cx="892968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>
                <a:solidFill>
                  <a:srgbClr val="FF0000"/>
                </a:solidFill>
                <a:latin typeface="+mn-lt"/>
              </a:rPr>
              <a:t>Отчетность в органы </a:t>
            </a:r>
            <a:r>
              <a:rPr lang="ru-RU" altLang="ru-RU" sz="1500" b="1" dirty="0" smtClean="0">
                <a:solidFill>
                  <a:srgbClr val="FF0000"/>
                </a:solidFill>
                <a:latin typeface="+mn-lt"/>
              </a:rPr>
              <a:t>СФР </a:t>
            </a:r>
            <a:r>
              <a:rPr lang="ru-RU" altLang="ru-RU" sz="1500" b="1" dirty="0">
                <a:solidFill>
                  <a:srgbClr val="FF0000"/>
                </a:solidFill>
                <a:latin typeface="+mn-lt"/>
              </a:rPr>
              <a:t>при добровольной уплате не представляется!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chemeClr val="tx1"/>
                </a:solidFill>
                <a:latin typeface="+mn-lt"/>
              </a:rPr>
              <a:t>Органы СФР </a:t>
            </a:r>
            <a:r>
              <a:rPr lang="ru-RU" altLang="ru-RU" sz="1500" b="1" dirty="0">
                <a:solidFill>
                  <a:schemeClr val="tx1"/>
                </a:solidFill>
                <a:latin typeface="+mn-lt"/>
              </a:rPr>
              <a:t>формируют обязательства по уплате и осуществляют разнесение сведений об уплате на индивидуальные лицевые счета. </a:t>
            </a:r>
          </a:p>
        </p:txBody>
      </p:sp>
      <p:sp>
        <p:nvSpPr>
          <p:cNvPr id="12" name="Rectangle 36"/>
          <p:cNvSpPr>
            <a:spLocks noChangeArrowheads="1"/>
          </p:cNvSpPr>
          <p:nvPr/>
        </p:nvSpPr>
        <p:spPr bwMode="auto">
          <a:xfrm>
            <a:off x="214282" y="4357694"/>
            <a:ext cx="8777288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lgDash"/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i="1" dirty="0">
                <a:solidFill>
                  <a:schemeClr val="tx1"/>
                </a:solidFill>
                <a:latin typeface="+mn-lt"/>
              </a:rPr>
              <a:t>Если общая сумма уплаченных страховых взносов в течение календарного года составляет менее фиксированного размера – в страховой стаж засчитывается период, определяемый пропорционально уплаченным взносам, но не более продолжительности соответствующего расчетного периода.</a:t>
            </a: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536" y="6493883"/>
            <a:ext cx="2133600" cy="365125"/>
          </a:xfrm>
        </p:spPr>
        <p:txBody>
          <a:bodyPr/>
          <a:lstStyle/>
          <a:p>
            <a:pPr>
              <a:defRPr/>
            </a:pPr>
            <a:fld id="{BEA3D8A7-E18E-4523-A68A-73799034A679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5500702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Суммы страховых взносов на обязательное пенсионное страхование учитываются на индивидуальных лицевых счетах застрахованных лиц за расчетный период, в котором такие суммы были уплачены.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147882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90500" y="131763"/>
            <a:ext cx="8669337" cy="125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100" b="1" dirty="0">
                <a:latin typeface="+mn-lt"/>
              </a:rPr>
              <a:t>Размер уплаты страховых взносов на страховую пенсию в рамках добровольных правоотношений для лиц, применяющих специальный налоговый режим «Налог на профессиональный доход»</a:t>
            </a:r>
          </a:p>
        </p:txBody>
      </p:sp>
      <p:sp>
        <p:nvSpPr>
          <p:cNvPr id="8195" name="Rectangle 36"/>
          <p:cNvSpPr>
            <a:spLocks noChangeArrowheads="1"/>
          </p:cNvSpPr>
          <p:nvPr/>
        </p:nvSpPr>
        <p:spPr bwMode="auto">
          <a:xfrm>
            <a:off x="190500" y="1995617"/>
            <a:ext cx="43100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solidFill>
                  <a:schemeClr val="tx1"/>
                </a:solidFill>
                <a:latin typeface="+mn-lt"/>
              </a:rPr>
              <a:t>Для физических лиц, применяющих специальный налоговый режим «Налог на профессиональный доход», минимальный размер взносов к уплате не установлен</a:t>
            </a:r>
            <a:r>
              <a:rPr lang="ru-RU" altLang="ru-RU" sz="1400" dirty="0" smtClean="0">
                <a:solidFill>
                  <a:schemeClr val="tx1"/>
                </a:solidFill>
                <a:latin typeface="+mn-lt"/>
              </a:rPr>
              <a:t>.</a:t>
            </a:r>
            <a:endParaRPr lang="ru-RU" altLang="ru-RU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198" name="Rectangle 41"/>
          <p:cNvSpPr>
            <a:spLocks noChangeArrowheads="1"/>
          </p:cNvSpPr>
          <p:nvPr/>
        </p:nvSpPr>
        <p:spPr bwMode="auto">
          <a:xfrm>
            <a:off x="4643438" y="1995617"/>
            <a:ext cx="432435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solidFill>
                  <a:schemeClr val="tx1"/>
                </a:solidFill>
                <a:latin typeface="+mn-lt"/>
              </a:rPr>
              <a:t>Не </a:t>
            </a:r>
            <a:r>
              <a:rPr lang="ru-RU" altLang="ru-RU" sz="1400" dirty="0">
                <a:solidFill>
                  <a:schemeClr val="tx1"/>
                </a:solidFill>
                <a:latin typeface="+mn-lt"/>
              </a:rPr>
              <a:t>может быть более размера, определяемого как произведение восьмикратного минимального размера оплаты труда, установленного </a:t>
            </a:r>
            <a:r>
              <a:rPr lang="ru-RU" altLang="ru-RU" sz="1400" dirty="0" smtClean="0">
                <a:solidFill>
                  <a:schemeClr val="tx1"/>
                </a:solidFill>
                <a:latin typeface="+mn-lt"/>
              </a:rPr>
              <a:t>Федеральным </a:t>
            </a:r>
            <a:r>
              <a:rPr lang="ru-RU" altLang="ru-RU" sz="1400" dirty="0">
                <a:solidFill>
                  <a:schemeClr val="tx1"/>
                </a:solidFill>
                <a:latin typeface="+mn-lt"/>
              </a:rPr>
              <a:t>законом на начало финансового года, за который уплачиваются страховые взносы, и тарифа страховых взносов в </a:t>
            </a:r>
            <a:r>
              <a:rPr lang="ru-RU" altLang="ru-RU" sz="1400" dirty="0" smtClean="0">
                <a:solidFill>
                  <a:schemeClr val="tx1"/>
                </a:solidFill>
                <a:latin typeface="+mn-lt"/>
              </a:rPr>
              <a:t>СФР</a:t>
            </a:r>
            <a:r>
              <a:rPr lang="ru-RU" altLang="ru-RU" sz="1400" dirty="0">
                <a:solidFill>
                  <a:schemeClr val="tx1"/>
                </a:solidFill>
                <a:latin typeface="+mn-lt"/>
              </a:rPr>
              <a:t>, установленного подпунктом 1 пункта 2 статьи 425 Налогового кодекса, увеличенное в 12 раз. </a:t>
            </a:r>
          </a:p>
        </p:txBody>
      </p:sp>
      <p:sp>
        <p:nvSpPr>
          <p:cNvPr id="8201" name="Rectangle 43"/>
          <p:cNvSpPr>
            <a:spLocks noChangeArrowheads="1"/>
          </p:cNvSpPr>
          <p:nvPr/>
        </p:nvSpPr>
        <p:spPr bwMode="auto">
          <a:xfrm>
            <a:off x="4643438" y="3571876"/>
            <a:ext cx="4324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i="1" dirty="0" smtClean="0">
                <a:solidFill>
                  <a:schemeClr val="tx1"/>
                </a:solidFill>
              </a:rPr>
              <a:t>за 2025 год - </a:t>
            </a:r>
            <a:r>
              <a:rPr lang="ru-RU" sz="1400" b="1" i="1" dirty="0" smtClean="0">
                <a:solidFill>
                  <a:schemeClr val="tx1"/>
                </a:solidFill>
              </a:rPr>
              <a:t>473 932,80 </a:t>
            </a:r>
            <a:r>
              <a:rPr lang="ru-RU" altLang="ru-RU" sz="1400" b="1" i="1" dirty="0" smtClean="0">
                <a:solidFill>
                  <a:schemeClr val="tx1"/>
                </a:solidFill>
              </a:rPr>
              <a:t>рубль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i="1" dirty="0" smtClean="0">
                <a:solidFill>
                  <a:schemeClr val="tx1"/>
                </a:solidFill>
              </a:rPr>
              <a:t>Или 39 494,40 рублей в месяц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i="1" dirty="0" smtClean="0">
                <a:solidFill>
                  <a:schemeClr val="tx1"/>
                </a:solidFill>
              </a:rPr>
              <a:t>(ввиду увеличения МРОТ до 22440 рублей)</a:t>
            </a:r>
            <a:endParaRPr lang="ru-RU" altLang="ru-RU" sz="1400" i="1" dirty="0">
              <a:solidFill>
                <a:schemeClr val="tx1"/>
              </a:solidFill>
            </a:endParaRPr>
          </a:p>
        </p:txBody>
      </p:sp>
      <p:sp>
        <p:nvSpPr>
          <p:cNvPr id="11" name="Text Box 39"/>
          <p:cNvSpPr txBox="1">
            <a:spLocks noChangeArrowheads="1"/>
          </p:cNvSpPr>
          <p:nvPr/>
        </p:nvSpPr>
        <p:spPr bwMode="auto">
          <a:xfrm>
            <a:off x="395536" y="1527186"/>
            <a:ext cx="3672433" cy="36933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chemeClr val="bg1"/>
                </a:solidFill>
                <a:latin typeface="+mn-lt"/>
              </a:rPr>
              <a:t>Минимальный размер</a:t>
            </a: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4824413" y="1527186"/>
            <a:ext cx="4035425" cy="40011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+mn-lt"/>
              </a:rPr>
              <a:t>Максимальный размер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6363" y="6022799"/>
            <a:ext cx="892968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>
                <a:solidFill>
                  <a:srgbClr val="FF0000"/>
                </a:solidFill>
                <a:latin typeface="+mn-lt"/>
              </a:rPr>
              <a:t>Отчетность в органы </a:t>
            </a:r>
            <a:r>
              <a:rPr lang="ru-RU" altLang="ru-RU" sz="1500" b="1" dirty="0" smtClean="0">
                <a:solidFill>
                  <a:srgbClr val="FF0000"/>
                </a:solidFill>
                <a:latin typeface="+mn-lt"/>
              </a:rPr>
              <a:t>СФР </a:t>
            </a:r>
            <a:r>
              <a:rPr lang="ru-RU" altLang="ru-RU" sz="1500" b="1" dirty="0">
                <a:solidFill>
                  <a:srgbClr val="FF0000"/>
                </a:solidFill>
                <a:latin typeface="+mn-lt"/>
              </a:rPr>
              <a:t>при добровольной уплате не представляется!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 smtClean="0">
                <a:solidFill>
                  <a:schemeClr val="tx1"/>
                </a:solidFill>
                <a:latin typeface="+mn-lt"/>
              </a:rPr>
              <a:t>Органы СФР </a:t>
            </a:r>
            <a:r>
              <a:rPr lang="ru-RU" altLang="ru-RU" sz="1500" b="1" dirty="0">
                <a:solidFill>
                  <a:schemeClr val="tx1"/>
                </a:solidFill>
                <a:latin typeface="+mn-lt"/>
              </a:rPr>
              <a:t>формируют обязательства по уплате и осуществляют разнесение сведений об уплате на индивидуальные лицевые счета. </a:t>
            </a:r>
          </a:p>
        </p:txBody>
      </p:sp>
      <p:sp>
        <p:nvSpPr>
          <p:cNvPr id="14" name="Rectangle 36"/>
          <p:cNvSpPr>
            <a:spLocks noChangeArrowheads="1"/>
          </p:cNvSpPr>
          <p:nvPr/>
        </p:nvSpPr>
        <p:spPr bwMode="auto">
          <a:xfrm>
            <a:off x="214282" y="4286256"/>
            <a:ext cx="8777288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prstDash val="lgDash"/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i="1" dirty="0">
                <a:solidFill>
                  <a:schemeClr val="tx1"/>
                </a:solidFill>
                <a:latin typeface="+mn-lt"/>
              </a:rPr>
              <a:t>Если общая сумма уплаченных страховых взносов в течение календарного года составляет менее фиксированного размера – в страховой стаж засчитывается период, определяемый пропорционально уплаченным взносам, но не более продолжительности соответствующего расчетного периода.</a:t>
            </a:r>
          </a:p>
        </p:txBody>
      </p:sp>
      <p:sp>
        <p:nvSpPr>
          <p:cNvPr id="1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536" y="6493883"/>
            <a:ext cx="2133600" cy="365125"/>
          </a:xfrm>
        </p:spPr>
        <p:txBody>
          <a:bodyPr/>
          <a:lstStyle/>
          <a:p>
            <a:pPr>
              <a:defRPr/>
            </a:pPr>
            <a:fld id="{BEA3D8A7-E18E-4523-A68A-73799034A679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5429264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Суммы страховых взносов на обязательное пенсионное страхование учитываются на индивидуальных лицевых счетах застрахованных лиц за расчетный период, в котором такие суммы были уплачены.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281209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010616" y="188640"/>
            <a:ext cx="71278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100" b="1" dirty="0">
                <a:latin typeface="+mn-lt"/>
              </a:rPr>
              <a:t>Страховой стаж при уплате страховых взносов на страховую пенсию в рамках добровольных правоотношений</a:t>
            </a:r>
          </a:p>
        </p:txBody>
      </p:sp>
      <p:sp>
        <p:nvSpPr>
          <p:cNvPr id="9219" name="Rectangle 11"/>
          <p:cNvSpPr>
            <a:spLocks noChangeArrowheads="1"/>
          </p:cNvSpPr>
          <p:nvPr/>
        </p:nvSpPr>
        <p:spPr bwMode="auto">
          <a:xfrm>
            <a:off x="207963" y="1412776"/>
            <a:ext cx="8713787" cy="458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58775" eaLnBrk="0" hangingPunct="0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1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solidFill>
                  <a:schemeClr val="tx1"/>
                </a:solidFill>
                <a:latin typeface="+mn-lt"/>
              </a:rPr>
              <a:t>Периоды уплаты страховых взносов </a:t>
            </a:r>
            <a:r>
              <a:rPr lang="ru-RU" altLang="ru-RU" sz="1600" b="1" dirty="0" smtClean="0">
                <a:solidFill>
                  <a:schemeClr val="tx1"/>
                </a:solidFill>
                <a:latin typeface="+mn-lt"/>
              </a:rPr>
              <a:t>в </a:t>
            </a:r>
            <a:r>
              <a:rPr lang="ru-RU" altLang="ru-RU" sz="1600" b="1" dirty="0">
                <a:solidFill>
                  <a:schemeClr val="tx1"/>
                </a:solidFill>
                <a:latin typeface="+mn-lt"/>
              </a:rPr>
              <a:t>рамках добровольных правоотношений</a:t>
            </a:r>
            <a:r>
              <a:rPr lang="ru-RU" altLang="ru-RU" sz="160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altLang="ru-RU" sz="1600" b="1" dirty="0" smtClean="0">
                <a:solidFill>
                  <a:schemeClr val="tx1"/>
                </a:solidFill>
                <a:latin typeface="+mn-lt"/>
              </a:rPr>
              <a:t>засчитываются </a:t>
            </a:r>
            <a:r>
              <a:rPr lang="ru-RU" altLang="ru-RU" sz="1600" b="1" dirty="0">
                <a:solidFill>
                  <a:schemeClr val="tx1"/>
                </a:solidFill>
                <a:latin typeface="+mn-lt"/>
              </a:rPr>
              <a:t>в страховой стаж. </a:t>
            </a:r>
          </a:p>
          <a:p>
            <a:pPr algn="just" eaLnBrk="1" hangingPunct="1">
              <a:lnSpc>
                <a:spcPct val="11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Продолжительность засчитываемых в страховой стаж периодов уплаты страховых взносов лицами, указанными в подпунктах 2 и 5 пункта 1 статьи 29 Федерального закона от 15.12.2001 № 167-ФЗ «Об обязательном пенсионном страховании в Российской Федерации», не может составлять более половины страхового стажа, требуемого для назначения страховой пенсии по старости.</a:t>
            </a:r>
          </a:p>
          <a:p>
            <a:pPr algn="just" eaLnBrk="1" hangingPunct="1">
              <a:lnSpc>
                <a:spcPct val="11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i="1" dirty="0" smtClean="0">
                <a:solidFill>
                  <a:schemeClr val="tx1"/>
                </a:solidFill>
                <a:latin typeface="+mn-lt"/>
              </a:rPr>
              <a:t>Например</a:t>
            </a:r>
            <a:r>
              <a:rPr lang="ru-RU" altLang="ru-RU" sz="1600" i="1" dirty="0">
                <a:solidFill>
                  <a:schemeClr val="tx1"/>
                </a:solidFill>
                <a:latin typeface="+mn-lt"/>
              </a:rPr>
              <a:t>, в </a:t>
            </a:r>
            <a:r>
              <a:rPr lang="ru-RU" altLang="ru-RU" sz="1600" i="1" dirty="0" smtClean="0">
                <a:solidFill>
                  <a:schemeClr val="tx1"/>
                </a:solidFill>
                <a:latin typeface="+mn-lt"/>
              </a:rPr>
              <a:t>2025 </a:t>
            </a:r>
            <a:r>
              <a:rPr lang="ru-RU" altLang="ru-RU" sz="1600" i="1" dirty="0">
                <a:solidFill>
                  <a:schemeClr val="tx1"/>
                </a:solidFill>
                <a:latin typeface="+mn-lt"/>
              </a:rPr>
              <a:t>году минимальный страховой стаж, требуемый для назначения пенсии составляет </a:t>
            </a:r>
            <a:r>
              <a:rPr lang="ru-RU" altLang="ru-RU" sz="1600" i="1" dirty="0" smtClean="0">
                <a:solidFill>
                  <a:schemeClr val="tx1"/>
                </a:solidFill>
                <a:latin typeface="+mn-lt"/>
              </a:rPr>
              <a:t>15 </a:t>
            </a:r>
            <a:r>
              <a:rPr lang="ru-RU" altLang="ru-RU" sz="1600" i="1" dirty="0">
                <a:solidFill>
                  <a:schemeClr val="tx1"/>
                </a:solidFill>
                <a:latin typeface="+mn-lt"/>
              </a:rPr>
              <a:t>лет. Для вышеуказанных граждан при уплате страховых взносов на протяжении </a:t>
            </a:r>
            <a:r>
              <a:rPr lang="ru-RU" altLang="ru-RU" sz="1600" i="1" dirty="0" smtClean="0">
                <a:solidFill>
                  <a:schemeClr val="tx1"/>
                </a:solidFill>
                <a:latin typeface="+mn-lt"/>
              </a:rPr>
              <a:t>8 </a:t>
            </a:r>
            <a:r>
              <a:rPr lang="ru-RU" altLang="ru-RU" sz="1600" i="1" dirty="0">
                <a:solidFill>
                  <a:schemeClr val="tx1"/>
                </a:solidFill>
                <a:latin typeface="+mn-lt"/>
              </a:rPr>
              <a:t>лет, подлежит зачету </a:t>
            </a:r>
            <a:r>
              <a:rPr lang="ru-RU" altLang="ru-RU" sz="1600" i="1" dirty="0" smtClean="0">
                <a:solidFill>
                  <a:schemeClr val="tx1"/>
                </a:solidFill>
                <a:latin typeface="+mn-lt"/>
              </a:rPr>
              <a:t>7,5 </a:t>
            </a:r>
            <a:r>
              <a:rPr lang="ru-RU" altLang="ru-RU" sz="1600" i="1" dirty="0">
                <a:solidFill>
                  <a:schemeClr val="tx1"/>
                </a:solidFill>
                <a:latin typeface="+mn-lt"/>
              </a:rPr>
              <a:t>лет).</a:t>
            </a:r>
          </a:p>
          <a:p>
            <a:pPr algn="just" eaLnBrk="1" hangingPunct="1">
              <a:lnSpc>
                <a:spcPct val="114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Лицам, указанным в подпунктах 6 и 7 пункта 1 статьи 29 Федерального закона от 15.12.2001 № 167-ФЗ «Об обязательном пенсионном страховании в Российской Федерации»</a:t>
            </a:r>
            <a:r>
              <a:rPr lang="ru-RU" altLang="ru-RU" sz="1600" b="1" dirty="0" smtClean="0">
                <a:solidFill>
                  <a:schemeClr val="tx1"/>
                </a:solidFill>
                <a:latin typeface="+mn-lt"/>
              </a:rPr>
              <a:t>, продолжительность периодов уплаты страховых взносов, засчитываемых в страховой стаж </a:t>
            </a: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равна соответствующему расчетному периоду, если общая сумма уплаченных СВ в течение календарного года составила </a:t>
            </a:r>
            <a:r>
              <a:rPr lang="ru-RU" sz="1600" b="1" i="1" dirty="0" smtClean="0">
                <a:solidFill>
                  <a:schemeClr val="tx1"/>
                </a:solidFill>
                <a:latin typeface="+mn-lt"/>
              </a:rPr>
              <a:t>не менее минимального размера</a:t>
            </a: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 СВ на ОПС (22 процента МРОТ*12), с</a:t>
            </a:r>
            <a:r>
              <a:rPr lang="ru-RU" sz="1600" b="1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+mn-lt"/>
              </a:rPr>
              <a:t>учетом периода, в течение которого лицо состояло в правоотношениях по ОПС.</a:t>
            </a:r>
            <a:endParaRPr lang="ru-RU" altLang="ru-RU" sz="1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20536" y="6493883"/>
            <a:ext cx="2133600" cy="365125"/>
          </a:xfrm>
        </p:spPr>
        <p:txBody>
          <a:bodyPr/>
          <a:lstStyle/>
          <a:p>
            <a:pPr>
              <a:defRPr/>
            </a:pPr>
            <a:fld id="{BEA3D8A7-E18E-4523-A68A-73799034A679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9101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1387</Words>
  <Application>Microsoft Office PowerPoint</Application>
  <PresentationFormat>Экран (4:3)</PresentationFormat>
  <Paragraphs>98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Добровольные правоотношения по уплате страховых взносов на обязательное пенсионное страхование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ОИТ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Ушаков А.Л.</dc:creator>
  <cp:lastModifiedBy>Панкратова Марина Владимировна</cp:lastModifiedBy>
  <cp:revision>80</cp:revision>
  <cp:lastPrinted>2022-01-14T11:08:08Z</cp:lastPrinted>
  <dcterms:created xsi:type="dcterms:W3CDTF">2022-01-11T09:20:07Z</dcterms:created>
  <dcterms:modified xsi:type="dcterms:W3CDTF">2025-03-18T04:57:30Z</dcterms:modified>
</cp:coreProperties>
</file>