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372" r:id="rId3"/>
    <p:sldId id="397" r:id="rId4"/>
    <p:sldId id="383" r:id="rId5"/>
    <p:sldId id="384" r:id="rId6"/>
    <p:sldId id="357" r:id="rId7"/>
    <p:sldId id="385" r:id="rId8"/>
    <p:sldId id="386" r:id="rId9"/>
    <p:sldId id="387" r:id="rId10"/>
    <p:sldId id="388" r:id="rId11"/>
    <p:sldId id="389" r:id="rId12"/>
    <p:sldId id="391" r:id="rId13"/>
    <p:sldId id="392" r:id="rId14"/>
    <p:sldId id="393" r:id="rId15"/>
    <p:sldId id="394" r:id="rId16"/>
    <p:sldId id="410" r:id="rId17"/>
    <p:sldId id="411" r:id="rId18"/>
    <p:sldId id="395" r:id="rId19"/>
    <p:sldId id="398" r:id="rId20"/>
    <p:sldId id="399" r:id="rId21"/>
    <p:sldId id="400" r:id="rId22"/>
    <p:sldId id="404" r:id="rId23"/>
    <p:sldId id="405" r:id="rId24"/>
    <p:sldId id="401" r:id="rId25"/>
    <p:sldId id="402" r:id="rId26"/>
    <p:sldId id="406" r:id="rId27"/>
    <p:sldId id="407" r:id="rId28"/>
    <p:sldId id="408" r:id="rId29"/>
    <p:sldId id="409" r:id="rId30"/>
  </p:sldIdLst>
  <p:sldSz cx="9144000" cy="6858000" type="screen4x3"/>
  <p:notesSz cx="6797675" cy="9928225"/>
  <p:defaultTextStyle>
    <a:defPPr>
      <a:defRPr lang="ru-RU"/>
    </a:defPPr>
    <a:lvl1pPr algn="l" defTabSz="914145" rtl="0" fontAlgn="base" hangingPunct="0">
      <a:spcBef>
        <a:spcPct val="0"/>
      </a:spcBef>
      <a:spcAft>
        <a:spcPct val="0"/>
      </a:spcAft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1pPr>
    <a:lvl2pPr indent="321457" algn="l" defTabSz="914145" rtl="0" fontAlgn="base" hangingPunct="0">
      <a:spcBef>
        <a:spcPct val="0"/>
      </a:spcBef>
      <a:spcAft>
        <a:spcPct val="0"/>
      </a:spcAft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2pPr>
    <a:lvl3pPr indent="642915" algn="l" defTabSz="914145" rtl="0" fontAlgn="base" hangingPunct="0">
      <a:spcBef>
        <a:spcPct val="0"/>
      </a:spcBef>
      <a:spcAft>
        <a:spcPct val="0"/>
      </a:spcAft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3pPr>
    <a:lvl4pPr indent="964372" algn="l" defTabSz="914145" rtl="0" fontAlgn="base" hangingPunct="0">
      <a:spcBef>
        <a:spcPct val="0"/>
      </a:spcBef>
      <a:spcAft>
        <a:spcPct val="0"/>
      </a:spcAft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4pPr>
    <a:lvl5pPr indent="1285829" algn="l" defTabSz="914145" rtl="0" fontAlgn="base" hangingPunct="0">
      <a:spcBef>
        <a:spcPct val="0"/>
      </a:spcBef>
      <a:spcAft>
        <a:spcPct val="0"/>
      </a:spcAft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5pPr>
    <a:lvl6pPr marL="1607287" algn="l" defTabSz="642915" rtl="0" eaLnBrk="1" latinLnBrk="0" hangingPunct="1"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6pPr>
    <a:lvl7pPr marL="1928744" algn="l" defTabSz="642915" rtl="0" eaLnBrk="1" latinLnBrk="0" hangingPunct="1"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7pPr>
    <a:lvl8pPr marL="2250201" algn="l" defTabSz="642915" rtl="0" eaLnBrk="1" latinLnBrk="0" hangingPunct="1"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8pPr>
    <a:lvl9pPr marL="2571659" algn="l" defTabSz="642915" rtl="0" eaLnBrk="1" latinLnBrk="0" hangingPunct="1"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9FE6"/>
    <a:srgbClr val="FF3300"/>
    <a:srgbClr val="FF5050"/>
    <a:srgbClr val="8A3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47" autoAdjust="0"/>
    <p:restoredTop sz="94603"/>
  </p:normalViewPr>
  <p:slideViewPr>
    <p:cSldViewPr showGuides="1">
      <p:cViewPr>
        <p:scale>
          <a:sx n="100" d="100"/>
          <a:sy n="100" d="100"/>
        </p:scale>
        <p:origin x="-114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57CCB-4CB4-4603-BE81-31111D150E6E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2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672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1722-F989-46C2-A2A2-CBA4C376C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0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triangle" w="med" len="med"/>
          </a:ln>
          <a:effectLst/>
        </p:spPr>
      </p:sp>
      <p:sp>
        <p:nvSpPr>
          <p:cNvPr id="2050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06357" y="4715908"/>
            <a:ext cx="4984962" cy="446770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ru-RU">
                <a:sym typeface="Calibri" pitchFamily="34" charset="0"/>
              </a:rPr>
              <a:t>Second level</a:t>
            </a:r>
          </a:p>
          <a:p>
            <a:pPr lvl="2"/>
            <a:r>
              <a:rPr lang="ru-RU">
                <a:sym typeface="Calibri" pitchFamily="34" charset="0"/>
              </a:rPr>
              <a:t>Third level</a:t>
            </a:r>
          </a:p>
          <a:p>
            <a:pPr lvl="3"/>
            <a:r>
              <a:rPr lang="ru-RU">
                <a:sym typeface="Calibri" pitchFamily="34" charset="0"/>
              </a:rPr>
              <a:t>Fourth level</a:t>
            </a:r>
          </a:p>
          <a:p>
            <a:pPr lvl="4"/>
            <a:r>
              <a:rPr lang="ru-RU">
                <a:sym typeface="Calibri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7180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145" rtl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1pPr>
    <a:lvl2pPr indent="160729" algn="l" defTabSz="914145" rtl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2pPr>
    <a:lvl3pPr indent="321457" algn="l" defTabSz="914145" rtl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3pPr>
    <a:lvl4pPr indent="482186" algn="l" defTabSz="914145" rtl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4pPr>
    <a:lvl5pPr indent="642915" algn="l" defTabSz="914145" rtl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5pPr>
    <a:lvl6pPr marL="1607287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8744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50201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71659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530" y="9429729"/>
            <a:ext cx="2946058" cy="496179"/>
          </a:xfrm>
          <a:prstGeom prst="rect">
            <a:avLst/>
          </a:prstGeom>
        </p:spPr>
        <p:txBody>
          <a:bodyPr/>
          <a:lstStyle/>
          <a:p>
            <a:fld id="{0CDB86A9-A7D1-4E2A-9DC4-CF1FB79F4E9E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193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C7EB5A-FF8E-4DE5-9B2A-BEF3B20DD555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190883-DBE6-F74D-9E5F-5711B68AF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F603B7E-A2F6-2B48-97CB-18F6C1F83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BA5F2E-D9A8-8446-812D-0AE042AB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D3F219-CB82-6845-A0F2-3E110298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0619A7-6E10-1642-BE7D-38546FB8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63AA-44E6-BB46-C3F8142C6C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29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DF8393-D500-2144-9504-037E970D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D3CE780-B722-3942-A261-4D80B1C6E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07BD0C-04BC-0341-A9CD-47ABECB9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0FAB70-00B2-4C40-A5D0-C81F68DE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432DCF-9182-054C-9528-03DB336A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E959-9466-49E6-BB4A-4361C59D1AC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09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0D97268-BC02-714C-8132-2B5B0390F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D218C42-3B0F-4841-A004-E0313E5ED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E6C46B-ED69-4244-B39A-A20618BD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287597-BBBE-5E45-B360-297935FE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6C825D-9C65-2346-99F5-7E5879FE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2EBE-9C10-442B-A9B6-99CFED2DB8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40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B33DC8-9C1F-5F49-AA55-17DC3DD6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673065-C083-694C-8D1F-3DDE03C71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D11420-5640-4F4A-B277-48908D6F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8812040-4960-8041-B420-0C528E84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FB3C1B-DECC-E644-9F52-8A7DD9B4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D80-6555-461B-8544-81CB16A2E0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47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F421F2-AB80-4E41-A4C3-D0671BCC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A05D5E0-D170-604B-AC06-101F0230F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BA3189-137E-A948-993E-FDF9F9AA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71D22D-C6F0-BD4C-8535-62E23365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18AC84-C922-7043-8A18-8A709698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A1FB-93BE-4561-BD53-76A66CF1EC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5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6A0366-3893-654B-9FC5-D0A14D9B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38D7D7-FDAD-5141-AB73-4C56FE68F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9B028B9-66A5-B14B-B844-2C1815BB7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B39B5B-4777-834B-9AE1-B746D5A8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47540E7-564C-374B-A656-4926062E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9C13F9-37C0-2947-8F7E-BE5CB9BA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0B45-07B7-486F-8B4C-17FD5557C4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5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D86208-FEB1-064A-94A3-95921922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E182662-89B6-5740-8732-6DD50E646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3949D0-269D-0A49-9E67-14A45B9B2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3A882A8-C3EE-8D4F-890B-A0EBD9B87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8B9F001-217F-B143-8824-9D69BD609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37E99EC-9B41-AF44-AF0D-5BE4DCFE0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5CE8E69-5917-824A-9F47-E11A9A2C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ABBB761-3226-6D42-8A4A-F0996798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853C-8755-4B1D-B655-E63680E83BA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71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80512F-1D7F-664C-8172-02CE56F3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86C83E6-3BC0-5D44-B0DE-28C52B56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6920CD6-B091-6440-9FD1-2E55B916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9827E98-1171-2142-97BF-E35209EF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2710-40A1-4B4A-A86B-F5ADF74BAE0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37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2A8BC77-EF64-7D48-AC0B-F717E4C5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F767BA4-BDC4-8646-B3F2-6C05A892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2C283DC-C80D-B345-B3ED-ADE8367E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1860-60DE-4D35-9BDF-E286BDAF323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A6FA9-CFEC-8140-8769-63EA142B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65B229-278E-ED47-BBE0-1C7FF7CDB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D46D48D-CECC-5943-80AA-BF3629291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1E1DCF7-91C6-F042-9C01-20CC517D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86A67B0-83C1-EC4D-9CE9-7B71262FD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96F14C5-F35B-2547-85C3-7520DA9D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32F5-1A51-4598-A132-59207FA2D9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0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D699F8-EAD8-7541-8461-8A4E737A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C64C524-802D-C54A-B517-7ACDB9302B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39A846C-3631-194D-B7C9-B673D1B60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0B338E-CCCB-B246-A75A-A1165F44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64EECC4-7AE9-AD4A-AD8A-7EB17651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A6323D4-AC76-774E-A26A-D80558C5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52CB-94FB-4D3D-9EF2-97A1F28A077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6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04D8DF-F881-2C48-A74C-A2A8593B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4000EB4-222E-E941-BF0C-A0DD5A4A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8A9B7D5-3BA0-5F44-A928-42796D93C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58EBA-2A6D-0C47-9BDB-841D70BB7872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8B8237-19C8-F640-BCA3-39D3CC82D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0BC0F7-E20E-4D4B-B508-00159B190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5DC95-687C-4E42-8525-724C444C40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3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9.png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3.wmf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0105C7BE-AE5D-1D45-B22E-34ED382F5EFC}"/>
              </a:ext>
            </a:extLst>
          </p:cNvPr>
          <p:cNvGrpSpPr/>
          <p:nvPr/>
        </p:nvGrpSpPr>
        <p:grpSpPr>
          <a:xfrm>
            <a:off x="539552" y="1556792"/>
            <a:ext cx="7992888" cy="3456384"/>
            <a:chOff x="1619658" y="2897391"/>
            <a:chExt cx="4534164" cy="777240"/>
          </a:xfrm>
        </p:grpSpPr>
        <p:sp>
          <p:nvSpPr>
            <p:cNvPr id="3234" name="Line 162"/>
            <p:cNvSpPr>
              <a:spLocks noChangeShapeType="1"/>
            </p:cNvSpPr>
            <p:nvPr/>
          </p:nvSpPr>
          <p:spPr bwMode="auto">
            <a:xfrm>
              <a:off x="1619658" y="3674631"/>
              <a:ext cx="4534164" cy="0"/>
            </a:xfrm>
            <a:prstGeom prst="line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4289" tIns="34289" rIns="34289" bIns="34289">
              <a:spAutoFit/>
            </a:bodyPr>
            <a:lstStyle/>
            <a:p>
              <a:endParaRPr lang="ru-RU" dirty="0"/>
            </a:p>
          </p:txBody>
        </p:sp>
        <p:sp>
          <p:nvSpPr>
            <p:cNvPr id="163" name="Line 162">
              <a:extLst>
                <a:ext uri="{FF2B5EF4-FFF2-40B4-BE49-F238E27FC236}">
                  <a16:creationId xmlns:a16="http://schemas.microsoft.com/office/drawing/2014/main" xmlns="" id="{3EC15568-6989-724F-9038-07D2BB9742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658" y="2897391"/>
              <a:ext cx="4534164" cy="0"/>
            </a:xfrm>
            <a:prstGeom prst="line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4289" tIns="34289" rIns="34289" bIns="34289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95445" y="6132348"/>
            <a:ext cx="48968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Verdana" charset="0"/>
                <a:cs typeface="Arial" pitchFamily="34" charset="0"/>
              </a:rPr>
              <a:t>Ноябрь 2022 г.</a:t>
            </a:r>
            <a:endParaRPr lang="ru-RU" b="1" dirty="0">
              <a:solidFill>
                <a:srgbClr val="0070C0"/>
              </a:solidFill>
              <a:latin typeface="Arial" pitchFamily="34" charset="0"/>
              <a:ea typeface="Verdana" charset="0"/>
              <a:cs typeface="Arial" pitchFamily="34" charset="0"/>
            </a:endParaRPr>
          </a:p>
        </p:txBody>
      </p:sp>
      <p:pic>
        <p:nvPicPr>
          <p:cNvPr id="13" name="Picture 2" descr="Без заголовка-filtered.png">
            <a:extLst>
              <a:ext uri="{FF2B5EF4-FFF2-40B4-BE49-F238E27FC236}">
                <a16:creationId xmlns:a16="http://schemas.microsoft.com/office/drawing/2014/main" xmlns="" id="{024C00CA-4CA8-3043-84BE-70ADFC1153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31"/>
          <a:stretch/>
        </p:blipFill>
        <p:spPr bwMode="auto">
          <a:xfrm>
            <a:off x="5268040" y="0"/>
            <a:ext cx="391247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3528" y="260648"/>
            <a:ext cx="34563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rgbClr val="002060"/>
                </a:solidFill>
                <a:latin typeface="Arial" pitchFamily="34" charset="0"/>
                <a:ea typeface="Verdana" charset="0"/>
                <a:cs typeface="Arial" pitchFamily="34" charset="0"/>
              </a:rPr>
              <a:t>Отделение Пенсионного фонда  по Оренбургской области</a:t>
            </a:r>
            <a:endParaRPr lang="ru-RU" altLang="ru-RU" sz="1600" b="1" dirty="0">
              <a:solidFill>
                <a:srgbClr val="002060"/>
              </a:solidFill>
              <a:latin typeface="Arial" pitchFamily="34" charset="0"/>
              <a:ea typeface="Verdana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251520" y="1772816"/>
            <a:ext cx="8351617" cy="308545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ea typeface="Verdana" charset="0"/>
                <a:cs typeface="Arial" pitchFamily="34" charset="0"/>
              </a:rPr>
              <a:t>Единая форма «Сведения для ведения индивидуального (персонифицированного) учета и 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 (ЕФС-1)»</a:t>
            </a:r>
            <a:endParaRPr lang="ru-RU" altLang="ru-RU" sz="2800" b="1" dirty="0">
              <a:solidFill>
                <a:srgbClr val="002060"/>
              </a:solidFill>
              <a:latin typeface="Arial" pitchFamily="34" charset="0"/>
              <a:ea typeface="Verdana" charset="0"/>
              <a:cs typeface="Arial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219299" y="286921"/>
            <a:ext cx="34563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rgbClr val="002060"/>
                </a:solidFill>
                <a:latin typeface="Arial" pitchFamily="34" charset="0"/>
                <a:ea typeface="Verdana" charset="0"/>
                <a:cs typeface="Arial" pitchFamily="34" charset="0"/>
              </a:rPr>
              <a:t>Оренбургское региональное отделение Фонда социального страхования РФ</a:t>
            </a:r>
            <a:endParaRPr lang="ru-RU" altLang="ru-RU" sz="1600" b="1" dirty="0">
              <a:solidFill>
                <a:srgbClr val="002060"/>
              </a:solidFill>
              <a:latin typeface="Arial" pitchFamily="34" charset="0"/>
              <a:ea typeface="Verdana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58022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/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0" y="188640"/>
            <a:ext cx="7717069" cy="377024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Спецификация подраздела 1 формы ЕФС-1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58022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58022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25" y="764704"/>
            <a:ext cx="895868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39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86014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/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0" y="89195"/>
            <a:ext cx="7717069" cy="34624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Подраздел 1.1. «</a:t>
            </a:r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Сведения о трудовой (иной) 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деятельности»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86013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86013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19672" y="1913028"/>
            <a:ext cx="100811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</a:t>
            </a:r>
          </a:p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(включая  совмести-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телей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и на дистанци-онной работе)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 descr="f1.eps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80329" y="1120940"/>
            <a:ext cx="631431" cy="81184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2801699" y="1013744"/>
            <a:ext cx="4338336" cy="8752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Заключены или прекращены трудовые (служебные) отношения </a:t>
            </a:r>
          </a:p>
        </p:txBody>
      </p:sp>
      <p:sp>
        <p:nvSpPr>
          <p:cNvPr id="21" name="Нашивка 20"/>
          <p:cNvSpPr/>
          <p:nvPr/>
        </p:nvSpPr>
        <p:spPr>
          <a:xfrm>
            <a:off x="1259632" y="1148235"/>
            <a:ext cx="504056" cy="57606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Заголовок 2"/>
          <p:cNvSpPr>
            <a:spLocks noGrp="1"/>
          </p:cNvSpPr>
          <p:nvPr/>
        </p:nvSpPr>
        <p:spPr bwMode="auto">
          <a:xfrm>
            <a:off x="144016" y="570166"/>
            <a:ext cx="889248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/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Подраздел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1.1. под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раздела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раздела 1 формы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ЕФС-1 заполняется и представляется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801698" y="1999078"/>
            <a:ext cx="4434598" cy="23175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1697" y="2008263"/>
            <a:ext cx="44345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Заключены </a:t>
            </a:r>
            <a:r>
              <a:rPr lang="ru-RU" sz="1200" b="1" dirty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договоры гражданско-правового характера о выполнении работ (оказании услуг), договоры авторского заказа, договоры об отчуждении исключительного права на произведения науки, литературы, искусства, издательские лицензионные договоры, лицензионные договоры о предоставлении права использования произведения науки, литературы, искусства, в том числе договоры о передаче полномочий по управлению правами, заключенные с организацией по управлению правами на коллективной основе, на вознаграждение по которым начисляются страховые взносы</a:t>
            </a:r>
          </a:p>
        </p:txBody>
      </p:sp>
      <p:sp>
        <p:nvSpPr>
          <p:cNvPr id="42" name="Rectangle 112"/>
          <p:cNvSpPr>
            <a:spLocks/>
          </p:cNvSpPr>
          <p:nvPr/>
        </p:nvSpPr>
        <p:spPr bwMode="auto">
          <a:xfrm>
            <a:off x="101985" y="1889801"/>
            <a:ext cx="1373671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sym typeface="Arial Narrow" pitchFamily="34" charset="0"/>
              </a:rPr>
              <a:t>Работодатель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  <a:sym typeface="Arial Narrow" pitchFamily="34" charset="0"/>
            </a:endParaRPr>
          </a:p>
        </p:txBody>
      </p:sp>
      <p:grpSp>
        <p:nvGrpSpPr>
          <p:cNvPr id="43" name="Group 113"/>
          <p:cNvGrpSpPr>
            <a:grpSpLocks/>
          </p:cNvGrpSpPr>
          <p:nvPr/>
        </p:nvGrpSpPr>
        <p:grpSpPr bwMode="auto">
          <a:xfrm>
            <a:off x="203314" y="980730"/>
            <a:ext cx="1078821" cy="1018347"/>
            <a:chOff x="0" y="0"/>
            <a:chExt cx="582841" cy="582841"/>
          </a:xfrm>
        </p:grpSpPr>
        <p:sp>
          <p:nvSpPr>
            <p:cNvPr id="44" name="Oval 114"/>
            <p:cNvSpPr>
              <a:spLocks/>
            </p:cNvSpPr>
            <p:nvPr/>
          </p:nvSpPr>
          <p:spPr bwMode="auto">
            <a:xfrm>
              <a:off x="0" y="0"/>
              <a:ext cx="582841" cy="582841"/>
            </a:xfrm>
            <a:prstGeom prst="ellipse">
              <a:avLst/>
            </a:prstGeom>
            <a:solidFill>
              <a:srgbClr val="F5EEE4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10300" dir="2700000" algn="ctr" rotWithShape="0">
                <a:srgbClr val="000000">
                  <a:alpha val="34999"/>
                </a:srgbClr>
              </a:outerShdw>
            </a:effectLst>
          </p:spPr>
          <p:txBody>
            <a:bodyPr lIns="45720" rIns="45720" anchor="ctr"/>
            <a:lstStyle/>
            <a:p>
              <a:endParaRPr lang="ru-RU"/>
            </a:p>
          </p:txBody>
        </p:sp>
        <p:pic>
          <p:nvPicPr>
            <p:cNvPr id="45" name="Picture 115" descr="industry-icon-png-18570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588" y="21103"/>
              <a:ext cx="463664" cy="46366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</p:pic>
      </p:grpSp>
      <p:sp>
        <p:nvSpPr>
          <p:cNvPr id="51" name="4-конечная звезда 50"/>
          <p:cNvSpPr/>
          <p:nvPr/>
        </p:nvSpPr>
        <p:spPr>
          <a:xfrm flipV="1">
            <a:off x="7124289" y="1828244"/>
            <a:ext cx="328031" cy="360037"/>
          </a:xfrm>
          <a:prstGeom prst="star4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Вертикальный свиток 1"/>
          <p:cNvSpPr/>
          <p:nvPr/>
        </p:nvSpPr>
        <p:spPr>
          <a:xfrm rot="10800000">
            <a:off x="7236296" y="980728"/>
            <a:ext cx="1872208" cy="3456384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472319" y="959237"/>
            <a:ext cx="1636185" cy="34778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altLang="ru-RU" sz="11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прием, </a:t>
            </a:r>
          </a:p>
          <a:p>
            <a:r>
              <a:rPr lang="ru-RU" altLang="ru-RU" sz="1100" b="1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перевод,</a:t>
            </a:r>
          </a:p>
          <a:p>
            <a:r>
              <a:rPr lang="ru-RU" altLang="ru-RU" sz="11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увольнение,</a:t>
            </a:r>
          </a:p>
          <a:p>
            <a:r>
              <a:rPr lang="ru-RU" altLang="ru-RU" sz="11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установление второй </a:t>
            </a:r>
          </a:p>
          <a:p>
            <a:r>
              <a:rPr lang="ru-RU" altLang="ru-RU" sz="11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и последующей профессии или иной квалификации,</a:t>
            </a:r>
          </a:p>
          <a:p>
            <a:r>
              <a:rPr lang="ru-RU" altLang="ru-RU" sz="11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запрет занимать должность, </a:t>
            </a:r>
            <a:r>
              <a:rPr lang="ru-RU" altLang="ru-RU" sz="1100" b="1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 переименование,</a:t>
            </a:r>
          </a:p>
          <a:p>
            <a:r>
              <a:rPr lang="ru-RU" altLang="ru-RU" sz="1100" b="1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п</a:t>
            </a:r>
            <a:r>
              <a:rPr lang="ru-RU" altLang="ru-RU" sz="1100" b="1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риостановление,</a:t>
            </a:r>
          </a:p>
          <a:p>
            <a:r>
              <a:rPr lang="ru-RU" altLang="ru-RU" sz="1100" b="1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возобновление,</a:t>
            </a:r>
          </a:p>
          <a:p>
            <a:r>
              <a:rPr lang="ru-RU" altLang="ru-RU" sz="1100" b="1" dirty="0" smtClean="0">
                <a:solidFill>
                  <a:prstClr val="black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отмена </a:t>
            </a:r>
            <a:r>
              <a:rPr lang="ru-RU" altLang="ru-RU" sz="1100" b="1" dirty="0">
                <a:solidFill>
                  <a:prstClr val="black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ранее произведенных </a:t>
            </a:r>
            <a:r>
              <a:rPr lang="ru-RU" altLang="ru-RU" sz="1100" b="1" dirty="0" smtClean="0">
                <a:solidFill>
                  <a:prstClr val="black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мероприятий,</a:t>
            </a:r>
          </a:p>
          <a:p>
            <a:r>
              <a:rPr lang="ru-RU" altLang="ru-RU" sz="1100" b="1" dirty="0">
                <a:solidFill>
                  <a:prstClr val="black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п</a:t>
            </a:r>
            <a:r>
              <a:rPr lang="ru-RU" altLang="ru-RU" sz="1100" b="1" dirty="0" smtClean="0">
                <a:solidFill>
                  <a:prstClr val="black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одача заявления на ЭТК/БТК, начало/окончание</a:t>
            </a:r>
          </a:p>
          <a:p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д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оговора ГПХ</a:t>
            </a:r>
            <a:endParaRPr lang="ru-RU" sz="11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99991" y="5965983"/>
            <a:ext cx="4572003" cy="919401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4400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позднее 25 числа месяца, следующего за 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отчетным месяцем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котором изданы приказ (распоряжение), документ или принято иное решение, которые подтверждают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оформление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499991" y="4941168"/>
            <a:ext cx="4572003" cy="960490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/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позднее рабочего дня, следующего за днем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издания соответствующего приказа,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(распоряжения), документа или принятия иного решения, которые подтверждают оформление или прекращение трудовых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отношений, заключения, расторжения ГПХ 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7544" y="5013176"/>
            <a:ext cx="4896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 smtClean="0">
                <a:latin typeface="Arial" pitchFamily="34" charset="0"/>
                <a:cs typeface="Arial" pitchFamily="34" charset="0"/>
              </a:rPr>
              <a:t>в случаях приема на работу, увольнения приостановления, возобновления,</a:t>
            </a:r>
          </a:p>
          <a:p>
            <a:r>
              <a:rPr lang="ru-RU" sz="1350" b="1" dirty="0" smtClean="0">
                <a:latin typeface="Arial" pitchFamily="34" charset="0"/>
                <a:cs typeface="Arial" pitchFamily="34" charset="0"/>
              </a:rPr>
              <a:t>заключения договора ГПХ, прекращения</a:t>
            </a:r>
          </a:p>
          <a:p>
            <a:r>
              <a:rPr lang="ru-RU" sz="1350" b="1" dirty="0">
                <a:latin typeface="Arial" pitchFamily="34" charset="0"/>
                <a:cs typeface="Arial" pitchFamily="34" charset="0"/>
              </a:rPr>
              <a:t>д</a:t>
            </a:r>
            <a:r>
              <a:rPr lang="ru-RU" sz="1350" b="1" dirty="0" smtClean="0">
                <a:latin typeface="Arial" pitchFamily="34" charset="0"/>
                <a:cs typeface="Arial" pitchFamily="34" charset="0"/>
              </a:rPr>
              <a:t>оговора ГПХ</a:t>
            </a:r>
            <a:endParaRPr lang="ru-RU" altLang="ru-RU" sz="1350" b="1" dirty="0">
              <a:solidFill>
                <a:schemeClr val="tx1"/>
              </a:solidFill>
              <a:latin typeface="Arial" pitchFamily="34" charset="0"/>
              <a:ea typeface="Arial Narrow" charset="0"/>
              <a:cs typeface="Arial" pitchFamily="34" charset="0"/>
              <a:sym typeface="Arial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7544" y="6017512"/>
            <a:ext cx="36943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b="1" dirty="0" smtClean="0">
                <a:latin typeface="Arial" pitchFamily="34" charset="0"/>
                <a:cs typeface="Arial" pitchFamily="34" charset="0"/>
              </a:rPr>
              <a:t>при других кадровых мероприятиях (перевод, </a:t>
            </a:r>
            <a:r>
              <a:rPr lang="ru-RU" sz="1350" b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350" b="1" dirty="0" smtClean="0">
                <a:latin typeface="Arial" pitchFamily="34" charset="0"/>
                <a:cs typeface="Arial" pitchFamily="34" charset="0"/>
              </a:rPr>
              <a:t>рисвоение и др.)</a:t>
            </a:r>
            <a:endParaRPr lang="ru-RU" sz="135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98" y="5080828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30523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Нашивка 30"/>
          <p:cNvSpPr/>
          <p:nvPr/>
        </p:nvSpPr>
        <p:spPr>
          <a:xfrm>
            <a:off x="4067944" y="5186809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Нашивка 31"/>
          <p:cNvSpPr/>
          <p:nvPr/>
        </p:nvSpPr>
        <p:spPr>
          <a:xfrm>
            <a:off x="4067944" y="6170284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3528" y="4509120"/>
            <a:ext cx="6850795" cy="2880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 Сроки представления в</a:t>
            </a: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 зависимости от кадрового мероприятия: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xmlns="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765593" y="6601658"/>
            <a:ext cx="270903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ctr" defTabSz="1928744"/>
            <a:fld id="{DC01C986-78EF-484E-8321-43D81B88D720}" type="slidenum">
              <a:rPr lang="ru-RU" sz="1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pPr algn="ctr" defTabSz="1928744"/>
              <a:t>11</a:t>
            </a:fld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49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4007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/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0" y="44624"/>
            <a:ext cx="7717069" cy="28469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Подраздел 1.1. «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Сведения о трудовой (иной)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деятельности» раздела 1 формы ЕФС-1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4006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4006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4" y="404664"/>
            <a:ext cx="9029800" cy="184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539552" y="2276872"/>
            <a:ext cx="5400600" cy="3405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Особенности заполнения отдельных граф подраздела 1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4-конечная звезда 30"/>
          <p:cNvSpPr/>
          <p:nvPr/>
        </p:nvSpPr>
        <p:spPr>
          <a:xfrm flipV="1">
            <a:off x="107504" y="2276872"/>
            <a:ext cx="328031" cy="360037"/>
          </a:xfrm>
          <a:prstGeom prst="star4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47" y="2736329"/>
            <a:ext cx="10287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Объект 2"/>
          <p:cNvSpPr>
            <a:spLocks/>
          </p:cNvSpPr>
          <p:nvPr/>
        </p:nvSpPr>
        <p:spPr bwMode="auto">
          <a:xfrm>
            <a:off x="107504" y="4653136"/>
            <a:ext cx="2016224" cy="209288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ru-RU" altLang="ru-RU" sz="1300" b="1" dirty="0" smtClean="0">
                <a:solidFill>
                  <a:srgbClr val="003366"/>
                </a:solidFill>
                <a:latin typeface="Franklin Gothic Book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13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«Сведения о приеме, переводе, увольнении, начале договора ГПХ, окончании договора </a:t>
            </a:r>
            <a:r>
              <a:rPr lang="ru-RU" altLang="ru-RU" sz="13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ГПХ (графа 3) </a:t>
            </a:r>
            <a:r>
              <a:rPr lang="ru-RU" altLang="ru-RU" sz="13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– </a:t>
            </a:r>
            <a:r>
              <a:rPr lang="ru-RU" altLang="ru-RU" sz="13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указываются</a:t>
            </a:r>
            <a:r>
              <a:rPr lang="ru-RU" altLang="ru-RU" sz="13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ru-RU" sz="13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виды мероприятий</a:t>
            </a:r>
            <a:r>
              <a:rPr lang="ru-RU" sz="13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, предусмотренные порядком </a:t>
            </a:r>
            <a:r>
              <a:rPr lang="ru-RU" sz="13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заполнения</a:t>
            </a:r>
            <a:endParaRPr lang="ru-RU" altLang="ru-RU" sz="1200" b="1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1646"/>
            <a:ext cx="6578286" cy="403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7092280" y="476672"/>
            <a:ext cx="1800200" cy="50405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Ранее форма СЗВ-ТД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4007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/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0" y="44624"/>
            <a:ext cx="7717069" cy="28469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Подраздел 1.1. «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Сведения о трудовой (иной)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деятельности» раздела 1 формы ЕФС-1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4006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4006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411760" y="476672"/>
            <a:ext cx="5616624" cy="3405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Особенности заполнения отдельных граф подраздела 1.1.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4-конечная звезда 30"/>
          <p:cNvSpPr/>
          <p:nvPr/>
        </p:nvSpPr>
        <p:spPr>
          <a:xfrm flipV="1">
            <a:off x="1913729" y="457154"/>
            <a:ext cx="328031" cy="360037"/>
          </a:xfrm>
          <a:prstGeom prst="star4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8" y="764704"/>
            <a:ext cx="16668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бъект 2"/>
          <p:cNvSpPr>
            <a:spLocks/>
          </p:cNvSpPr>
          <p:nvPr/>
        </p:nvSpPr>
        <p:spPr bwMode="auto">
          <a:xfrm>
            <a:off x="1895475" y="908720"/>
            <a:ext cx="7141021" cy="6924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3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«Работа в районах Крайнего Севера/работа в местностях, приравненных к районам Крайнего Севера» </a:t>
            </a:r>
            <a:r>
              <a:rPr lang="ru-RU" altLang="ru-RU" sz="13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(графа 4) </a:t>
            </a:r>
            <a:r>
              <a:rPr lang="ru-RU" sz="13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– заполняется в  </a:t>
            </a:r>
            <a:r>
              <a:rPr lang="ru-RU" sz="1300" b="1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т.ч</a:t>
            </a:r>
            <a:r>
              <a:rPr lang="ru-RU" sz="13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 по договорам ГПХ, указывается один из следующих кодов: </a:t>
            </a:r>
            <a:endParaRPr lang="ru-RU" altLang="ru-RU" sz="1300" b="1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755725"/>
              </p:ext>
            </p:extLst>
          </p:nvPr>
        </p:nvGraphicFramePr>
        <p:xfrm>
          <a:off x="4211960" y="1625744"/>
          <a:ext cx="4824536" cy="651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125"/>
                <a:gridCol w="4331411"/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РКС</a:t>
                      </a:r>
                      <a:endParaRPr lang="ru-RU" sz="7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работа в районах Крайнего Севера</a:t>
                      </a:r>
                      <a:endParaRPr lang="ru-RU" sz="7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</a:tr>
              <a:tr h="36156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МКС</a:t>
                      </a:r>
                      <a:endParaRPr lang="ru-RU" sz="7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работа в местностях, приравненных к районам Крайнего Севера</a:t>
                      </a:r>
                      <a:endParaRPr lang="ru-RU" sz="7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78" y="2564904"/>
            <a:ext cx="1699724" cy="142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бъект 2"/>
          <p:cNvSpPr>
            <a:spLocks/>
          </p:cNvSpPr>
          <p:nvPr/>
        </p:nvSpPr>
        <p:spPr bwMode="auto">
          <a:xfrm>
            <a:off x="1969843" y="2446437"/>
            <a:ext cx="7039591" cy="184665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3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13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«</a:t>
            </a:r>
            <a:r>
              <a:rPr lang="ru-RU" sz="13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Трудовая функция (должность, профессия, специальность, квалификация, конкретный вид поручаемой работы), структурное подразделение </a:t>
            </a:r>
            <a:r>
              <a:rPr lang="ru-RU" sz="13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13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графа 5):</a:t>
            </a:r>
          </a:p>
          <a:p>
            <a:pPr algn="just">
              <a:defRPr/>
            </a:pPr>
            <a:r>
              <a:rPr lang="ru-RU" sz="13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3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13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заполняется </a:t>
            </a:r>
            <a:r>
              <a:rPr lang="ru-RU" sz="13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в случае заключения договора </a:t>
            </a:r>
            <a:r>
              <a:rPr lang="ru-RU" sz="13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ГПХ;</a:t>
            </a:r>
          </a:p>
          <a:p>
            <a:pPr algn="just">
              <a:defRPr/>
            </a:pPr>
            <a:r>
              <a:rPr lang="ru-RU" altLang="ru-RU" sz="13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 </a:t>
            </a:r>
            <a:r>
              <a:rPr lang="ru-RU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В случае наличия льгот (ограничений), наименование этих должностей, специальностей или профессий и квалификационные требования к ним должны соответствовать наименованиям и </a:t>
            </a:r>
            <a:r>
              <a:rPr lang="ru-RU" sz="1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требованиям квалификационных справочников или </a:t>
            </a:r>
            <a:r>
              <a:rPr lang="ru-RU" sz="1200" b="1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проф.стандартов</a:t>
            </a:r>
            <a:r>
              <a:rPr lang="ru-RU" sz="1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или реестров соответствующих </a:t>
            </a:r>
            <a:r>
              <a:rPr lang="ru-RU" sz="1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должностей;</a:t>
            </a:r>
            <a:r>
              <a:rPr lang="ru-RU" sz="1200" dirty="0" smtClean="0"/>
              <a:t> </a:t>
            </a:r>
            <a:endParaRPr lang="ru-RU" sz="1200" dirty="0"/>
          </a:p>
          <a:p>
            <a:pPr algn="just">
              <a:defRPr/>
            </a:pPr>
            <a:r>
              <a:rPr lang="ru-RU" altLang="ru-RU" sz="13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 </a:t>
            </a:r>
            <a:r>
              <a:rPr lang="ru-RU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Для государственных и муниципальных служащих также указывается код должности по соответствующему реестру должностей</a:t>
            </a:r>
            <a:r>
              <a:rPr lang="ru-RU" sz="13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ru-RU" sz="1300" b="1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20505"/>
            <a:ext cx="84772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Объект 2"/>
          <p:cNvSpPr>
            <a:spLocks/>
          </p:cNvSpPr>
          <p:nvPr/>
        </p:nvSpPr>
        <p:spPr bwMode="auto">
          <a:xfrm>
            <a:off x="1331640" y="4366845"/>
            <a:ext cx="7677794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1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«Код выполняемой функции</a:t>
            </a:r>
            <a:r>
              <a:rPr lang="ru-RU" sz="1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altLang="ru-RU" sz="1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графа 6) </a:t>
            </a:r>
            <a:r>
              <a:rPr lang="ru-RU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– заполняется </a:t>
            </a:r>
            <a:r>
              <a:rPr lang="ru-RU" sz="1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мероприятий «ПРИЕМ», «ПЕРЕВОД», «УВОЛЬНЕНИЕ», «НАЧАЛО ДОГОВОРА  ГПХ» или «ОКОНЧАНИЕ ДОГОВОРА ГПХ». Для договоров ГПХ в графе «Код выполняемой функции» также указывается один из следующих кодов:</a:t>
            </a:r>
            <a:endParaRPr lang="ru-RU" altLang="ru-RU" sz="1200" b="1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661360"/>
              </p:ext>
            </p:extLst>
          </p:nvPr>
        </p:nvGraphicFramePr>
        <p:xfrm>
          <a:off x="1331640" y="5015056"/>
          <a:ext cx="7706742" cy="1798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1966"/>
                <a:gridCol w="6984776"/>
              </a:tblGrid>
              <a:tr h="204441">
                <a:tc>
                  <a:txBody>
                    <a:bodyPr/>
                    <a:lstStyle/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ДГПХ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договор гражданско-правового характера о выполнении работ (оказании услуг)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/>
                </a:tc>
              </a:tr>
              <a:tr h="0">
                <a:tc>
                  <a:txBody>
                    <a:bodyPr/>
                    <a:lstStyle/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ДАВТ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договор авторского заказа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/>
                </a:tc>
              </a:tr>
              <a:tr h="0">
                <a:tc>
                  <a:txBody>
                    <a:bodyPr/>
                    <a:lstStyle/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ДОИП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договор об отчуждении исключительного права на произведения науки, литературы, искусства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/>
                </a:tc>
              </a:tr>
              <a:tr h="162706">
                <a:tc>
                  <a:txBody>
                    <a:bodyPr/>
                    <a:lstStyle/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ИЗЛД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издательский лицензионный договор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/>
                </a:tc>
              </a:tr>
              <a:tr h="0">
                <a:tc>
                  <a:txBody>
                    <a:bodyPr/>
                    <a:lstStyle/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ЛДПИ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лицензионный договор о предоставлении права использования произведения науки, литературы, искусства, в том числе договор о передаче полномочий по управлению правами, заключенный с организацией по управлению правами на коллективной основе</a:t>
                      </a:r>
                      <a:endParaRPr lang="ru-RU" sz="7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/>
                </a:tc>
              </a:tr>
            </a:tbl>
          </a:graphicData>
        </a:graphic>
      </p:graphicFrame>
      <p:sp>
        <p:nvSpPr>
          <p:cNvPr id="22" name="4-конечная звезда 21"/>
          <p:cNvSpPr/>
          <p:nvPr/>
        </p:nvSpPr>
        <p:spPr>
          <a:xfrm flipV="1">
            <a:off x="1064426" y="5013176"/>
            <a:ext cx="328031" cy="360037"/>
          </a:xfrm>
          <a:prstGeom prst="star4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47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4007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/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0" y="44624"/>
            <a:ext cx="7717069" cy="28469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Подраздел 1.1. «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Сведения о трудовой (иной)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деятельности» раздела 1 формы ЕФС-1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4006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4006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39552" y="476672"/>
            <a:ext cx="5400600" cy="3405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Особенности заполнения отдельных граф подраздела 1.1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4-конечная звезда 30"/>
          <p:cNvSpPr/>
          <p:nvPr/>
        </p:nvSpPr>
        <p:spPr>
          <a:xfrm flipV="1">
            <a:off x="107504" y="476672"/>
            <a:ext cx="328031" cy="360037"/>
          </a:xfrm>
          <a:prstGeom prst="star4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/>
          <p:cNvSpPr>
            <a:spLocks/>
          </p:cNvSpPr>
          <p:nvPr/>
        </p:nvSpPr>
        <p:spPr bwMode="auto">
          <a:xfrm>
            <a:off x="2411760" y="886215"/>
            <a:ext cx="6398492" cy="121571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25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● «Причины увольнения, пункт, часть статьи, статья Трудового кодекса Российской Федерации, федерального </a:t>
            </a:r>
            <a:r>
              <a:rPr lang="ru-RU" altLang="ru-RU" sz="125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закона» </a:t>
            </a:r>
            <a:r>
              <a:rPr lang="ru-RU" altLang="ru-RU" sz="125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ru-RU" altLang="ru-RU" sz="125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графа 7)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указывается код причины увольнения в соответствии с разделом «Коды причин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увольнения …» приложения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«Классификатор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параметров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…», а также без каких-либо сокращений причина прекращения трудового договора в соответствии с положениями Трудового кодекса Российской Федерации или иного федерального закона</a:t>
            </a:r>
            <a:endParaRPr lang="ru-RU" alt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7" y="1052736"/>
            <a:ext cx="2195736" cy="133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375" y="2243803"/>
            <a:ext cx="3240360" cy="449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630" y="2209101"/>
            <a:ext cx="2962571" cy="455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бъект 2"/>
          <p:cNvSpPr>
            <a:spLocks/>
          </p:cNvSpPr>
          <p:nvPr/>
        </p:nvSpPr>
        <p:spPr bwMode="auto">
          <a:xfrm>
            <a:off x="120874" y="2636912"/>
            <a:ext cx="2239220" cy="157735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25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●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В случае прекращения договора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ГПХ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графа 7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«Причины увольнения, пункт, часть статьи, статья Трудового кодекса Российской Федерации, федерального закона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just"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заполняется.</a:t>
            </a:r>
            <a:endParaRPr lang="ru-RU" altLang="ru-RU" sz="1200" b="1" dirty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837601" y="6525344"/>
            <a:ext cx="270903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ctr" defTabSz="1928744"/>
            <a:fld id="{DC01C986-78EF-484E-8321-43D81B88D720}" type="slidenum">
              <a:rPr lang="ru-RU" sz="1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pPr algn="ctr" defTabSz="1928744"/>
              <a:t>14</a:t>
            </a:fld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5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58022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/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0" y="188640"/>
            <a:ext cx="7717069" cy="34624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Спецификация подраздела 1.1. формы ЕФС-1</a:t>
            </a:r>
            <a:endParaRPr lang="ru-RU" sz="1800" b="1" dirty="0">
              <a:solidFill>
                <a:schemeClr val="bg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58022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58022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" y="637513"/>
            <a:ext cx="9113262" cy="617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4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114"/>
          <p:cNvSpPr>
            <a:spLocks/>
          </p:cNvSpPr>
          <p:nvPr/>
        </p:nvSpPr>
        <p:spPr bwMode="auto">
          <a:xfrm>
            <a:off x="5652120" y="4150214"/>
            <a:ext cx="621064" cy="576181"/>
          </a:xfrm>
          <a:prstGeom prst="ellipse">
            <a:avLst/>
          </a:prstGeom>
          <a:solidFill>
            <a:srgbClr val="F5EEE4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10300" dir="2700000" algn="ctr" rotWithShape="0">
              <a:srgbClr val="000000">
                <a:alpha val="34999"/>
              </a:srgbClr>
            </a:outerShdw>
          </a:effectLst>
        </p:spPr>
        <p:txBody>
          <a:bodyPr lIns="45720" rIns="45720" anchor="ctr"/>
          <a:lstStyle/>
          <a:p>
            <a:endParaRPr lang="ru-RU" dirty="0"/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90588" y="6565995"/>
            <a:ext cx="452167" cy="29200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1F2B106-6A51-45D5-9B3C-2989B1FE846C}" type="slidenum">
              <a:rPr lang="ru-RU" altLang="ru-RU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16</a:t>
            </a:fld>
            <a:endParaRPr lang="ru-RU" alt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бъект 2"/>
          <p:cNvSpPr>
            <a:spLocks/>
          </p:cNvSpPr>
          <p:nvPr/>
        </p:nvSpPr>
        <p:spPr bwMode="auto">
          <a:xfrm>
            <a:off x="5346896" y="2991302"/>
            <a:ext cx="368960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НЕ </a:t>
            </a:r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состоял в трудовых (служебных) </a:t>
            </a: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отношениях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НО </a:t>
            </a:r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имеет стаж работы по трудовому договору (служебному контракту</a:t>
            </a: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altLang="ru-RU" sz="1200" b="1" dirty="0"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4327278" y="3982994"/>
            <a:ext cx="388738" cy="28882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Picture 115" descr="industry-icon-png-1857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616" y="4235932"/>
            <a:ext cx="494071" cy="45836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pic>
        <p:nvPicPr>
          <p:cNvPr id="26" name="Рисунок 25" descr="f1.eps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39952" y="2832600"/>
            <a:ext cx="631431" cy="81184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3" name="Прямоугольник 32"/>
          <p:cNvSpPr/>
          <p:nvPr/>
        </p:nvSpPr>
        <p:spPr>
          <a:xfrm>
            <a:off x="3923928" y="3644440"/>
            <a:ext cx="115212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Нашивка 34"/>
          <p:cNvSpPr/>
          <p:nvPr/>
        </p:nvSpPr>
        <p:spPr>
          <a:xfrm rot="10800000">
            <a:off x="3635896" y="2950488"/>
            <a:ext cx="504056" cy="57606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4788024" y="2950488"/>
            <a:ext cx="504056" cy="57606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15735" y="1784175"/>
            <a:ext cx="2165945" cy="278185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позднее 15.01.2021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1050" y="890876"/>
            <a:ext cx="5357417" cy="1331832"/>
            <a:chOff x="179512" y="712281"/>
            <a:chExt cx="5357417" cy="133183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179512" y="1705559"/>
              <a:ext cx="1152128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Работник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" name="Рисунок 39" descr="f1.eps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91822" y="925180"/>
              <a:ext cx="631431" cy="81184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3" name="Прямоугольник 42"/>
            <p:cNvSpPr/>
            <p:nvPr/>
          </p:nvSpPr>
          <p:spPr>
            <a:xfrm>
              <a:off x="1962250" y="856813"/>
              <a:ext cx="2619475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ru-RU" sz="135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  <a:sym typeface="Arial" charset="0"/>
                </a:rPr>
                <a:t>Подача заявления о выборе </a:t>
              </a:r>
            </a:p>
            <a:p>
              <a:r>
                <a:rPr lang="ru-RU" altLang="ru-RU" sz="135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  <a:sym typeface="Arial" charset="0"/>
                </a:rPr>
                <a:t>способа ведения сведений </a:t>
              </a:r>
            </a:p>
            <a:p>
              <a:r>
                <a:rPr lang="ru-RU" altLang="ru-RU" sz="135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  <a:sym typeface="Arial" charset="0"/>
                </a:rPr>
                <a:t>о трудовой деятельности</a:t>
              </a:r>
              <a:endParaRPr lang="ru-RU" altLang="ru-RU" sz="1350" b="1" dirty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endParaRPr>
            </a:p>
          </p:txBody>
        </p:sp>
        <p:sp>
          <p:nvSpPr>
            <p:cNvPr id="44" name="Нашивка 43"/>
            <p:cNvSpPr/>
            <p:nvPr/>
          </p:nvSpPr>
          <p:spPr>
            <a:xfrm>
              <a:off x="1359359" y="946083"/>
              <a:ext cx="504056" cy="57606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4915865" y="712281"/>
              <a:ext cx="621064" cy="656987"/>
              <a:chOff x="7931919" y="663002"/>
              <a:chExt cx="621064" cy="656987"/>
            </a:xfrm>
          </p:grpSpPr>
          <p:sp>
            <p:nvSpPr>
              <p:cNvPr id="50" name="Oval 114"/>
              <p:cNvSpPr>
                <a:spLocks/>
              </p:cNvSpPr>
              <p:nvPr/>
            </p:nvSpPr>
            <p:spPr bwMode="auto">
              <a:xfrm>
                <a:off x="7931919" y="743808"/>
                <a:ext cx="621064" cy="576181"/>
              </a:xfrm>
              <a:prstGeom prst="ellipse">
                <a:avLst/>
              </a:prstGeom>
              <a:solidFill>
                <a:srgbClr val="F5EEE4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10300" dir="2700000" algn="ctr" rotWithShape="0">
                  <a:srgbClr val="000000">
                    <a:alpha val="34999"/>
                  </a:srgbClr>
                </a:outerShdw>
              </a:effectLst>
            </p:spPr>
            <p:txBody>
              <a:bodyPr lIns="45720" rIns="45720" anchor="ctr"/>
              <a:lstStyle/>
              <a:p>
                <a:endParaRPr lang="ru-RU" dirty="0"/>
              </a:p>
            </p:txBody>
          </p:sp>
          <p:pic>
            <p:nvPicPr>
              <p:cNvPr id="51" name="Picture 115" descr="industry-icon-png-18570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995415" y="663002"/>
                <a:ext cx="494071" cy="458366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</p:pic>
        </p:grpSp>
      </p:grpSp>
      <p:pic>
        <p:nvPicPr>
          <p:cNvPr id="42" name="Picture 27" descr="Picture 28">
            <a:extLst>
              <a:ext uri="{FF2B5EF4-FFF2-40B4-BE49-F238E27FC236}">
                <a16:creationId xmlns:a16="http://schemas.microsoft.com/office/drawing/2014/main" xmlns="" id="{912D297D-42F0-9F43-829E-83F15081B1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488" y="4104752"/>
            <a:ext cx="70643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9" name="Rectangle 2">
            <a:extLst>
              <a:ext uri="{FF2B5EF4-FFF2-40B4-BE49-F238E27FC236}">
                <a16:creationId xmlns="" xmlns:a16="http://schemas.microsoft.com/office/drawing/2014/main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3" y="116632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Выбор способа ведения сведений о трудовой 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2">
            <a:extLst>
              <a:ext uri="{FF2B5EF4-FFF2-40B4-BE49-F238E27FC236}">
                <a16:creationId xmlns="" xmlns:a16="http://schemas.microsoft.com/office/drawing/2014/main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8460" y="116632"/>
            <a:ext cx="342104" cy="3906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54" name="Rectangle 2">
            <a:extLst>
              <a:ext uri="{FF2B5EF4-FFF2-40B4-BE49-F238E27FC236}">
                <a16:creationId xmlns="" xmlns:a16="http://schemas.microsoft.com/office/drawing/2014/main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16632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57017" y="629155"/>
            <a:ext cx="2430807" cy="351573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</a:t>
            </a:r>
            <a:r>
              <a:rPr kumimoji="0" lang="ru-RU" sz="1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31.12.2020 включительно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83" y="620688"/>
            <a:ext cx="355571" cy="34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Скругленный прямоугольник 56"/>
          <p:cNvSpPr/>
          <p:nvPr/>
        </p:nvSpPr>
        <p:spPr>
          <a:xfrm>
            <a:off x="565401" y="2499547"/>
            <a:ext cx="2782463" cy="351573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noProof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состоянию на </a:t>
            </a:r>
            <a:r>
              <a:rPr kumimoji="0" lang="ru-RU" sz="1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31.12.2020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1080"/>
            <a:ext cx="355571" cy="34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Объект 2"/>
          <p:cNvSpPr>
            <a:spLocks/>
          </p:cNvSpPr>
          <p:nvPr/>
        </p:nvSpPr>
        <p:spPr bwMode="auto">
          <a:xfrm>
            <a:off x="274327" y="2976616"/>
            <a:ext cx="3312368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НЕ исполнял свои трудовые обязанности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НО за ним сохранялось место работы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в том числе на период:</a:t>
            </a:r>
            <a:endParaRPr lang="ru-RU" altLang="ru-RU" sz="1200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95536" y="4075023"/>
            <a:ext cx="2702535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временной нетрудоспособности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395536" y="3696696"/>
            <a:ext cx="771686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отпуска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395535" y="4446164"/>
            <a:ext cx="3311203" cy="60016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отстранения от работы </a:t>
            </a:r>
            <a:r>
              <a:rPr lang="ru-RU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случаях, предусмотренных ТК РФ, другими  </a:t>
            </a:r>
            <a:r>
              <a:rPr lang="ru-RU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ФЗ, иными нормативно-правовыми </a:t>
            </a:r>
            <a:r>
              <a:rPr lang="ru-RU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актами РФ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74327" y="3624688"/>
            <a:ext cx="0" cy="1008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83991" y="4633429"/>
            <a:ext cx="111545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283991" y="4200752"/>
            <a:ext cx="111545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283991" y="3840712"/>
            <a:ext cx="111545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нутый угол 14"/>
          <p:cNvSpPr/>
          <p:nvPr/>
        </p:nvSpPr>
        <p:spPr>
          <a:xfrm>
            <a:off x="3923928" y="4300251"/>
            <a:ext cx="1116123" cy="804375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Письменное</a:t>
            </a:r>
          </a:p>
          <a:p>
            <a:pPr lvl="0" algn="ctr"/>
            <a:r>
              <a:rPr lang="ru-RU" sz="105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заявление</a:t>
            </a:r>
            <a:endParaRPr lang="ru-RU" sz="1050" b="1" dirty="0">
              <a:solidFill>
                <a:prstClr val="whit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Выноска 1 15"/>
          <p:cNvSpPr/>
          <p:nvPr/>
        </p:nvSpPr>
        <p:spPr>
          <a:xfrm>
            <a:off x="5304684" y="3738518"/>
            <a:ext cx="1315935" cy="338554"/>
          </a:xfrm>
          <a:prstGeom prst="borderCallout1">
            <a:avLst>
              <a:gd name="adj1" fmla="val 18750"/>
              <a:gd name="adj2" fmla="val -8333"/>
              <a:gd name="adj3" fmla="val 151888"/>
              <a:gd name="adj4" fmla="val -32542"/>
            </a:avLst>
          </a:prstGeom>
          <a:noFill/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lvl="0" algn="ctr"/>
            <a:r>
              <a:rPr lang="ru-RU" sz="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любое время,  </a:t>
            </a:r>
            <a:r>
              <a:rPr lang="ru-RU" sz="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т.ч</a:t>
            </a:r>
            <a:r>
              <a:rPr lang="ru-RU" sz="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 </a:t>
            </a:r>
            <a:r>
              <a:rPr lang="ru-RU" sz="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 </a:t>
            </a:r>
            <a:r>
              <a:rPr lang="ru-RU" sz="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трудоустройстве</a:t>
            </a:r>
            <a:endParaRPr lang="ru-RU" sz="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112"/>
          <p:cNvSpPr>
            <a:spLocks/>
          </p:cNvSpPr>
          <p:nvPr/>
        </p:nvSpPr>
        <p:spPr bwMode="auto">
          <a:xfrm>
            <a:off x="5273430" y="4674622"/>
            <a:ext cx="154230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Arial Narrow" pitchFamily="34" charset="0"/>
              </a:rPr>
              <a:t>Работодатель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  <a:sym typeface="Arial Narrow" pitchFamily="34" charset="0"/>
            </a:endParaRPr>
          </a:p>
        </p:txBody>
      </p:sp>
      <p:sp>
        <p:nvSpPr>
          <p:cNvPr id="79" name="Нашивка 78"/>
          <p:cNvSpPr/>
          <p:nvPr/>
        </p:nvSpPr>
        <p:spPr>
          <a:xfrm>
            <a:off x="6948264" y="4160647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564265" y="5229200"/>
            <a:ext cx="1265383" cy="351573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noProof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01</a:t>
            </a:r>
            <a:r>
              <a:rPr kumimoji="0" lang="ru-RU" sz="1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.01.2021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1" y="5240288"/>
            <a:ext cx="355571" cy="34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Рисунок 83" descr="f1.eps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81379" y="5661248"/>
            <a:ext cx="550261" cy="70747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5" name="Прямоугольник 84"/>
          <p:cNvSpPr/>
          <p:nvPr/>
        </p:nvSpPr>
        <p:spPr>
          <a:xfrm>
            <a:off x="467544" y="6381328"/>
            <a:ext cx="112871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Выноска 1 85"/>
          <p:cNvSpPr/>
          <p:nvPr/>
        </p:nvSpPr>
        <p:spPr>
          <a:xfrm>
            <a:off x="5040051" y="2348880"/>
            <a:ext cx="3924437" cy="461665"/>
          </a:xfrm>
          <a:prstGeom prst="borderCallout1">
            <a:avLst>
              <a:gd name="adj1" fmla="val 18750"/>
              <a:gd name="adj2" fmla="val -8333"/>
              <a:gd name="adj3" fmla="val 77614"/>
              <a:gd name="adj4" fmla="val -12832"/>
            </a:avLst>
          </a:prstGeom>
          <a:noFill/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Работники</a:t>
            </a:r>
            <a:r>
              <a:rPr lang="ru-RU" sz="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</a:t>
            </a:r>
            <a:r>
              <a:rPr lang="ru-RU" sz="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попадающие под условия возможности подачи заявления после 31.12.2020,  могли сделать выбор только по 31.12.2020  </a:t>
            </a:r>
            <a:r>
              <a:rPr lang="ru-RU" sz="8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(письмо Минтруда №14-2/10/В-12869 от 29.12.2020</a:t>
            </a:r>
            <a:r>
              <a:rPr lang="ru-RU" sz="8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800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7" name="Rectangle 112"/>
          <p:cNvSpPr>
            <a:spLocks/>
          </p:cNvSpPr>
          <p:nvPr/>
        </p:nvSpPr>
        <p:spPr bwMode="auto">
          <a:xfrm>
            <a:off x="5113798" y="1434262"/>
            <a:ext cx="154230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Arial Narrow" pitchFamily="34" charset="0"/>
              </a:rPr>
              <a:t>Работодатель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  <a:sym typeface="Arial Narrow" pitchFamily="34" charset="0"/>
            </a:endParaRPr>
          </a:p>
        </p:txBody>
      </p:sp>
      <p:pic>
        <p:nvPicPr>
          <p:cNvPr id="88" name="Picture 27" descr="Picture 28">
            <a:extLst>
              <a:ext uri="{FF2B5EF4-FFF2-40B4-BE49-F238E27FC236}">
                <a16:creationId xmlns:a16="http://schemas.microsoft.com/office/drawing/2014/main" xmlns="" id="{912D297D-42F0-9F43-829E-83F15081B1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020" y="961297"/>
            <a:ext cx="70643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9" name="Нашивка 88"/>
          <p:cNvSpPr/>
          <p:nvPr/>
        </p:nvSpPr>
        <p:spPr>
          <a:xfrm>
            <a:off x="6876256" y="1052736"/>
            <a:ext cx="50405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0" name="Нашивка 89"/>
          <p:cNvSpPr/>
          <p:nvPr/>
        </p:nvSpPr>
        <p:spPr>
          <a:xfrm>
            <a:off x="1956632" y="5779136"/>
            <a:ext cx="504056" cy="57606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558763" y="5709377"/>
            <a:ext cx="27333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Впервые трудоустраивается, </a:t>
            </a:r>
          </a:p>
          <a:p>
            <a:pPr algn="ctr"/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не имеет стаж на 01.01.2021</a:t>
            </a:r>
            <a:endParaRPr lang="ru-RU" altLang="ru-RU" sz="1400" b="1" dirty="0">
              <a:solidFill>
                <a:schemeClr val="tx1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92" name="Oval 114"/>
          <p:cNvSpPr>
            <a:spLocks/>
          </p:cNvSpPr>
          <p:nvPr/>
        </p:nvSpPr>
        <p:spPr bwMode="auto">
          <a:xfrm>
            <a:off x="5804520" y="5590374"/>
            <a:ext cx="621064" cy="576181"/>
          </a:xfrm>
          <a:prstGeom prst="ellipse">
            <a:avLst/>
          </a:prstGeom>
          <a:solidFill>
            <a:srgbClr val="F5EEE4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10300" dir="2700000" algn="ctr" rotWithShape="0">
              <a:srgbClr val="000000">
                <a:alpha val="34999"/>
              </a:srgbClr>
            </a:outerShdw>
          </a:effectLst>
        </p:spPr>
        <p:txBody>
          <a:bodyPr lIns="45720" rIns="45720" anchor="ctr"/>
          <a:lstStyle/>
          <a:p>
            <a:endParaRPr lang="ru-RU" dirty="0"/>
          </a:p>
        </p:txBody>
      </p:sp>
      <p:pic>
        <p:nvPicPr>
          <p:cNvPr id="93" name="Picture 115" descr="industry-icon-png-1857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016" y="5676092"/>
            <a:ext cx="494071" cy="45836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94" name="Rectangle 112"/>
          <p:cNvSpPr>
            <a:spLocks/>
          </p:cNvSpPr>
          <p:nvPr/>
        </p:nvSpPr>
        <p:spPr bwMode="auto">
          <a:xfrm>
            <a:off x="5425830" y="6114782"/>
            <a:ext cx="154230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Arial Narrow" pitchFamily="34" charset="0"/>
              </a:rPr>
              <a:t>Работодатель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  <a:sym typeface="Arial Narrow" pitchFamily="34" charset="0"/>
            </a:endParaRPr>
          </a:p>
        </p:txBody>
      </p:sp>
      <p:pic>
        <p:nvPicPr>
          <p:cNvPr id="1027" name="Picture 3" descr="C:\Program Files\Microsoft Office\MEDIA\CAGCAT10\j0292982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2" y="5395228"/>
            <a:ext cx="1118196" cy="110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7808565" y="5561789"/>
            <a:ext cx="645850" cy="385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ЭТК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6" name="Нашивка 95"/>
          <p:cNvSpPr/>
          <p:nvPr/>
        </p:nvSpPr>
        <p:spPr>
          <a:xfrm>
            <a:off x="7035145" y="5692701"/>
            <a:ext cx="504056" cy="57606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3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="" xmlns:a16="http://schemas.microsoft.com/office/drawing/2014/main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4006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/>
          </a:p>
        </p:txBody>
      </p:sp>
      <p:sp>
        <p:nvSpPr>
          <p:cNvPr id="48" name="Rectangle 4">
            <a:extLst>
              <a:ext uri="{FF2B5EF4-FFF2-40B4-BE49-F238E27FC236}">
                <a16:creationId xmlns="" xmlns:a16="http://schemas.microsoft.com/office/drawing/2014/main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1" y="14006"/>
            <a:ext cx="7717069" cy="34624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Отмена 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(корректировка) сведений </a:t>
            </a:r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трудовой деятельности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="" xmlns:a16="http://schemas.microsoft.com/office/drawing/2014/main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4006"/>
            <a:ext cx="342104" cy="3906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35" name="Rectangle 2">
            <a:extLst>
              <a:ext uri="{FF2B5EF4-FFF2-40B4-BE49-F238E27FC236}">
                <a16:creationId xmlns="" xmlns:a16="http://schemas.microsoft.com/office/drawing/2014/main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4006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dirty="0"/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48464" y="6525344"/>
            <a:ext cx="35560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64291" tIns="64291" rIns="64291" bIns="64291" anchor="ctr">
            <a:spAutoFit/>
          </a:bodyPr>
          <a:lstStyle/>
          <a:p>
            <a:pPr algn="ctr" defTabSz="1928744"/>
            <a:fld id="{BD5C65BA-8E01-4625-9938-9569ADAEA6C0}" type="slidenum">
              <a:rPr lang="ru-RU" sz="1000">
                <a:solidFill>
                  <a:srgbClr val="002060"/>
                </a:solidFill>
                <a:latin typeface="Verdana" pitchFamily="34" charset="0"/>
              </a:rPr>
              <a:pPr algn="ctr" defTabSz="1928744"/>
              <a:t>17</a:t>
            </a:fld>
            <a:endParaRPr lang="ru-RU" sz="10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8" name="Объект 2"/>
          <p:cNvSpPr>
            <a:spLocks/>
          </p:cNvSpPr>
          <p:nvPr/>
        </p:nvSpPr>
        <p:spPr bwMode="auto">
          <a:xfrm>
            <a:off x="276217" y="548680"/>
            <a:ext cx="8770591" cy="72008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Е</a:t>
            </a:r>
            <a:r>
              <a:rPr lang="ru-RU" sz="1200" dirty="0">
                <a:solidFill>
                  <a:srgbClr val="17375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сли необходимо </a:t>
            </a:r>
            <a:r>
              <a:rPr lang="ru-RU" sz="1200" b="1" dirty="0" smtClean="0">
                <a:solidFill>
                  <a:srgbClr val="17375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отменить кадровое мероприятие </a:t>
            </a:r>
            <a:r>
              <a:rPr lang="ru-RU" sz="1200" dirty="0">
                <a:solidFill>
                  <a:srgbClr val="17375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ранее представленных </a:t>
            </a:r>
            <a:r>
              <a:rPr lang="ru-RU" sz="1200" dirty="0" smtClean="0">
                <a:solidFill>
                  <a:srgbClr val="17375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сведениях, представляются сведения заполненные </a:t>
            </a:r>
            <a:r>
              <a:rPr lang="ru-RU" sz="1200" b="1" dirty="0">
                <a:solidFill>
                  <a:srgbClr val="17375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полном соответствии с первоначальными сведениями</a:t>
            </a:r>
            <a:r>
              <a:rPr lang="ru-RU" sz="1200" dirty="0">
                <a:solidFill>
                  <a:srgbClr val="17375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которые требуется отменить, при этом </a:t>
            </a:r>
            <a:r>
              <a:rPr lang="ru-RU" sz="1200" dirty="0" smtClean="0">
                <a:solidFill>
                  <a:srgbClr val="17375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графе </a:t>
            </a:r>
            <a:r>
              <a:rPr lang="ru-RU" altLang="ru-RU" sz="1200" b="1" dirty="0">
                <a:solidFill>
                  <a:srgbClr val="A5002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«Признак отмены </a:t>
            </a:r>
            <a:r>
              <a:rPr lang="ru-RU" altLang="ru-RU" sz="1200" b="1" dirty="0" smtClean="0">
                <a:solidFill>
                  <a:srgbClr val="A5002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записи» проставляется </a:t>
            </a:r>
            <a:r>
              <a:rPr lang="ru-RU" altLang="ru-RU" sz="1200" b="1" dirty="0">
                <a:solidFill>
                  <a:srgbClr val="A5002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знак «X», </a:t>
            </a:r>
            <a:r>
              <a:rPr lang="ru-RU" altLang="ru-RU" sz="1200" dirty="0">
                <a:solidFill>
                  <a:srgbClr val="17375E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например</a:t>
            </a:r>
            <a:r>
              <a:rPr lang="ru-RU" altLang="ru-RU" sz="1200" dirty="0" smtClean="0">
                <a:solidFill>
                  <a:srgbClr val="17375E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:</a:t>
            </a:r>
            <a:r>
              <a:rPr lang="ru-RU" sz="1200" dirty="0" smtClean="0">
                <a:solidFill>
                  <a:srgbClr val="17375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  <a:endParaRPr lang="ru-RU" sz="1200" dirty="0">
              <a:solidFill>
                <a:srgbClr val="17375E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1" name="Объект 2"/>
          <p:cNvSpPr>
            <a:spLocks/>
          </p:cNvSpPr>
          <p:nvPr/>
        </p:nvSpPr>
        <p:spPr bwMode="auto">
          <a:xfrm>
            <a:off x="343990" y="3861048"/>
            <a:ext cx="8618488" cy="10081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Е</a:t>
            </a:r>
            <a:r>
              <a:rPr lang="ru-RU" sz="1200" dirty="0">
                <a:solidFill>
                  <a:srgbClr val="17375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сли необходимо </a:t>
            </a:r>
            <a:r>
              <a:rPr lang="ru-RU" sz="1200" b="1" dirty="0">
                <a:solidFill>
                  <a:srgbClr val="17375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скорректировать</a:t>
            </a:r>
            <a:r>
              <a:rPr lang="ru-RU" sz="1200" dirty="0">
                <a:solidFill>
                  <a:srgbClr val="17375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ранее представленные </a:t>
            </a:r>
            <a:r>
              <a:rPr lang="ru-RU" sz="1200" dirty="0" smtClean="0">
                <a:solidFill>
                  <a:srgbClr val="17375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сведения, </a:t>
            </a:r>
            <a:r>
              <a:rPr lang="ru-RU" sz="1200" b="1" dirty="0" smtClean="0">
                <a:solidFill>
                  <a:srgbClr val="17375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следует отменить </a:t>
            </a:r>
            <a:r>
              <a:rPr lang="ru-RU" sz="1200" b="1" dirty="0">
                <a:solidFill>
                  <a:srgbClr val="17375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ранее представленные </a:t>
            </a:r>
            <a:r>
              <a:rPr lang="ru-RU" sz="1200" b="1" dirty="0" smtClean="0">
                <a:solidFill>
                  <a:srgbClr val="17375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сведения</a:t>
            </a:r>
            <a:r>
              <a:rPr lang="ru-RU" sz="1200" dirty="0" smtClean="0">
                <a:solidFill>
                  <a:srgbClr val="17375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rgbClr val="17375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 одновременно </a:t>
            </a:r>
            <a:r>
              <a:rPr lang="ru-RU" sz="1200" b="1" dirty="0" smtClean="0">
                <a:solidFill>
                  <a:srgbClr val="17375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заполнить </a:t>
            </a:r>
            <a:r>
              <a:rPr lang="ru-RU" sz="1200" b="1" dirty="0">
                <a:solidFill>
                  <a:srgbClr val="17375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исправленные сведения в следующей строке </a:t>
            </a:r>
            <a:r>
              <a:rPr lang="ru-RU" sz="1200" b="1" dirty="0" smtClean="0">
                <a:solidFill>
                  <a:srgbClr val="17375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формы.</a:t>
            </a:r>
          </a:p>
          <a:p>
            <a:pPr algn="just"/>
            <a:r>
              <a:rPr lang="ru-RU" sz="1200" b="1" dirty="0" smtClean="0">
                <a:solidFill>
                  <a:srgbClr val="17375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Например: неверно указана дата кадрового мероприятия «Прием» (указана дата 18.01.20</a:t>
            </a:r>
            <a:r>
              <a:rPr lang="ru-RU" sz="1200" b="1" dirty="0" smtClean="0">
                <a:solidFill>
                  <a:srgbClr val="17375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22</a:t>
            </a:r>
            <a:r>
              <a:rPr lang="ru-RU" sz="1200" dirty="0" smtClean="0">
                <a:solidFill>
                  <a:srgbClr val="17375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должна быть указана 18.01.20</a:t>
            </a:r>
            <a:r>
              <a:rPr lang="ru-RU" sz="1200" b="1" dirty="0" smtClean="0">
                <a:solidFill>
                  <a:srgbClr val="17375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23</a:t>
            </a:r>
            <a:r>
              <a:rPr lang="ru-RU" sz="1200" dirty="0" smtClean="0">
                <a:solidFill>
                  <a:srgbClr val="17375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), для исправления в форме СЗВ-ТД указывается кадровое мероприятие с неверной датой и признаком отмены, второй строкой – это же кадровое мероприятие с «правильной» датой.</a:t>
            </a:r>
            <a:endParaRPr lang="ru-RU" sz="1200" dirty="0">
              <a:solidFill>
                <a:srgbClr val="17375E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192" y="3001451"/>
            <a:ext cx="859928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13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!!!</a:t>
            </a:r>
            <a:r>
              <a:rPr lang="ru-RU" sz="13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заполнении сведений с признаком отмены кадрового мероприятия в электронном виде наряду с </a:t>
            </a:r>
            <a:r>
              <a:rPr lang="ru-RU" sz="13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датой</a:t>
            </a:r>
            <a:r>
              <a:rPr lang="ru-RU" sz="13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3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видом</a:t>
            </a:r>
            <a:r>
              <a:rPr lang="ru-RU" sz="13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мероприятия следует указывать </a:t>
            </a:r>
            <a:r>
              <a:rPr lang="en-US" sz="13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UUID</a:t>
            </a:r>
            <a:r>
              <a:rPr lang="ru-RU" sz="13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отменяемой записи, а также обязательно отразить </a:t>
            </a:r>
            <a:r>
              <a:rPr lang="ru-RU" sz="13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отметку о совместительстве (при наличии)</a:t>
            </a:r>
            <a:r>
              <a:rPr lang="ru-RU" sz="13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17" y="1410096"/>
            <a:ext cx="8770591" cy="122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94112" y="2377864"/>
            <a:ext cx="332048" cy="268262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9" y="5022179"/>
            <a:ext cx="8601929" cy="14311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00089" y="5981700"/>
            <a:ext cx="576064" cy="2358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656636" y="5981700"/>
            <a:ext cx="288032" cy="2358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5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4007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/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0" y="44624"/>
            <a:ext cx="7717069" cy="31546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Подраздел 1.2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. «Сведения о страховом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стаже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раздела 1 формы ЕФС-1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4006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4006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835696" y="1913028"/>
            <a:ext cx="108012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Работники</a:t>
            </a:r>
          </a:p>
        </p:txBody>
      </p:sp>
      <p:sp>
        <p:nvSpPr>
          <p:cNvPr id="21" name="Нашивка 20"/>
          <p:cNvSpPr/>
          <p:nvPr/>
        </p:nvSpPr>
        <p:spPr>
          <a:xfrm>
            <a:off x="1403648" y="1148235"/>
            <a:ext cx="504056" cy="57606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Заголовок 2"/>
          <p:cNvSpPr>
            <a:spLocks noGrp="1"/>
          </p:cNvSpPr>
          <p:nvPr/>
        </p:nvSpPr>
        <p:spPr bwMode="auto">
          <a:xfrm>
            <a:off x="495752" y="507450"/>
            <a:ext cx="8108696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Подраздел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1.2.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раздела 1 формы ЕФС-1 з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аполняется и представляется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007685" y="1060759"/>
            <a:ext cx="5668769" cy="5793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just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Выполняли работу, дающую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право на досрочное назначение пенсий, в </a:t>
            </a:r>
            <a:r>
              <a:rPr 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тер.условиях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РКС, МКС, СЕЛО,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ЧАЭС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112"/>
          <p:cNvSpPr>
            <a:spLocks/>
          </p:cNvSpPr>
          <p:nvPr/>
        </p:nvSpPr>
        <p:spPr bwMode="auto">
          <a:xfrm>
            <a:off x="101985" y="1889801"/>
            <a:ext cx="1373671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sym typeface="Arial Narrow" pitchFamily="34" charset="0"/>
              </a:rPr>
              <a:t>Работодатель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  <a:sym typeface="Arial Narrow" pitchFamily="34" charset="0"/>
            </a:endParaRPr>
          </a:p>
        </p:txBody>
      </p:sp>
      <p:grpSp>
        <p:nvGrpSpPr>
          <p:cNvPr id="43" name="Group 113"/>
          <p:cNvGrpSpPr>
            <a:grpSpLocks/>
          </p:cNvGrpSpPr>
          <p:nvPr/>
        </p:nvGrpSpPr>
        <p:grpSpPr bwMode="auto">
          <a:xfrm>
            <a:off x="203314" y="980730"/>
            <a:ext cx="1078821" cy="1018347"/>
            <a:chOff x="0" y="0"/>
            <a:chExt cx="582841" cy="582841"/>
          </a:xfrm>
        </p:grpSpPr>
        <p:sp>
          <p:nvSpPr>
            <p:cNvPr id="44" name="Oval 114"/>
            <p:cNvSpPr>
              <a:spLocks/>
            </p:cNvSpPr>
            <p:nvPr/>
          </p:nvSpPr>
          <p:spPr bwMode="auto">
            <a:xfrm>
              <a:off x="0" y="0"/>
              <a:ext cx="582841" cy="582841"/>
            </a:xfrm>
            <a:prstGeom prst="ellipse">
              <a:avLst/>
            </a:prstGeom>
            <a:solidFill>
              <a:srgbClr val="F5EEE4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10300" dir="2700000" algn="ctr" rotWithShape="0">
                <a:srgbClr val="000000">
                  <a:alpha val="34999"/>
                </a:srgbClr>
              </a:outerShdw>
            </a:effectLst>
          </p:spPr>
          <p:txBody>
            <a:bodyPr lIns="45720" rIns="45720" anchor="ctr"/>
            <a:lstStyle/>
            <a:p>
              <a:endParaRPr lang="ru-RU"/>
            </a:p>
          </p:txBody>
        </p:sp>
        <p:pic>
          <p:nvPicPr>
            <p:cNvPr id="45" name="Picture 115" descr="industry-icon-png-1857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588" y="21103"/>
              <a:ext cx="463664" cy="46366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4067944" y="5687610"/>
            <a:ext cx="4437316" cy="715089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>
            <a:spAutoFit/>
          </a:bodyPr>
          <a:lstStyle/>
          <a:p>
            <a:pPr algn="ctr" defTabSz="914400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/>
              <a:t> </a:t>
            </a:r>
            <a:r>
              <a:rPr lang="ru-RU" sz="12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течение 3-х календарных дней </a:t>
            </a:r>
            <a:r>
              <a:rPr lang="ru-RU" sz="12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 дня поступления запроса органа </a:t>
            </a:r>
            <a:r>
              <a:rPr lang="ru-RU" sz="12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Фонда </a:t>
            </a:r>
            <a:r>
              <a:rPr lang="ru-RU" sz="12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либо со дня обращения лица к страхователю</a:t>
            </a:r>
          </a:p>
        </p:txBody>
      </p:sp>
      <p:sp>
        <p:nvSpPr>
          <p:cNvPr id="31" name="Нашивка 30"/>
          <p:cNvSpPr/>
          <p:nvPr/>
        </p:nvSpPr>
        <p:spPr>
          <a:xfrm>
            <a:off x="3523533" y="5064470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Нашивка 31"/>
          <p:cNvSpPr/>
          <p:nvPr/>
        </p:nvSpPr>
        <p:spPr>
          <a:xfrm>
            <a:off x="3523533" y="5901139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52847" y="4346763"/>
            <a:ext cx="2823009" cy="408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altLang="ru-RU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 Сроки представления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007685" y="1716254"/>
            <a:ext cx="5668769" cy="5793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just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Работали в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тер.условиях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РКС, МКС, СЕЛО,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ЧАЭС, вахтовым методом, в полевых условиях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работы и др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007685" y="2348880"/>
            <a:ext cx="5668770" cy="7150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just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Имели периоды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ухода за ребенком от 1,5 до 3-х лет, получения пособия по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безработице, нахождения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отпуске без сохранения заработной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платы, периоды простоя или отстранения от работы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др.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007685" y="3780651"/>
            <a:ext cx="5668769" cy="3064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Работали в период отбывания наказания в виде лишения свободы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007686" y="3174439"/>
            <a:ext cx="5668770" cy="5107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just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Замещали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государственные и муниципальные должности,  должности государственной гражданской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службы,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муниципальной службы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Рисунок 40" descr="f1.eps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24345" y="1120940"/>
            <a:ext cx="631431" cy="81184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 descr="f1.eps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23018" y="1175266"/>
            <a:ext cx="576774" cy="74156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0" y="5754945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Скругленный прямоугольник 51"/>
          <p:cNvSpPr/>
          <p:nvPr/>
        </p:nvSpPr>
        <p:spPr>
          <a:xfrm>
            <a:off x="4134673" y="4919045"/>
            <a:ext cx="4370587" cy="578882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4400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14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позднее 25-го числа месяца, следующего за отчетным </a:t>
            </a:r>
            <a:r>
              <a:rPr lang="ru-RU" sz="14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периодом (годом)</a:t>
            </a:r>
            <a:endParaRPr lang="ru-RU" sz="14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22503" y="5638647"/>
            <a:ext cx="28010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При обращении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лица с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заявлением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об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установлении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пенсии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либо выплаты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42724" y="4977654"/>
            <a:ext cx="2058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Ежегодно</a:t>
            </a:r>
            <a:endParaRPr lang="ru-RU" altLang="ru-RU" sz="2400" b="1" dirty="0">
              <a:solidFill>
                <a:schemeClr val="tx1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 rot="10800000">
            <a:off x="1004844" y="2348879"/>
            <a:ext cx="1585857" cy="878809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971600" y="2381979"/>
            <a:ext cx="1619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Работали на условиях, отклоняющихся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 общих</a:t>
            </a:r>
            <a:endParaRPr lang="ru-RU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6" y="5053306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Выноска 2 7"/>
          <p:cNvSpPr/>
          <p:nvPr/>
        </p:nvSpPr>
        <p:spPr>
          <a:xfrm>
            <a:off x="7452320" y="4214090"/>
            <a:ext cx="1512168" cy="572282"/>
          </a:xfrm>
          <a:prstGeom prst="borderCallout2">
            <a:avLst/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итогам 2023 года,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позднее 25.01.2024 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48464" y="6525344"/>
            <a:ext cx="35560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64291" tIns="64291" rIns="64291" bIns="64291" anchor="ctr">
            <a:spAutoFit/>
          </a:bodyPr>
          <a:lstStyle/>
          <a:p>
            <a:pPr algn="ctr" defTabSz="1928744"/>
            <a:fld id="{BD5C65BA-8E01-4625-9938-9569ADAEA6C0}" type="slidenum">
              <a:rPr lang="ru-RU" sz="1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ctr" defTabSz="1928744"/>
              <a:t>18</a:t>
            </a:fld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9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16632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/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69975" y="158022"/>
            <a:ext cx="7717069" cy="31546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Подраздел 1.2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. «Сведения о страховом стаже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раздела 1 формы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ЕФС-1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16632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16632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55576" y="2204864"/>
            <a:ext cx="7920880" cy="3405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Особенности представления подраздела 1.2. с типом сведений «Назначение пенсии»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4-конечная звезда 30"/>
          <p:cNvSpPr/>
          <p:nvPr/>
        </p:nvSpPr>
        <p:spPr>
          <a:xfrm flipV="1">
            <a:off x="317560" y="2204864"/>
            <a:ext cx="328031" cy="360037"/>
          </a:xfrm>
          <a:prstGeom prst="star4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бъект 2"/>
          <p:cNvSpPr>
            <a:spLocks/>
          </p:cNvSpPr>
          <p:nvPr/>
        </p:nvSpPr>
        <p:spPr bwMode="auto">
          <a:xfrm>
            <a:off x="192480" y="3233588"/>
            <a:ext cx="8756381" cy="192360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altLang="ru-RU" sz="13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● </a:t>
            </a:r>
            <a:r>
              <a:rPr lang="ru-RU" sz="13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Форма </a:t>
            </a:r>
            <a:r>
              <a:rPr lang="ru-RU" sz="13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ЕФС-1 с типом сведений «Назначение пенсии» </a:t>
            </a:r>
            <a:r>
              <a:rPr lang="ru-RU" sz="13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представляется на </a:t>
            </a:r>
            <a:r>
              <a:rPr lang="ru-RU" sz="13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работников:</a:t>
            </a:r>
            <a:endParaRPr lang="ru-RU" sz="13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3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- которым для установления пенсии или выплаты необходимо учесть период работы календарного года, срок представления отчетности за который не наступил;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3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3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 случае </a:t>
            </a:r>
            <a:r>
              <a:rPr lang="ru-RU" sz="13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отсутствия</a:t>
            </a:r>
            <a:r>
              <a:rPr lang="ru-RU" sz="13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3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указанный период работы календарного года сведений, подлежащих указанию в подразделах «Территориальные условия», «Особенности исчисления страхового стажа», «Условия досрочного назначения страховой пенсии», «Результат специальной оценки условий труда</a:t>
            </a:r>
            <a:r>
              <a:rPr lang="ru-RU" sz="13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algn="just">
              <a:spcAft>
                <a:spcPts val="600"/>
              </a:spcAft>
            </a:pPr>
            <a:r>
              <a:rPr lang="ru-RU" sz="13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!!! </a:t>
            </a:r>
            <a:r>
              <a:rPr lang="ru-RU" sz="13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Сведения с типом </a:t>
            </a:r>
            <a:r>
              <a:rPr lang="ru-RU" sz="13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3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Назначение пенсии» </a:t>
            </a:r>
            <a:r>
              <a:rPr lang="ru-RU" sz="1300" b="1" u="sng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 общими условиями </a:t>
            </a:r>
            <a:r>
              <a:rPr lang="ru-RU" sz="1300" b="1" u="sng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труда</a:t>
            </a:r>
            <a:r>
              <a:rPr lang="ru-RU" sz="13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представляются по запросу органа Фонда, при влиянии </a:t>
            </a:r>
            <a:r>
              <a:rPr lang="ru-RU" sz="1300" b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межрасчетного</a:t>
            </a:r>
            <a:r>
              <a:rPr lang="ru-RU" sz="13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периода стажа для определения права</a:t>
            </a:r>
            <a:endParaRPr lang="ru-RU" sz="13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" y="548680"/>
            <a:ext cx="9051379" cy="156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03" y="2636909"/>
            <a:ext cx="836036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Объект 2"/>
          <p:cNvSpPr>
            <a:spLocks/>
          </p:cNvSpPr>
          <p:nvPr/>
        </p:nvSpPr>
        <p:spPr bwMode="auto">
          <a:xfrm>
            <a:off x="188313" y="5256783"/>
            <a:ext cx="8756381" cy="6924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3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● </a:t>
            </a:r>
            <a:r>
              <a:rPr lang="ru-RU" altLang="ru-RU" sz="13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В</a:t>
            </a:r>
            <a:r>
              <a:rPr lang="ru-RU" altLang="ru-RU" sz="13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ф</a:t>
            </a:r>
            <a:r>
              <a:rPr lang="ru-RU" sz="13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орме</a:t>
            </a:r>
            <a:r>
              <a:rPr lang="ru-RU" sz="13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ЕФС-1 с </a:t>
            </a:r>
            <a:r>
              <a:rPr lang="ru-RU" sz="13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типом сведений «Назначение пенсии» </a:t>
            </a:r>
            <a:r>
              <a:rPr lang="ru-RU" sz="13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 графе «Период работы» указываются даты в пределах от даты начала отчетного периода, указанного в поле «Отчетный период», по дату, предшествующую дате предполагаемого выхода застрахованного лица на </a:t>
            </a:r>
            <a:r>
              <a:rPr lang="ru-RU" sz="13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пенсию.</a:t>
            </a:r>
          </a:p>
        </p:txBody>
      </p:sp>
      <p:sp>
        <p:nvSpPr>
          <p:cNvPr id="14" name="Овал 13"/>
          <p:cNvSpPr/>
          <p:nvPr/>
        </p:nvSpPr>
        <p:spPr>
          <a:xfrm>
            <a:off x="7092280" y="476672"/>
            <a:ext cx="1800200" cy="50405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Ранее форма СЗВ-СТАЖ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Объект 2"/>
          <p:cNvSpPr>
            <a:spLocks/>
          </p:cNvSpPr>
          <p:nvPr/>
        </p:nvSpPr>
        <p:spPr bwMode="auto">
          <a:xfrm>
            <a:off x="179512" y="6048871"/>
            <a:ext cx="8756381" cy="6924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3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● </a:t>
            </a:r>
            <a:r>
              <a:rPr lang="ru-RU" sz="13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При наступлении срока представления сведений в отношении застрахованного лица, на которого была представлена форма </a:t>
            </a:r>
            <a:r>
              <a:rPr lang="ru-RU" sz="13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с типом сведений «Назначение пенсии»</a:t>
            </a:r>
            <a:r>
              <a:rPr lang="ru-RU" sz="13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, должна быть представлена форма </a:t>
            </a:r>
            <a:r>
              <a:rPr lang="ru-RU" sz="13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с типом сведений «Исходная</a:t>
            </a:r>
            <a:r>
              <a:rPr lang="ru-RU" sz="13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3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43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230030"/>
            <a:ext cx="7459655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90629" y="243664"/>
            <a:ext cx="7393738" cy="377024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Нормативно – правовые документы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230030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7973568" y="230030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xmlns="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892480" y="6601658"/>
            <a:ext cx="24685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ctr" defTabSz="1928744"/>
            <a:fld id="{DC01C986-78EF-484E-8321-43D81B88D720}" type="slidenum">
              <a:rPr lang="ru-RU" sz="1000">
                <a:solidFill>
                  <a:srgbClr val="002060"/>
                </a:solidFill>
                <a:latin typeface="Verdana" pitchFamily="34" charset="0"/>
                <a:sym typeface="Verdana" pitchFamily="34" charset="0"/>
              </a:rPr>
              <a:pPr algn="ctr" defTabSz="1928744"/>
              <a:t>2</a:t>
            </a:fld>
            <a:r>
              <a:rPr lang="ru-RU" sz="1000" dirty="0">
                <a:solidFill>
                  <a:srgbClr val="002060"/>
                </a:solidFill>
                <a:latin typeface="Verdana" pitchFamily="34" charset="0"/>
                <a:sym typeface="Verdana" pitchFamily="34" charset="0"/>
              </a:rPr>
              <a:t>￼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581100" y="1901443"/>
            <a:ext cx="829563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Федеральный закон от 14.07.2022 № 237-ФЗ «О внесении изменений в отдельные законодательные акты Российской Федерации»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20" y="1406679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20" y="2054751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2104" y="4077072"/>
            <a:ext cx="5502955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                    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Проекты постановлений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Правления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ПФР</a:t>
            </a:r>
          </a:p>
          <a:p>
            <a:pPr algn="just"/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√ «</a:t>
            </a: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 утверждении единой формы «Сведения для ведения индивидуального (персонифицированного) учета и 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 (ЕФС-1)» и порядка ее заполнения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»;</a:t>
            </a:r>
          </a:p>
          <a:p>
            <a:pPr algn="just"/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√ «</a:t>
            </a: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 утверждении 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формата сведений для единой </a:t>
            </a: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формы «Сведения для ведения индивидуального (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персонифи-цированного</a:t>
            </a: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учета и 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 (ЕФС-1)» и порядка ее заполнения»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3236" y="1268760"/>
            <a:ext cx="8210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Федеральный закон от 14.07.2022 № 236-ФЗ «О Фонде пенсионного и социального страхования Российской Федерации»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563163"/>
            <a:ext cx="82956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Федеральный закон от 14.07.2022 № 239-ФЗ «О внесении изменений в части первую и вторую Налогового кодекса Российской Федерации и статьи 18 и 19 Федерального закона "О проведении эксперимента по установлению специального налогового режима "Автомати-зированная упрощенная система налогообложения"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2339"/>
            <a:ext cx="31118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1656184" cy="2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91255"/>
            <a:ext cx="3018816" cy="41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19621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>
            <a:spLocks/>
          </p:cNvSpPr>
          <p:nvPr/>
        </p:nvSpPr>
        <p:spPr>
          <a:xfrm>
            <a:off x="755576" y="764704"/>
            <a:ext cx="2664296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Федеральные законы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55" y="5373216"/>
            <a:ext cx="19526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270" y="5517232"/>
            <a:ext cx="13335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48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4007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/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0" y="44624"/>
            <a:ext cx="7717069" cy="50013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Подраздел 1.2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. «Сведения о страховом стаже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раздела 1 формы ЕФС-1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  <a:p>
            <a:pPr algn="ctr"/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4006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4006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dirty="0"/>
          </a:p>
        </p:txBody>
      </p:sp>
      <p:sp>
        <p:nvSpPr>
          <p:cNvPr id="31" name="4-конечная звезда 30"/>
          <p:cNvSpPr/>
          <p:nvPr/>
        </p:nvSpPr>
        <p:spPr>
          <a:xfrm flipV="1">
            <a:off x="14073" y="525241"/>
            <a:ext cx="328031" cy="360037"/>
          </a:xfrm>
          <a:prstGeom prst="star4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4712" y="544759"/>
            <a:ext cx="5472608" cy="3405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Особенности заполнения отдельных граф подраздела 1.2.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75" y="972403"/>
            <a:ext cx="16764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бъект 2"/>
          <p:cNvSpPr>
            <a:spLocks/>
          </p:cNvSpPr>
          <p:nvPr/>
        </p:nvSpPr>
        <p:spPr bwMode="auto">
          <a:xfrm>
            <a:off x="2339752" y="1065033"/>
            <a:ext cx="6552728" cy="73866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4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●</a:t>
            </a:r>
            <a:r>
              <a:rPr lang="ru-RU" alt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При отражении кода территориальных </a:t>
            </a:r>
            <a:r>
              <a:rPr lang="ru-RU" altLang="ru-RU" sz="14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условий труда (графа 4) </a:t>
            </a:r>
            <a:r>
              <a:rPr lang="ru-RU" alt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подлежит </a:t>
            </a:r>
            <a:r>
              <a:rPr lang="ru-RU" altLang="ru-RU" sz="14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отражению </a:t>
            </a:r>
            <a:r>
              <a:rPr lang="ru-RU" alt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коэффициент </a:t>
            </a:r>
            <a:r>
              <a:rPr lang="ru-RU" alt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территориальных условий труда </a:t>
            </a:r>
            <a:r>
              <a:rPr lang="ru-RU" altLang="ru-RU" sz="14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(графа </a:t>
            </a:r>
            <a:r>
              <a:rPr lang="ru-RU" alt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5) </a:t>
            </a:r>
            <a:endParaRPr lang="ru-RU" altLang="ru-RU" sz="1400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93" y="2162176"/>
            <a:ext cx="26384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бъект 2"/>
          <p:cNvSpPr>
            <a:spLocks/>
          </p:cNvSpPr>
          <p:nvPr/>
        </p:nvSpPr>
        <p:spPr bwMode="auto">
          <a:xfrm>
            <a:off x="3089008" y="2060848"/>
            <a:ext cx="5875480" cy="166199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4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●</a:t>
            </a:r>
            <a:r>
              <a:rPr lang="ru-RU" alt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При отражении условий досрочного назначения страховой </a:t>
            </a:r>
            <a:r>
              <a:rPr lang="ru-RU" altLang="ru-RU" sz="14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пенсии в отдельных ситуациях </a:t>
            </a:r>
            <a:r>
              <a:rPr lang="ru-RU" alt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подлежат отражению сведения </a:t>
            </a:r>
            <a:r>
              <a:rPr lang="ru-RU" alt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о занятости </a:t>
            </a:r>
            <a:r>
              <a:rPr lang="ru-RU" alt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(графа 10) </a:t>
            </a:r>
          </a:p>
          <a:p>
            <a:pPr algn="just">
              <a:defRPr/>
            </a:pPr>
            <a:r>
              <a:rPr lang="ru-RU" altLang="ru-RU" sz="1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(например, сведения о времени пребывания под водой </a:t>
            </a:r>
            <a:r>
              <a:rPr lang="ru-RU" sz="1200" dirty="0" smtClean="0"/>
              <a:t>(</a:t>
            </a:r>
            <a:r>
              <a:rPr lang="ru-RU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часов, минут) - только в отношении водолазов и других застрахованных лиц, работающих под водой, сведения о налете часов застрахованных лиц - работников летного состава - только в случае, если в графе 9 «Основание (код)» указан один из кодов: «САМОЛЕТ», «СПЕЦАВ» и др.)</a:t>
            </a:r>
            <a:endParaRPr lang="ru-RU" altLang="ru-RU" sz="1200" b="1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13" y="3911484"/>
            <a:ext cx="2600748" cy="102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бъект 2"/>
          <p:cNvSpPr>
            <a:spLocks/>
          </p:cNvSpPr>
          <p:nvPr/>
        </p:nvSpPr>
        <p:spPr bwMode="auto">
          <a:xfrm>
            <a:off x="2991332" y="4016474"/>
            <a:ext cx="5901148" cy="90794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4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1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●</a:t>
            </a:r>
            <a:r>
              <a:rPr lang="ru-RU" altLang="ru-RU" sz="13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В графе 11 </a:t>
            </a:r>
            <a:r>
              <a:rPr lang="ru-RU" sz="1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«Индивидуальный номер рабочего места» </a:t>
            </a:r>
            <a:r>
              <a:rPr lang="ru-RU" sz="13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указывается </a:t>
            </a:r>
            <a:r>
              <a:rPr lang="ru-RU" sz="13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индивидуальный номер основного рабочего места работника в соответствии с картой специальной оценки условий труда</a:t>
            </a:r>
            <a:r>
              <a:rPr lang="ru-RU" sz="13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73065"/>
            <a:ext cx="1330550" cy="174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742" y="4981590"/>
            <a:ext cx="1408992" cy="175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Объект 2"/>
          <p:cNvSpPr>
            <a:spLocks/>
          </p:cNvSpPr>
          <p:nvPr/>
        </p:nvSpPr>
        <p:spPr bwMode="auto">
          <a:xfrm>
            <a:off x="182742" y="5103245"/>
            <a:ext cx="5901148" cy="150810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●</a:t>
            </a:r>
            <a:r>
              <a:rPr lang="ru-RU" alt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</a:t>
            </a:r>
            <a:r>
              <a:rPr lang="ru-RU" sz="13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В графе 12 </a:t>
            </a:r>
            <a:r>
              <a:rPr lang="ru-RU" sz="1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«Класс (подкласс) условий труда» </a:t>
            </a:r>
            <a:r>
              <a:rPr lang="ru-RU" sz="13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указывается </a:t>
            </a:r>
            <a:r>
              <a:rPr lang="ru-RU" sz="13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итоговый класс (подкласс) условий труда по степени вредности и (или) опасности, установленный  по результатам проведения специальной оценки условий труда в соответствии с  Федеральным законом от </a:t>
            </a:r>
            <a:r>
              <a:rPr lang="ru-RU" sz="13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28.12.2013 </a:t>
            </a:r>
            <a:r>
              <a:rPr lang="ru-RU" sz="13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№ 426-ФЗ «О специальной оценке условий труда</a:t>
            </a:r>
            <a:r>
              <a:rPr lang="ru-RU" sz="13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». Подлежит заполнению в </a:t>
            </a:r>
            <a:r>
              <a:rPr lang="ru-RU" sz="13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соответствии со справочником «Коды специальной оценки условий </a:t>
            </a:r>
            <a:r>
              <a:rPr lang="ru-RU" sz="13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труда».</a:t>
            </a:r>
            <a:endParaRPr lang="ru-RU" sz="13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5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4006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/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1" y="14006"/>
            <a:ext cx="7717069" cy="34624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Спецификация подраздела 1.2. формы ЕФС-1</a:t>
            </a:r>
            <a:endParaRPr lang="ru-RU" sz="1800" b="1" dirty="0">
              <a:solidFill>
                <a:schemeClr val="bg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4006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4006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2238"/>
            <a:ext cx="9108504" cy="647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90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4006"/>
            <a:ext cx="7783692" cy="499975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800" dirty="0"/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0" y="44624"/>
            <a:ext cx="7717069" cy="46935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Подраздел 2</a:t>
            </a:r>
            <a:r>
              <a:rPr 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. «Основание для отражения данных о периодах работы застрахованного лица в условиях, дающих право на досрочное назначение </a:t>
            </a:r>
            <a:r>
              <a:rPr 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пенсии…»</a:t>
            </a:r>
            <a:endParaRPr lang="ru-RU" sz="13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4006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4006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13223" y="4433210"/>
            <a:ext cx="108012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Работники</a:t>
            </a:r>
          </a:p>
        </p:txBody>
      </p:sp>
      <p:sp>
        <p:nvSpPr>
          <p:cNvPr id="21" name="Нашивка 20"/>
          <p:cNvSpPr/>
          <p:nvPr/>
        </p:nvSpPr>
        <p:spPr>
          <a:xfrm>
            <a:off x="1481175" y="3668417"/>
            <a:ext cx="504056" cy="57606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Заголовок 2"/>
          <p:cNvSpPr>
            <a:spLocks noGrp="1"/>
          </p:cNvSpPr>
          <p:nvPr/>
        </p:nvSpPr>
        <p:spPr bwMode="auto">
          <a:xfrm>
            <a:off x="3372141" y="3439961"/>
            <a:ext cx="5328592" cy="18158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!!!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Подраздел 2.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раздела 1 формы ЕФС-1 з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аполняется и представляется ОДНОВРЕМЕННО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подразделом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1.2.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подраздела 1, содержащим сведения о застрахованных лицах, занятых на соответствующих видах работ, предусмотренных частью 1 статьи 30 и статьей 31 Федерального закона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 28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декабря 2013 г. № 400-ФЗ</a:t>
            </a:r>
          </a:p>
        </p:txBody>
      </p:sp>
      <p:sp>
        <p:nvSpPr>
          <p:cNvPr id="42" name="Rectangle 112"/>
          <p:cNvSpPr>
            <a:spLocks/>
          </p:cNvSpPr>
          <p:nvPr/>
        </p:nvSpPr>
        <p:spPr bwMode="auto">
          <a:xfrm>
            <a:off x="179512" y="4409983"/>
            <a:ext cx="1373671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sym typeface="Arial Narrow" pitchFamily="34" charset="0"/>
              </a:rPr>
              <a:t>Работодатель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  <a:sym typeface="Arial Narrow" pitchFamily="34" charset="0"/>
            </a:endParaRPr>
          </a:p>
        </p:txBody>
      </p:sp>
      <p:grpSp>
        <p:nvGrpSpPr>
          <p:cNvPr id="43" name="Group 113"/>
          <p:cNvGrpSpPr>
            <a:grpSpLocks/>
          </p:cNvGrpSpPr>
          <p:nvPr/>
        </p:nvGrpSpPr>
        <p:grpSpPr bwMode="auto">
          <a:xfrm>
            <a:off x="280841" y="3500912"/>
            <a:ext cx="1078821" cy="1018347"/>
            <a:chOff x="0" y="0"/>
            <a:chExt cx="582841" cy="582841"/>
          </a:xfrm>
        </p:grpSpPr>
        <p:sp>
          <p:nvSpPr>
            <p:cNvPr id="44" name="Oval 114"/>
            <p:cNvSpPr>
              <a:spLocks/>
            </p:cNvSpPr>
            <p:nvPr/>
          </p:nvSpPr>
          <p:spPr bwMode="auto">
            <a:xfrm>
              <a:off x="0" y="0"/>
              <a:ext cx="582841" cy="582841"/>
            </a:xfrm>
            <a:prstGeom prst="ellipse">
              <a:avLst/>
            </a:prstGeom>
            <a:solidFill>
              <a:srgbClr val="F5EEE4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10300" dir="2700000" algn="ctr" rotWithShape="0">
                <a:srgbClr val="000000">
                  <a:alpha val="34999"/>
                </a:srgbClr>
              </a:outerShdw>
            </a:effectLst>
          </p:spPr>
          <p:txBody>
            <a:bodyPr lIns="45720" rIns="45720" anchor="ctr"/>
            <a:lstStyle/>
            <a:p>
              <a:endParaRPr lang="ru-RU"/>
            </a:p>
          </p:txBody>
        </p:sp>
        <p:pic>
          <p:nvPicPr>
            <p:cNvPr id="45" name="Picture 115" descr="industry-icon-png-1857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588" y="21103"/>
              <a:ext cx="463664" cy="46366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</p:pic>
      </p:grpSp>
      <p:pic>
        <p:nvPicPr>
          <p:cNvPr id="41" name="Рисунок 40" descr="f1.eps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69088" y="3598143"/>
            <a:ext cx="631431" cy="81184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 descr="f1.eps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00545" y="3695448"/>
            <a:ext cx="576774" cy="74156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ая выноска 6"/>
          <p:cNvSpPr/>
          <p:nvPr/>
        </p:nvSpPr>
        <p:spPr>
          <a:xfrm rot="10800000">
            <a:off x="708468" y="4857007"/>
            <a:ext cx="2553525" cy="1220813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22503" y="4892967"/>
            <a:ext cx="25073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Занятые на соответствующих видах работ, предусмотренных частью 1 статьи 30 и статьей 31 Федерального закона от 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28.12.2013 № 400-ФЗ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48464" y="6525344"/>
            <a:ext cx="35560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64291" tIns="64291" rIns="64291" bIns="64291" anchor="ctr">
            <a:spAutoFit/>
          </a:bodyPr>
          <a:lstStyle/>
          <a:p>
            <a:pPr algn="ctr" defTabSz="1928744"/>
            <a:fld id="{BD5C65BA-8E01-4625-9938-9569ADAEA6C0}" type="slidenum">
              <a:rPr lang="ru-RU" sz="1000">
                <a:solidFill>
                  <a:srgbClr val="002060"/>
                </a:solidFill>
                <a:latin typeface="Verdana" pitchFamily="34" charset="0"/>
              </a:rPr>
              <a:pPr algn="ctr" defTabSz="1928744"/>
              <a:t>22</a:t>
            </a:fld>
            <a:endParaRPr lang="ru-RU" sz="1000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16" y="587660"/>
            <a:ext cx="8768072" cy="233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154" y="5467413"/>
            <a:ext cx="5716147" cy="99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Овал 19"/>
          <p:cNvSpPr/>
          <p:nvPr/>
        </p:nvSpPr>
        <p:spPr>
          <a:xfrm>
            <a:off x="7092279" y="764704"/>
            <a:ext cx="1988021" cy="50405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Ранее раздел 5 формы ОДВ-1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2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4006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/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1" y="14006"/>
            <a:ext cx="7717069" cy="34624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Спецификация подраздела 2. формы ЕФС-1</a:t>
            </a:r>
            <a:endParaRPr lang="ru-RU" sz="1800" b="1" dirty="0">
              <a:solidFill>
                <a:schemeClr val="bg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4006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4006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48464" y="6525344"/>
            <a:ext cx="35560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64291" tIns="64291" rIns="64291" bIns="64291" anchor="ctr">
            <a:spAutoFit/>
          </a:bodyPr>
          <a:lstStyle/>
          <a:p>
            <a:pPr algn="ctr" defTabSz="1928744"/>
            <a:fld id="{BD5C65BA-8E01-4625-9938-9569ADAEA6C0}" type="slidenum">
              <a:rPr lang="ru-RU" sz="1000">
                <a:solidFill>
                  <a:srgbClr val="002060"/>
                </a:solidFill>
                <a:latin typeface="Verdana" pitchFamily="34" charset="0"/>
              </a:rPr>
              <a:pPr algn="ctr" defTabSz="1928744"/>
              <a:t>23</a:t>
            </a:fld>
            <a:endParaRPr lang="ru-RU" sz="10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1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4007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/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0" y="-3138"/>
            <a:ext cx="7717069" cy="43858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Подраздел 1.3</a:t>
            </a: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. «Сведения о заработной плате и условиях осуществления деятельности работников государственных (муниципальных) учреждений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4006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4006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dirty="0"/>
          </a:p>
        </p:txBody>
      </p:sp>
      <p:sp>
        <p:nvSpPr>
          <p:cNvPr id="42" name="Rectangle 112"/>
          <p:cNvSpPr>
            <a:spLocks/>
          </p:cNvSpPr>
          <p:nvPr/>
        </p:nvSpPr>
        <p:spPr bwMode="auto">
          <a:xfrm>
            <a:off x="259794" y="4133398"/>
            <a:ext cx="1764196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sym typeface="Arial Narrow" pitchFamily="34" charset="0"/>
              </a:rPr>
              <a:t>Государственные (муниципальные)  учреждения, включенные в мониторинг системы оплаты труда работников бюджетной сферы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  <a:sym typeface="Arial Narrow" pitchFamily="34" charset="0"/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2805733" y="6497125"/>
            <a:ext cx="368360" cy="2220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5496" y="6241736"/>
            <a:ext cx="1475656" cy="5107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 Сроки представления 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Рисунок 40" descr="f1.eps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2209" y="3318624"/>
            <a:ext cx="631431" cy="81184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 descr="f1.eps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8882" y="3388898"/>
            <a:ext cx="576774" cy="74156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8" name="Прямоугольник 57"/>
          <p:cNvSpPr/>
          <p:nvPr/>
        </p:nvSpPr>
        <p:spPr>
          <a:xfrm>
            <a:off x="1145684" y="6433591"/>
            <a:ext cx="2058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Ежемесячно</a:t>
            </a:r>
            <a:endParaRPr lang="ru-RU" altLang="ru-RU" sz="1600" b="1" dirty="0">
              <a:solidFill>
                <a:schemeClr val="tx1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1835696" y="3436512"/>
            <a:ext cx="504056" cy="57606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548680"/>
            <a:ext cx="9073008" cy="250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2267744" y="4129335"/>
            <a:ext cx="108012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Работники</a:t>
            </a:r>
          </a:p>
        </p:txBody>
      </p:sp>
      <p:pic>
        <p:nvPicPr>
          <p:cNvPr id="56" name="Рисунок 55" descr="f1.eps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28401" y="3337247"/>
            <a:ext cx="631431" cy="81184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7" name="Рисунок 56" descr="f1.eps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27074" y="3391573"/>
            <a:ext cx="576774" cy="74156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2" name="4-конечная звезда 61"/>
          <p:cNvSpPr/>
          <p:nvPr/>
        </p:nvSpPr>
        <p:spPr>
          <a:xfrm flipV="1">
            <a:off x="3275856" y="3416220"/>
            <a:ext cx="328031" cy="360037"/>
          </a:xfrm>
          <a:prstGeom prst="star4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Вертикальный свиток 63"/>
          <p:cNvSpPr/>
          <p:nvPr/>
        </p:nvSpPr>
        <p:spPr>
          <a:xfrm rot="10800000">
            <a:off x="3210024" y="3318623"/>
            <a:ext cx="5933973" cy="349475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718343" y="3416220"/>
            <a:ext cx="488610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размере выплат, входящих в состав заработной платы (в том числе в натуральной форме) лиц, работающих по трудовым договорам в указанных учреждениях, включая размеры тарифной ставки, оклада (должностного оклада), доплат и надбавок компенсационного характера, в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 работу в условиях, отклоняющихся от нормальных, доплат и надбавок стимулирующего характера, премий и иных поощрительных выплат, сведения об условиях осуществления трудовой деятельности, являющихся основанием для определения размеров выплат работникам, а также о размерах выплат социального характера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131840" y="6412686"/>
            <a:ext cx="5400600" cy="30646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defTabSz="914400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12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позднее 25-го числа каждого месяца, следующего за </a:t>
            </a:r>
            <a:r>
              <a:rPr lang="ru-RU" sz="12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истекшим</a:t>
            </a:r>
            <a:endParaRPr lang="ru-RU" sz="12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092279" y="476672"/>
            <a:ext cx="1988021" cy="50405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Ранее форма СИоЗП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48464" y="6525344"/>
            <a:ext cx="35560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64291" tIns="64291" rIns="64291" bIns="64291" anchor="ctr">
            <a:spAutoFit/>
          </a:bodyPr>
          <a:lstStyle/>
          <a:p>
            <a:pPr algn="ctr" defTabSz="1928744"/>
            <a:fld id="{BD5C65BA-8E01-4625-9938-9569ADAEA6C0}" type="slidenum">
              <a:rPr lang="ru-RU" sz="1000">
                <a:solidFill>
                  <a:srgbClr val="002060"/>
                </a:solidFill>
                <a:latin typeface="Verdana" pitchFamily="34" charset="0"/>
              </a:rPr>
              <a:pPr algn="ctr" defTabSz="1928744"/>
              <a:t>24</a:t>
            </a:fld>
            <a:endParaRPr lang="ru-RU" sz="10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46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4006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/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1" y="14006"/>
            <a:ext cx="7717069" cy="34624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Спецификация подраздела 1.3. формы ЕФС-1</a:t>
            </a:r>
            <a:endParaRPr lang="ru-RU" sz="1800" b="1" dirty="0">
              <a:solidFill>
                <a:schemeClr val="bg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4006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4006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45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6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4007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/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0" y="-3138"/>
            <a:ext cx="7717069" cy="40780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Подраздел 3. </a:t>
            </a:r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«Сведения </a:t>
            </a:r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о застрахованных лицах, за которых перечислены дополнительные страховые взносы на накопительную пенсию и уплачены взносы </a:t>
            </a:r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работодателя»</a:t>
            </a:r>
            <a:endParaRPr lang="ru-RU" sz="11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4006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4006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dirty="0"/>
          </a:p>
        </p:txBody>
      </p:sp>
      <p:sp>
        <p:nvSpPr>
          <p:cNvPr id="31" name="Нашивка 30"/>
          <p:cNvSpPr/>
          <p:nvPr/>
        </p:nvSpPr>
        <p:spPr>
          <a:xfrm>
            <a:off x="3543723" y="6307188"/>
            <a:ext cx="368360" cy="2220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39650" y="5752777"/>
            <a:ext cx="2715290" cy="3405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  <a:sym typeface="Arial" charset="0"/>
              </a:rPr>
              <a:t> Сроки представления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4-конечная звезда 61"/>
          <p:cNvSpPr/>
          <p:nvPr/>
        </p:nvSpPr>
        <p:spPr>
          <a:xfrm flipV="1">
            <a:off x="3563888" y="3429003"/>
            <a:ext cx="328031" cy="360037"/>
          </a:xfrm>
          <a:prstGeom prst="star4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Вертикальный свиток 63"/>
          <p:cNvSpPr/>
          <p:nvPr/>
        </p:nvSpPr>
        <p:spPr>
          <a:xfrm rot="10800000">
            <a:off x="3727903" y="3390625"/>
            <a:ext cx="5380601" cy="2165967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222400" y="3488228"/>
            <a:ext cx="45622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суммах перечисленных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дополнительных страховых взносах на накопительную пенсию и уплаченных взносах работодателя,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предусмотренные частью 4 статьи 9 Федерального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 от 30.04.2008 №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56-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 «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дополнительных страховых взносах на накопительную пенсию и государственной поддержке формирования пенсионных накоплений»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5868"/>
            <a:ext cx="893445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691680" y="4100879"/>
            <a:ext cx="176326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Работники, подавшие заявление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 уплате дополнительных страховых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взносов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накопительную пенсию (ДСВ)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1481175" y="3308473"/>
            <a:ext cx="504056" cy="57606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Rectangle 112"/>
          <p:cNvSpPr>
            <a:spLocks/>
          </p:cNvSpPr>
          <p:nvPr/>
        </p:nvSpPr>
        <p:spPr bwMode="auto">
          <a:xfrm>
            <a:off x="179512" y="4091588"/>
            <a:ext cx="1373671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rial Narrow" pitchFamily="34" charset="0"/>
              </a:rPr>
              <a:t>Работодатель,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  <a:sym typeface="Arial Narrow" pitchFamily="34" charset="0"/>
              </a:rPr>
              <a:t>производящий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исчисление, удержание и перечисление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ДСВ и сумм взносов работодателя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rial Narrow" pitchFamily="34" charset="0"/>
            </a:endParaRPr>
          </a:p>
        </p:txBody>
      </p:sp>
      <p:grpSp>
        <p:nvGrpSpPr>
          <p:cNvPr id="27" name="Group 113"/>
          <p:cNvGrpSpPr>
            <a:grpSpLocks/>
          </p:cNvGrpSpPr>
          <p:nvPr/>
        </p:nvGrpSpPr>
        <p:grpSpPr bwMode="auto">
          <a:xfrm>
            <a:off x="280841" y="3140968"/>
            <a:ext cx="1078821" cy="1018347"/>
            <a:chOff x="0" y="0"/>
            <a:chExt cx="582841" cy="582841"/>
          </a:xfrm>
        </p:grpSpPr>
        <p:sp>
          <p:nvSpPr>
            <p:cNvPr id="28" name="Oval 114"/>
            <p:cNvSpPr>
              <a:spLocks/>
            </p:cNvSpPr>
            <p:nvPr/>
          </p:nvSpPr>
          <p:spPr bwMode="auto">
            <a:xfrm>
              <a:off x="0" y="0"/>
              <a:ext cx="582841" cy="582841"/>
            </a:xfrm>
            <a:prstGeom prst="ellipse">
              <a:avLst/>
            </a:prstGeom>
            <a:solidFill>
              <a:srgbClr val="F5EEE4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10300" dir="2700000" algn="ctr" rotWithShape="0">
                <a:srgbClr val="000000">
                  <a:alpha val="34999"/>
                </a:srgbClr>
              </a:outerShdw>
            </a:effectLst>
          </p:spPr>
          <p:txBody>
            <a:bodyPr lIns="45720" rIns="45720" anchor="ctr"/>
            <a:lstStyle/>
            <a:p>
              <a:endParaRPr lang="ru-RU"/>
            </a:p>
          </p:txBody>
        </p:sp>
        <p:pic>
          <p:nvPicPr>
            <p:cNvPr id="29" name="Picture 115" descr="industry-icon-png-18570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588" y="21103"/>
              <a:ext cx="463664" cy="46366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</p:pic>
      </p:grpSp>
      <p:pic>
        <p:nvPicPr>
          <p:cNvPr id="30" name="Рисунок 29" descr="f1.eps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23728" y="3356992"/>
            <a:ext cx="576774" cy="74156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95212" y="6095037"/>
            <a:ext cx="318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по окончании первого квартала, полугодия, девяти месяцев и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календарного года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22400" y="6128761"/>
            <a:ext cx="4370587" cy="578882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4400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позднее 25-го числа месяца, следующего за отчетным </a:t>
            </a:r>
            <a:r>
              <a:rPr lang="ru-RU" sz="14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периодом</a:t>
            </a:r>
            <a:endParaRPr lang="ru-RU" sz="14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1" y="6283518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36" descr="f1.eps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339752" y="3429096"/>
            <a:ext cx="520768" cy="66955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Овал 3"/>
          <p:cNvSpPr/>
          <p:nvPr/>
        </p:nvSpPr>
        <p:spPr>
          <a:xfrm>
            <a:off x="7092280" y="764704"/>
            <a:ext cx="1800200" cy="50405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Ранее форма ДСВ-3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48464" y="6525344"/>
            <a:ext cx="35560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64291" tIns="64291" rIns="64291" bIns="64291" anchor="ctr">
            <a:spAutoFit/>
          </a:bodyPr>
          <a:lstStyle/>
          <a:p>
            <a:pPr algn="ctr" defTabSz="1928744"/>
            <a:fld id="{BD5C65BA-8E01-4625-9938-9569ADAEA6C0}" type="slidenum">
              <a:rPr lang="ru-RU" sz="1000">
                <a:solidFill>
                  <a:srgbClr val="002060"/>
                </a:solidFill>
                <a:latin typeface="Verdana" pitchFamily="34" charset="0"/>
              </a:rPr>
              <a:pPr algn="ctr" defTabSz="1928744"/>
              <a:t>26</a:t>
            </a:fld>
            <a:endParaRPr lang="ru-RU" sz="10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54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4006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/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1" y="14006"/>
            <a:ext cx="7717069" cy="34624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Спецификация подраздела 1.3. формы ЕФС-1</a:t>
            </a:r>
            <a:endParaRPr lang="ru-RU" sz="1800" b="1" dirty="0">
              <a:solidFill>
                <a:schemeClr val="bg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4006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4006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5" y="476672"/>
            <a:ext cx="7793319" cy="60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48464" y="6525344"/>
            <a:ext cx="35560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64291" tIns="64291" rIns="64291" bIns="64291" anchor="ctr">
            <a:spAutoFit/>
          </a:bodyPr>
          <a:lstStyle/>
          <a:p>
            <a:pPr algn="ctr" defTabSz="1928744"/>
            <a:fld id="{BD5C65BA-8E01-4625-9938-9569ADAEA6C0}" type="slidenum">
              <a:rPr lang="ru-RU" sz="1000">
                <a:solidFill>
                  <a:srgbClr val="002060"/>
                </a:solidFill>
                <a:latin typeface="Verdana" pitchFamily="34" charset="0"/>
              </a:rPr>
              <a:pPr algn="ctr" defTabSz="1928744"/>
              <a:t>27</a:t>
            </a:fld>
            <a:endParaRPr lang="ru-RU" sz="10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4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55331" y="188640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/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1" y="202433"/>
            <a:ext cx="7717069" cy="377024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Порядок представления разделов формы ЕФС-1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88640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88640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dirty="0"/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48464" y="6525344"/>
            <a:ext cx="35560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64291" tIns="64291" rIns="64291" bIns="64291" anchor="ctr">
            <a:spAutoFit/>
          </a:bodyPr>
          <a:lstStyle/>
          <a:p>
            <a:pPr algn="ctr" defTabSz="1928744"/>
            <a:fld id="{BD5C65BA-8E01-4625-9938-9569ADAEA6C0}" type="slidenum">
              <a:rPr lang="ru-RU" sz="1000">
                <a:solidFill>
                  <a:srgbClr val="002060"/>
                </a:solidFill>
                <a:latin typeface="Verdana" pitchFamily="34" charset="0"/>
              </a:rPr>
              <a:pPr algn="ctr" defTabSz="1928744"/>
              <a:t>28</a:t>
            </a:fld>
            <a:endParaRPr lang="ru-RU" sz="1000" dirty="0">
              <a:solidFill>
                <a:srgbClr val="002060"/>
              </a:solidFill>
              <a:latin typeface="Verdana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22046" y="904006"/>
            <a:ext cx="2101054" cy="1010594"/>
            <a:chOff x="0" y="1687"/>
            <a:chExt cx="1713955" cy="1113873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1687"/>
              <a:ext cx="1713955" cy="111387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54375" y="56062"/>
              <a:ext cx="1605205" cy="10051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1" kern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Титульный лист</a:t>
              </a:r>
              <a:endParaRPr lang="ru-RU" sz="2100" b="1" kern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469532" y="912469"/>
            <a:ext cx="6400176" cy="1004364"/>
            <a:chOff x="1713956" y="113075"/>
            <a:chExt cx="3047032" cy="891099"/>
          </a:xfrm>
        </p:grpSpPr>
        <p:sp>
          <p:nvSpPr>
            <p:cNvPr id="25" name="Прямоугольник с двумя скругленными соседними углами 24"/>
            <p:cNvSpPr/>
            <p:nvPr/>
          </p:nvSpPr>
          <p:spPr>
            <a:xfrm rot="5400000">
              <a:off x="2791922" y="-964891"/>
              <a:ext cx="891099" cy="3047032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1713956" y="156575"/>
              <a:ext cx="3003532" cy="804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1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800" b="1" kern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Является обязательным для заполнения при представлении всех разделов и подразделов формы</a:t>
              </a:r>
              <a:endParaRPr lang="ru-RU" sz="1800" b="1" kern="1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01988" y="2132857"/>
            <a:ext cx="2172596" cy="1080119"/>
            <a:chOff x="0" y="0"/>
            <a:chExt cx="1713955" cy="832029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0" y="0"/>
              <a:ext cx="1713955" cy="83202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40616" y="40616"/>
              <a:ext cx="1632723" cy="7507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kern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Подраздел 1 раздела 1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800" b="1" kern="1200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800" kern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(«ФИО-СНИЛС»)</a:t>
              </a:r>
              <a:endParaRPr lang="ru-RU" sz="2000" kern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557052" y="2153450"/>
            <a:ext cx="6312656" cy="1027392"/>
            <a:chOff x="1713956" y="1282641"/>
            <a:chExt cx="3047032" cy="891099"/>
          </a:xfrm>
        </p:grpSpPr>
        <p:sp>
          <p:nvSpPr>
            <p:cNvPr id="31" name="Прямоугольник с двумя скругленными соседними углами 30"/>
            <p:cNvSpPr/>
            <p:nvPr/>
          </p:nvSpPr>
          <p:spPr>
            <a:xfrm rot="5400000">
              <a:off x="2791922" y="204675"/>
              <a:ext cx="891099" cy="3047032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1713956" y="1326141"/>
              <a:ext cx="3003532" cy="804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15240" rIns="30480" bIns="15240" numCol="1" spcCol="1270" anchor="ctr" anchorCtr="0">
              <a:noAutofit/>
            </a:bodyPr>
            <a:lstStyle/>
            <a:p>
              <a:pPr lvl="1" indent="0" algn="ctr" defTabSz="3556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8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Является обязательным при представлении подразделов </a:t>
              </a:r>
              <a:r>
                <a:rPr lang="ru-RU" sz="18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1.1. </a:t>
              </a:r>
              <a:r>
                <a:rPr lang="ru-RU" sz="18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(ТД), </a:t>
              </a:r>
              <a:r>
                <a:rPr lang="ru-RU" sz="18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1.2. </a:t>
              </a:r>
              <a:r>
                <a:rPr lang="ru-RU" sz="18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(СТАЖ), </a:t>
              </a:r>
              <a:r>
                <a:rPr lang="ru-RU" sz="18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1.3. </a:t>
              </a:r>
              <a:r>
                <a:rPr lang="ru-RU" sz="18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(Зарплата Г(М)У) подраздела </a:t>
              </a:r>
              <a:r>
                <a:rPr lang="ru-RU" sz="18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 формы</a:t>
              </a:r>
              <a:endPara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51520" y="4669006"/>
            <a:ext cx="2223064" cy="1712322"/>
            <a:chOff x="0" y="2340610"/>
            <a:chExt cx="1713955" cy="1113873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0" y="2340610"/>
              <a:ext cx="1713955" cy="111387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54375" y="2394985"/>
              <a:ext cx="1605205" cy="10051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kern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Раздел 2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800" b="1" kern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kern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(СВ</a:t>
              </a:r>
              <a:r>
                <a:rPr lang="en-US" sz="2000" kern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kern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на ОСС)</a:t>
              </a:r>
              <a:endParaRPr lang="ru-RU" sz="2000" kern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525054" y="4695861"/>
            <a:ext cx="6344653" cy="1685466"/>
            <a:chOff x="1713956" y="2565284"/>
            <a:chExt cx="3047032" cy="891099"/>
          </a:xfrm>
        </p:grpSpPr>
        <p:sp>
          <p:nvSpPr>
            <p:cNvPr id="38" name="Прямоугольник с двумя скругленными соседними углами 37"/>
            <p:cNvSpPr/>
            <p:nvPr/>
          </p:nvSpPr>
          <p:spPr>
            <a:xfrm rot="5400000">
              <a:off x="2791922" y="1487318"/>
              <a:ext cx="891099" cy="3047032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Прямоугольник 38"/>
            <p:cNvSpPr/>
            <p:nvPr/>
          </p:nvSpPr>
          <p:spPr>
            <a:xfrm>
              <a:off x="1713956" y="2608784"/>
              <a:ext cx="3003532" cy="804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15240" rIns="30480" bIns="15240" numCol="1" spcCol="1270" anchor="ctr" anchorCtr="0">
              <a:noAutofit/>
            </a:bodyPr>
            <a:lstStyle/>
            <a:p>
              <a:pPr marL="57150" lvl="1" indent="-57150" algn="just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Подразделы </a:t>
              </a:r>
              <a:r>
                <a:rPr lang="ru-RU" sz="1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2.1. (Расчет), 2.3. (</a:t>
              </a:r>
              <a:r>
                <a:rPr lang="ru-RU" sz="1600" b="1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Мед.осмотры</a:t>
              </a:r>
              <a:r>
                <a:rPr lang="ru-RU" sz="1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) раздела 2 являются обязательными для заполнения всеми страхователями</a:t>
              </a:r>
            </a:p>
            <a:p>
              <a:pPr marL="57150" lvl="1" indent="-57150" algn="just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В </a:t>
              </a:r>
              <a:r>
                <a:rPr lang="ru-RU" sz="1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случае отсутствия показателей для заполнения подразделов </a:t>
              </a:r>
              <a:r>
                <a:rPr lang="ru-RU" sz="16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2.1.1. (Облагаемая база) </a:t>
              </a:r>
              <a:r>
                <a:rPr lang="ru-RU" sz="1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и </a:t>
              </a:r>
              <a:r>
                <a:rPr lang="ru-RU" sz="16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2.2. (исчисление СВ) раздела </a:t>
              </a:r>
              <a:r>
                <a:rPr lang="ru-RU" sz="1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 указанные подразделы не заполняются и не представляются.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24760" y="3429001"/>
            <a:ext cx="2172596" cy="1080119"/>
            <a:chOff x="0" y="0"/>
            <a:chExt cx="1713955" cy="832029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0" y="0"/>
              <a:ext cx="1713955" cy="83202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4"/>
            <p:cNvSpPr/>
            <p:nvPr/>
          </p:nvSpPr>
          <p:spPr>
            <a:xfrm>
              <a:off x="40616" y="40616"/>
              <a:ext cx="1632723" cy="7507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Подраздел 1.2 (СТАЖ)</a:t>
              </a:r>
            </a:p>
            <a:p>
              <a:pPr lvl="0" algn="ctr" defTabSz="666750">
                <a:lnSpc>
                  <a:spcPct val="900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и </a:t>
              </a:r>
              <a:r>
                <a:rPr lang="ru-RU" sz="1600" b="1" kern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1.3 (</a:t>
              </a:r>
              <a:r>
                <a:rPr lang="ru-RU" sz="16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Зарплата </a:t>
              </a:r>
              <a:r>
                <a:rPr lang="ru-RU" sz="1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Г(М)У</a:t>
              </a:r>
              <a:r>
                <a:rPr lang="ru-RU" sz="16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ru-RU" sz="1600" kern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579824" y="3449594"/>
            <a:ext cx="6312656" cy="1027392"/>
            <a:chOff x="1713956" y="1282641"/>
            <a:chExt cx="3047032" cy="891099"/>
          </a:xfrm>
        </p:grpSpPr>
        <p:sp>
          <p:nvSpPr>
            <p:cNvPr id="44" name="Прямоугольник с двумя скругленными соседними углами 43"/>
            <p:cNvSpPr/>
            <p:nvPr/>
          </p:nvSpPr>
          <p:spPr>
            <a:xfrm rot="5400000">
              <a:off x="2791922" y="204675"/>
              <a:ext cx="891099" cy="3047032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Прямоугольник 44"/>
            <p:cNvSpPr/>
            <p:nvPr/>
          </p:nvSpPr>
          <p:spPr>
            <a:xfrm>
              <a:off x="1713956" y="1326141"/>
              <a:ext cx="3003532" cy="804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15240" rIns="30480" bIns="15240" numCol="1" spcCol="1270" anchor="ctr" anchorCtr="0">
              <a:noAutofit/>
            </a:bodyPr>
            <a:lstStyle/>
            <a:p>
              <a:pPr lvl="1" indent="0" algn="ctr" defTabSz="3556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8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Не могут быть представлены данными с разными типами сведений за один и тот же отчетный период на одно и то же застрахованное лицо</a:t>
              </a:r>
              <a:endPara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476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 flipH="1">
            <a:off x="8244408" y="115888"/>
            <a:ext cx="846137" cy="432792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055" name="Rectangle 2"/>
          <p:cNvSpPr>
            <a:spLocks/>
          </p:cNvSpPr>
          <p:nvPr/>
        </p:nvSpPr>
        <p:spPr bwMode="auto">
          <a:xfrm flipH="1">
            <a:off x="468313" y="115888"/>
            <a:ext cx="7632700" cy="43279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 type="triangle" w="med" len="med"/>
              </a14:hiddenLine>
            </a:ext>
          </a:extLst>
        </p:spPr>
        <p:txBody>
          <a:bodyPr lIns="34289" tIns="34289" rIns="34289" bIns="34289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Сроки представления отчетности ПФР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16632"/>
            <a:ext cx="342104" cy="43204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385315" y="2276872"/>
            <a:ext cx="2770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Нашивка 4"/>
          <p:cNvSpPr/>
          <p:nvPr/>
        </p:nvSpPr>
        <p:spPr>
          <a:xfrm>
            <a:off x="1115616" y="764704"/>
            <a:ext cx="4114370" cy="2972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37465" rIns="0" bIns="37465" numCol="1" spcCol="1270" anchor="ctr" anchorCtr="0">
            <a:spAutoFit/>
          </a:bodyPr>
          <a:lstStyle/>
          <a:p>
            <a:pPr algn="ctr" defTabSz="262255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Заключительная отчётность 2022 года</a:t>
            </a:r>
            <a:endParaRPr lang="ru-RU" sz="4800" kern="1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805471"/>
              </p:ext>
            </p:extLst>
          </p:nvPr>
        </p:nvGraphicFramePr>
        <p:xfrm>
          <a:off x="468312" y="1317992"/>
          <a:ext cx="8324022" cy="398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847"/>
                <a:gridCol w="3815048"/>
                <a:gridCol w="239712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сведений</a:t>
                      </a:r>
                      <a:endParaRPr lang="ru-RU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Сведения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период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 представления </a:t>
                      </a:r>
                      <a:endParaRPr lang="ru-RU" sz="1600" b="1" kern="12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899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noFill/>
                  </a:tcPr>
                </a:tc>
              </a:tr>
              <a:tr h="14899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 СЗВ-М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декабрь 2022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года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не позднее </a:t>
                      </a:r>
                      <a:r>
                        <a:rPr lang="ru-RU" sz="1400" b="1" kern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16.01.2023</a:t>
                      </a:r>
                      <a:endParaRPr lang="ru-RU" dirty="0"/>
                    </a:p>
                  </a:txBody>
                  <a:tcPr anchor="ctr" anchorCtr="1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145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ru-RU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noFill/>
                  </a:tcPr>
                </a:tc>
              </a:tr>
              <a:tr h="148992"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 СЗВ-ТД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ctr" defTabSz="914145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ПРИЕМ/УВОЛЬНЕНИЕ</a:t>
                      </a:r>
                    </a:p>
                    <a:p>
                      <a:pPr lvl="0" algn="ctr" defTabSz="914145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ПРИОСТАНОВЛЕНИЕ/ ВОЗОБНОВЛЕНИЕ</a:t>
                      </a:r>
                    </a:p>
                    <a:p>
                      <a:pPr lvl="0" algn="ctr" defTabSz="914145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в декабре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года</a:t>
                      </a:r>
                      <a:endParaRPr lang="ru-RU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ru-RU" sz="1400" b="1" kern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не позднее следующего</a:t>
                      </a:r>
                    </a:p>
                    <a:p>
                      <a:pPr lvl="0" algn="ctr">
                        <a:defRPr/>
                      </a:pPr>
                      <a:r>
                        <a:rPr lang="ru-RU" sz="1400" b="1" kern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рабочего дня</a:t>
                      </a:r>
                    </a:p>
                    <a:p>
                      <a:pPr lvl="0" algn="ctr">
                        <a:defRPr/>
                      </a:pPr>
                      <a:r>
                        <a:rPr lang="ru-RU" sz="1400" b="1" kern="0" dirty="0" smtClean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со дня издания приказа</a:t>
                      </a:r>
                      <a:endParaRPr lang="ru-RU" dirty="0"/>
                    </a:p>
                  </a:txBody>
                  <a:tcPr anchor="ctr" anchorCtr="1"/>
                </a:tc>
              </a:tr>
              <a:tr h="123284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defTabSz="914145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</a:t>
                      </a:r>
                    </a:p>
                    <a:p>
                      <a:pPr lvl="0" algn="ctr" defTabSz="914145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кадровые мероприятия</a:t>
                      </a:r>
                    </a:p>
                    <a:p>
                      <a:pPr lvl="0" algn="ctr" defTabSz="914145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декабря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года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400" b="1" kern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не </a:t>
                      </a:r>
                      <a:r>
                        <a:rPr lang="ru-RU" sz="1400" b="1" kern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позднее </a:t>
                      </a:r>
                      <a:r>
                        <a:rPr lang="ru-RU" sz="1400" b="1" kern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16.01.2023</a:t>
                      </a:r>
                      <a:endParaRPr lang="ru-RU" sz="1400" dirty="0" smtClean="0"/>
                    </a:p>
                    <a:p>
                      <a:pPr lvl="0" algn="ctr">
                        <a:defRPr/>
                      </a:pPr>
                      <a:endParaRPr lang="ru-RU" dirty="0"/>
                    </a:p>
                  </a:txBody>
                  <a:tcPr anchor="ctr" anchorCtr="1"/>
                </a:tc>
              </a:tr>
              <a:tr h="12328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45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noFill/>
                  </a:tcPr>
                </a:tc>
              </a:tr>
              <a:tr h="12328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Форма  СЗВ-СТАЖ 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145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не позднее 01.03.2023</a:t>
                      </a:r>
                      <a:endParaRPr lang="ru-RU" dirty="0"/>
                    </a:p>
                  </a:txBody>
                  <a:tcPr anchor="ctr" anchorCtr="1"/>
                </a:tc>
              </a:tr>
              <a:tr h="12328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2328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 ДСВ-3 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Платежи  ДСВ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октябрь-декабрь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года</a:t>
                      </a:r>
                      <a:endParaRPr lang="ru-RU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не позднее 03.02.2023 </a:t>
                      </a:r>
                      <a:endParaRPr lang="ru-RU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8313" y="5468838"/>
            <a:ext cx="82287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!!!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Сведения персонифицированного учета за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отчетные периоды до 1 января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2023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года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необходимости их уточнения, дополнения, корректировки 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представляются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ранее действовавшим формам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СЗВ-М,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СЗВ-СТАЖ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СЗВ-КОРР, СЗВ-ИСХ).</a:t>
            </a:r>
          </a:p>
        </p:txBody>
      </p:sp>
    </p:spTree>
    <p:extLst>
      <p:ext uri="{BB962C8B-B14F-4D97-AF65-F5344CB8AC3E}">
        <p14:creationId xmlns:p14="http://schemas.microsoft.com/office/powerpoint/2010/main" val="319519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903700" y="6601658"/>
            <a:ext cx="200370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defTabSz="1928744"/>
            <a:fld id="{BD5C65BA-8E01-4625-9938-9569ADAEA6C0}" type="slidenum">
              <a:rPr lang="ru-RU" sz="1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defTabSz="1928744"/>
              <a:t>3</a:t>
            </a:fld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1" y="2997202"/>
            <a:ext cx="3336926" cy="1070970"/>
          </a:xfrm>
          <a:prstGeom prst="rect">
            <a:avLst/>
          </a:prstGeom>
          <a:noFill/>
        </p:spPr>
        <p:txBody>
          <a:bodyPr lIns="100493" tIns="50246" rIns="100493" bIns="50246">
            <a:spAutoFit/>
          </a:bodyPr>
          <a:lstStyle/>
          <a:p>
            <a:pPr marL="314039" indent="-314039">
              <a:buFontTx/>
              <a:buChar char="-"/>
              <a:defRPr/>
            </a:pPr>
            <a:endParaRPr lang="ru-RU" sz="1500" dirty="0"/>
          </a:p>
          <a:p>
            <a:pPr marL="314039" indent="-314039">
              <a:buFontTx/>
              <a:buChar char="-"/>
              <a:defRPr/>
            </a:pPr>
            <a:endParaRPr lang="ru-RU" sz="1500" dirty="0"/>
          </a:p>
          <a:p>
            <a:pPr>
              <a:defRPr/>
            </a:pPr>
            <a:endParaRPr lang="ru-RU" sz="1500" dirty="0"/>
          </a:p>
          <a:p>
            <a:pPr marL="314039" indent="-314039">
              <a:buFontTx/>
              <a:buChar char="-"/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1" y="883893"/>
            <a:ext cx="8712967" cy="5641451"/>
          </a:xfrm>
          <a:prstGeom prst="rect">
            <a:avLst/>
          </a:prstGeom>
          <a:noFill/>
        </p:spPr>
        <p:txBody>
          <a:bodyPr wrap="square" lIns="100493" tIns="50246" rIns="100493" bIns="50246">
            <a:spAutoFit/>
          </a:bodyPr>
          <a:lstStyle/>
          <a:p>
            <a:pPr indent="361950" algn="just"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Страхователь представляет в органы Фонда сведения для 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индивидуального (персонифицированного) учета (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исключением расчета по 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страховым взносам) </a:t>
            </a:r>
            <a:r>
              <a:rPr lang="ru-RU" sz="18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составе единой формы сведений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включающей в себя также сведения о начисленных 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страховых взносах на обязательное социальное страхование 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несчастных случаев на производстве и профессиональных заболеваний, предусмотренные Федеральным законом от 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24.07.1998 № 125-ФЗ; </a:t>
            </a:r>
          </a:p>
          <a:p>
            <a:pPr indent="361950" algn="just">
              <a:buFont typeface="Wingdings" panose="05000000000000000000" pitchFamily="2" charset="2"/>
              <a:buChar char="ü"/>
              <a:defRPr/>
            </a:pPr>
            <a:endParaRPr 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361950" algn="just"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Единая дата представления сведений – 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 число;</a:t>
            </a:r>
          </a:p>
          <a:p>
            <a:pPr indent="361950" algn="just">
              <a:defRPr/>
            </a:pP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361950" algn="just"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Единая 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форма сведений, представляемых страхователями за период начиная с 1 января 2023 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года, 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порядок ее заполнения </a:t>
            </a:r>
            <a:r>
              <a:rPr lang="ru-RU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утверждаются 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                       </a:t>
            </a:r>
            <a:r>
              <a:rPr lang="ru-RU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января 2023 года ПФР 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согласованию с ФСС и Минтрудом. Форматы указанной единой формы сведений определяются ПФР по согласованию с ФСС;</a:t>
            </a:r>
            <a:endParaRPr 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361950" algn="just">
              <a:defRPr/>
            </a:pP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361950" algn="just"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отчетные периоды, истекшие до 1 января 2023 года, сведения для индивидуального (персонифицированного) учета представляются страхователями в соответствующие органы 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Единого Фонда 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порядке, действовавшем до дня вступления в силу 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настоящего Федерального закона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230030"/>
            <a:ext cx="7459655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230030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7973568" y="230030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0696" y="291426"/>
            <a:ext cx="7747688" cy="310761"/>
          </a:xfrm>
          <a:prstGeom prst="rect">
            <a:avLst/>
          </a:prstGeom>
          <a:noFill/>
        </p:spPr>
        <p:txBody>
          <a:bodyPr vert="horz" wrap="square" lIns="100493" tIns="50246" rIns="100493" bIns="50246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altLang="ru-RU" sz="17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Основные положения </a:t>
            </a:r>
            <a:r>
              <a:rPr lang="ru-RU" altLang="ru-RU" sz="1700" b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Федерального закона от 14.07.2022 № 237-ФЗ</a:t>
            </a:r>
          </a:p>
        </p:txBody>
      </p:sp>
    </p:spTree>
    <p:extLst>
      <p:ext uri="{BB962C8B-B14F-4D97-AF65-F5344CB8AC3E}">
        <p14:creationId xmlns:p14="http://schemas.microsoft.com/office/powerpoint/2010/main" val="296589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16632"/>
            <a:ext cx="7459655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90629" y="99648"/>
            <a:ext cx="7393738" cy="377024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Состав формы ЕФС-1. Титульный лист и раздел 1.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16632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7973568" y="116632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xmlns="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903700" y="6529650"/>
            <a:ext cx="23563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fld id="{DC01C986-78EF-484E-8321-43D81B88D720}" type="slidenum">
              <a:rPr lang="ru-RU" sz="100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pPr algn="r" defTabSz="1928744"/>
              <a:t>4</a:t>
            </a:fld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￼</a:t>
            </a:r>
          </a:p>
        </p:txBody>
      </p:sp>
      <p:sp>
        <p:nvSpPr>
          <p:cNvPr id="10" name="Скругленный прямоугольник 9"/>
          <p:cNvSpPr>
            <a:spLocks/>
          </p:cNvSpPr>
          <p:nvPr/>
        </p:nvSpPr>
        <p:spPr>
          <a:xfrm>
            <a:off x="342104" y="620688"/>
            <a:ext cx="2085685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Титульный лист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>
            <a:spLocks/>
          </p:cNvSpPr>
          <p:nvPr/>
        </p:nvSpPr>
        <p:spPr>
          <a:xfrm>
            <a:off x="331011" y="1124744"/>
            <a:ext cx="8489461" cy="5788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Раздел 1. Сведения о трудовой (иной) деятельности, страховом стаже, заработной плате и дополнительных страховых взносах на накопительную пенсию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>
            <a:spLocks/>
          </p:cNvSpPr>
          <p:nvPr/>
        </p:nvSpPr>
        <p:spPr>
          <a:xfrm>
            <a:off x="539552" y="1804050"/>
            <a:ext cx="8280920" cy="57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Подраздел 1. Сведения о трудовой (иной) деятельности, страховом стаже, заработной плате зарегистрированного лица (ЗЛ)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>
            <a:spLocks/>
          </p:cNvSpPr>
          <p:nvPr/>
        </p:nvSpPr>
        <p:spPr>
          <a:xfrm>
            <a:off x="755576" y="2630542"/>
            <a:ext cx="5832648" cy="3320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13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Подраздел 1.1. Сведения о трудовой (иной) деятельности</a:t>
            </a:r>
            <a:endParaRPr lang="ru-RU" sz="13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>
            <a:spLocks/>
          </p:cNvSpPr>
          <p:nvPr/>
        </p:nvSpPr>
        <p:spPr>
          <a:xfrm>
            <a:off x="755576" y="3173259"/>
            <a:ext cx="5904656" cy="3320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13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Подраздел 1.2. Сведения о страховом стаже</a:t>
            </a:r>
          </a:p>
        </p:txBody>
      </p:sp>
      <p:sp>
        <p:nvSpPr>
          <p:cNvPr id="16" name="Скругленный прямоугольник 15"/>
          <p:cNvSpPr>
            <a:spLocks/>
          </p:cNvSpPr>
          <p:nvPr/>
        </p:nvSpPr>
        <p:spPr>
          <a:xfrm>
            <a:off x="768921" y="3729216"/>
            <a:ext cx="5891311" cy="7917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Подраздел 1.3.  Сведения о заработной плате и условиях осуществления деятельности работников государственных (муниципальных) учреждений</a:t>
            </a:r>
          </a:p>
        </p:txBody>
      </p:sp>
      <p:sp>
        <p:nvSpPr>
          <p:cNvPr id="17" name="Скругленный прямоугольник 16"/>
          <p:cNvSpPr>
            <a:spLocks/>
          </p:cNvSpPr>
          <p:nvPr/>
        </p:nvSpPr>
        <p:spPr>
          <a:xfrm>
            <a:off x="539552" y="4725144"/>
            <a:ext cx="8295630" cy="1055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Подраздел 2. Основание для отражения данных о периодах работы застрахованного лица в условиях, дающих право на досрочное назначение пенсии в соответствии с частью 1 статьи 30 и статьей 31 Федерального закона от 28 декабря 2013 г. № 400-ФЗ 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страховых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пенсиях»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>
            <a:spLocks/>
          </p:cNvSpPr>
          <p:nvPr/>
        </p:nvSpPr>
        <p:spPr>
          <a:xfrm>
            <a:off x="539552" y="5844307"/>
            <a:ext cx="8295630" cy="8172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Подраздел 3. Сведения о застрахованных лицах, за которых перечислены дополнительные страховые взносы на накопительную пенсию и уплачены взносы работодателя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23528" y="1703626"/>
            <a:ext cx="0" cy="4533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23528" y="2060848"/>
            <a:ext cx="208804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20310" y="5229200"/>
            <a:ext cx="208804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23528" y="6227919"/>
            <a:ext cx="208804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61538" y="2365906"/>
            <a:ext cx="0" cy="1711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39552" y="3339261"/>
            <a:ext cx="208804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39552" y="4077072"/>
            <a:ext cx="208804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39552" y="2780928"/>
            <a:ext cx="208804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6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16632"/>
            <a:ext cx="7459655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90629" y="116632"/>
            <a:ext cx="7393738" cy="377024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Состав формы ЕФС-1. Раздел 2.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16632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7973568" y="116632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xmlns="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884891" y="6511312"/>
            <a:ext cx="200370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ctr" defTabSz="1928744"/>
            <a:fld id="{DC01C986-78EF-484E-8321-43D81B88D720}" type="slidenum">
              <a:rPr lang="ru-RU" sz="1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pPr algn="ctr" defTabSz="1928744"/>
              <a:t>5</a:t>
            </a:fld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19" name="Скругленный прямоугольник 18"/>
          <p:cNvSpPr>
            <a:spLocks/>
          </p:cNvSpPr>
          <p:nvPr/>
        </p:nvSpPr>
        <p:spPr>
          <a:xfrm>
            <a:off x="251520" y="692696"/>
            <a:ext cx="8489461" cy="5788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Раздел 2. 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>
            <a:spLocks/>
          </p:cNvSpPr>
          <p:nvPr/>
        </p:nvSpPr>
        <p:spPr>
          <a:xfrm>
            <a:off x="481715" y="1559287"/>
            <a:ext cx="5746469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Подраздел 2.1. Расчет сумм страховых взносов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>
            <a:spLocks/>
          </p:cNvSpPr>
          <p:nvPr/>
        </p:nvSpPr>
        <p:spPr>
          <a:xfrm>
            <a:off x="460325" y="4077072"/>
            <a:ext cx="8280656" cy="1055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Подраздел 2.2. Сведения,  необходимые  для  исчисления  страховых  взносов  страхователями,  указанными  в пункте 2.1  статьи 22  Федерального закона от 24 июля 1998 г. № 125-ФЗ «Об обязательном социальном страховании от несчастных случаев на производстве и профессиональных заболеваний»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>
            <a:spLocks/>
          </p:cNvSpPr>
          <p:nvPr/>
        </p:nvSpPr>
        <p:spPr>
          <a:xfrm>
            <a:off x="706917" y="2132856"/>
            <a:ext cx="8041284" cy="14812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Подраздел 2.1.1. Сведения об облагаемой базе для исчисления страховых взносов и исчисленных страховых взносах для организаций с выделенными самостоятельными классификационными единицами (СКЕ) или для организаций - государственных (муниципальных) учреждений, часть деятельности которых финансируется из бюджетов всех уровней и приравненных к ним источников (частичное финансирование), а также страхователей, исчисляющих страховые вносы по нескольким основаниям</a:t>
            </a:r>
            <a:endParaRPr lang="ru-RU" sz="13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>
            <a:spLocks/>
          </p:cNvSpPr>
          <p:nvPr/>
        </p:nvSpPr>
        <p:spPr>
          <a:xfrm>
            <a:off x="460324" y="5403217"/>
            <a:ext cx="8323438" cy="8172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Подраздел 2.3. Сведения о результатах проведенных обязательных предварительных и периодических медицинских осмотров работников и проведенной специальной оценке условий труда на начало года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51520" y="980728"/>
            <a:ext cx="0" cy="4831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251520" y="1734135"/>
            <a:ext cx="208804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51520" y="4581128"/>
            <a:ext cx="208804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51520" y="5805264"/>
            <a:ext cx="208804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467544" y="1772816"/>
            <a:ext cx="722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81984" y="2492896"/>
            <a:ext cx="208804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71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230030"/>
            <a:ext cx="7459655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90629" y="243664"/>
            <a:ext cx="7393738" cy="377024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Представление формы ЕФС-1 в орган Фонда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230030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7973568" y="230030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xmlns="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908134" y="6525344"/>
            <a:ext cx="200370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fld id="{DC01C986-78EF-484E-8321-43D81B88D720}" type="slidenum">
              <a:rPr lang="ru-RU" sz="1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pPr algn="r" defTabSz="1928744"/>
              <a:t>6</a:t>
            </a:fld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54712" y="1332057"/>
            <a:ext cx="8409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Титульный лист является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обязательным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заполнения при представлении всех разделов и подразделов формы ЕФС-1.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558738" y="739443"/>
            <a:ext cx="8471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направлении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формы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ЕФС-1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допускается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представление отдельных разделов и подразделов в соответствии с законодательно установленными сроками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44" y="836712"/>
            <a:ext cx="306608" cy="29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Прямоугольник 99"/>
          <p:cNvSpPr/>
          <p:nvPr/>
        </p:nvSpPr>
        <p:spPr>
          <a:xfrm>
            <a:off x="539552" y="193134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Форма ЕФС-1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заполняется на основании первичных документов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страхователя, в том числе приказов, других документов кадрового учета и данных бухгалтерского учета, технологической документации, а также на основании договоров гражданско-правового характера и иных договоров, на вознаграждение по которым в соответствии с законодательством Российской Федерации о налогах и сборах начисляются страховые взносы.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3564305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Форма ЕФС-1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может представляться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электронной форме или на бумажных носителях (в том числе в сопровождении магнитного носителя).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149080"/>
            <a:ext cx="83676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Форма ЕФС-1 на бумажном носителе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подписывается руководителем (уполномоченным представителем страхователя)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заверяется печатью организации.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Индивидуальный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предприниматель (физическое лицо, не являющееся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ИП)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 уполномоченный представитель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ИП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(физического лица, не являющегося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ИП)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заверяет форму печатью (при наличии) и личной подписью.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0628" y="5514402"/>
            <a:ext cx="84165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Форма ЕФС-1 в форме электронного документа представляется страхователем по утвержденному формату и подписывается усиленной квалифицированной электронной подписью в соответствии с Федеральным законом от 06.04.2011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№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63-ФЗ «Об электронной подписи».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4" y="1477591"/>
            <a:ext cx="306608" cy="29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44" y="1988840"/>
            <a:ext cx="306608" cy="29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44" y="3645024"/>
            <a:ext cx="306608" cy="29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4" y="4293096"/>
            <a:ext cx="306608" cy="29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00" y="5725841"/>
            <a:ext cx="306608" cy="29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08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4006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/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0" y="27640"/>
            <a:ext cx="7717069" cy="377024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Титульный лист формы ЕФС-1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4006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4006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" y="412690"/>
            <a:ext cx="6877198" cy="639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6952878" y="404664"/>
            <a:ext cx="2155626" cy="165618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190754" y="664820"/>
            <a:ext cx="19177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Arial" pitchFamily="34" charset="0"/>
                <a:cs typeface="Arial" pitchFamily="34" charset="0"/>
              </a:rPr>
              <a:t>Титульный лист является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обязательным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для заполнения при представлении всех разделов и подразделов формы ЕФС-1.</a:t>
            </a:r>
          </a:p>
        </p:txBody>
      </p:sp>
      <p:sp>
        <p:nvSpPr>
          <p:cNvPr id="20" name="Выноска 2 19"/>
          <p:cNvSpPr/>
          <p:nvPr/>
        </p:nvSpPr>
        <p:spPr>
          <a:xfrm>
            <a:off x="6912694" y="2171328"/>
            <a:ext cx="2195810" cy="93871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5620"/>
              <a:gd name="adj6" fmla="val -90304"/>
            </a:avLst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ОКФС»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«ОКОГУ», «ОКПО» - обязательны 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заполнения при представлении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подраздела 1.3 формы ЕФС-1 (з/</a:t>
            </a:r>
            <a:r>
              <a:rPr lang="ru-RU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гос.(</a:t>
            </a:r>
            <a:r>
              <a:rPr lang="ru-RU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 учреждений)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Выноска 2 20"/>
          <p:cNvSpPr/>
          <p:nvPr/>
        </p:nvSpPr>
        <p:spPr>
          <a:xfrm>
            <a:off x="6912694" y="3310245"/>
            <a:ext cx="2195810" cy="14465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626"/>
              <a:gd name="adj6" fmla="val -251671"/>
            </a:avLst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Вновь созданные организации - страхователи по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ОСС указывают 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код по данным органа </a:t>
            </a:r>
            <a:r>
              <a:rPr lang="ru-RU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гос.регистрации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а начиная со второго года деятельности - код, подтвержденный в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органах Фонда.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780928"/>
            <a:ext cx="4680520" cy="28803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ыноска 2 21"/>
          <p:cNvSpPr/>
          <p:nvPr/>
        </p:nvSpPr>
        <p:spPr>
          <a:xfrm>
            <a:off x="6912694" y="4963815"/>
            <a:ext cx="2195810" cy="76944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22388"/>
              <a:gd name="adj6" fmla="val -142792"/>
            </a:avLst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заполнении ОГРН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юр. лица (13 знаков), 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первых двух ячейках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проставляются нули 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(00)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496" y="4149080"/>
            <a:ext cx="3096344" cy="28803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xmlns="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908134" y="6601658"/>
            <a:ext cx="200370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fld id="{DC01C986-78EF-484E-8321-43D81B88D720}" type="slidenum">
              <a:rPr lang="ru-RU" sz="1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pPr algn="r" defTabSz="1928744"/>
              <a:t>7</a:t>
            </a:fld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17" name="Выноска 2 16"/>
          <p:cNvSpPr/>
          <p:nvPr/>
        </p:nvSpPr>
        <p:spPr>
          <a:xfrm>
            <a:off x="6903118" y="5887288"/>
            <a:ext cx="2195810" cy="76944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83408"/>
              <a:gd name="adj6" fmla="val -228246"/>
            </a:avLst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Заполняется при представлении сведений правопреемником за </a:t>
            </a:r>
            <a:r>
              <a:rPr lang="ru-RU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правопредшественника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90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4006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/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0" y="44624"/>
            <a:ext cx="7717069" cy="377024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Спецификация титульного листа формы ЕФС-1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4006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4006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4"/>
            <a:ext cx="9108503" cy="639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97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4006"/>
            <a:ext cx="7747687" cy="530753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/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0" y="44624"/>
            <a:ext cx="7717069" cy="50013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Раздел 1 «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трудовой (иной) деятельности, страховом стаже, заработной плате и дополнительных страховых взносах на накопительную пенсию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86014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86014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5330" y="613966"/>
            <a:ext cx="8581166" cy="5107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Подраздел </a:t>
            </a:r>
            <a:r>
              <a:rPr lang="ru-RU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1. Сведения о трудовой (иной) деятельности, страховом стаже, заработной плате зарегистрированного лица (</a:t>
            </a:r>
            <a:r>
              <a:rPr lang="ru-RU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ЗЛ)</a:t>
            </a:r>
            <a:endParaRPr lang="ru-RU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9" y="703234"/>
            <a:ext cx="3052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7" y="1268760"/>
            <a:ext cx="8865444" cy="149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Выноска 2 27"/>
          <p:cNvSpPr/>
          <p:nvPr/>
        </p:nvSpPr>
        <p:spPr>
          <a:xfrm>
            <a:off x="6768678" y="1570683"/>
            <a:ext cx="2195810" cy="261610"/>
          </a:xfrm>
          <a:prstGeom prst="borderCallout2">
            <a:avLst>
              <a:gd name="adj1" fmla="val 30113"/>
              <a:gd name="adj2" fmla="val 343"/>
              <a:gd name="adj3" fmla="val 40219"/>
              <a:gd name="adj4" fmla="val -27077"/>
              <a:gd name="adj5" fmla="val 86698"/>
              <a:gd name="adj6" fmla="val -36516"/>
            </a:avLst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ИНН указывается при наличии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Выноска 2 28"/>
          <p:cNvSpPr/>
          <p:nvPr/>
        </p:nvSpPr>
        <p:spPr>
          <a:xfrm>
            <a:off x="1835696" y="2852936"/>
            <a:ext cx="2263313" cy="830997"/>
          </a:xfrm>
          <a:prstGeom prst="borderCallout2">
            <a:avLst>
              <a:gd name="adj1" fmla="val -2295"/>
              <a:gd name="adj2" fmla="val 44588"/>
              <a:gd name="adj3" fmla="val -30615"/>
              <a:gd name="adj4" fmla="val 93513"/>
              <a:gd name="adj5" fmla="val -33722"/>
              <a:gd name="adj6" fmla="val 122595"/>
            </a:avLst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Статус ЗЛ -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казывается один из кодов, предусмотренных порядком заполнения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10613"/>
              </p:ext>
            </p:extLst>
          </p:nvPr>
        </p:nvGraphicFramePr>
        <p:xfrm>
          <a:off x="90109" y="4237958"/>
          <a:ext cx="8917811" cy="2564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3326"/>
                <a:gridCol w="8324485"/>
              </a:tblGrid>
              <a:tr h="3140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Код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087" marR="27087" marT="44562" marB="4456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Статус зарегистрированного лица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087" marR="27087" marT="44562" marB="44562">
                    <a:solidFill>
                      <a:schemeClr val="bg2"/>
                    </a:solidFill>
                  </a:tcPr>
                </a:tc>
              </a:tr>
              <a:tr h="3031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ГРФ</a:t>
                      </a:r>
                      <a:endParaRPr lang="ru-RU" sz="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087" marR="27087" marT="44562" marB="4456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635"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граждане Российской Федерации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087" marR="27087" marT="44562" marB="44562">
                    <a:solidFill>
                      <a:schemeClr val="bg2"/>
                    </a:solidFill>
                  </a:tcPr>
                </a:tc>
              </a:tr>
              <a:tr h="3031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ПЖИГ</a:t>
                      </a:r>
                      <a:endParaRPr lang="ru-RU" sz="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087" marR="27087" marT="44562" marB="4456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635"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иностранные граждане или лица без гражданства, постоянно проживающие на территории Российской Федерации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087" marR="27087" marT="44562" marB="44562">
                    <a:solidFill>
                      <a:schemeClr val="bg2"/>
                    </a:solidFill>
                  </a:tcPr>
                </a:tc>
              </a:tr>
              <a:tr h="5466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ВЖИГ</a:t>
                      </a:r>
                      <a:endParaRPr lang="ru-RU" sz="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087" marR="27087" marT="44562" marB="4456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635"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иностранные граждане или лица без гражданства, временно проживающие на территории Российской Федерации, а также временно пребывающие на территории Российской Федерации иностранные граждане или лица без гражданства, которым предоставлено временное убежище в соответствии с Федеральным законом от 19 февраля 1993 г. № 4528-1 «О </a:t>
                      </a:r>
                      <a:r>
                        <a:rPr lang="ru-RU" sz="10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беженцах»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087" marR="27087" marT="44562" marB="44562"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ВПИГ</a:t>
                      </a:r>
                      <a:endParaRPr lang="ru-RU" sz="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087" marR="27087" marT="44562" marB="4456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635"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иностранные граждане или лица без гражданства (за исключением высококвалифицированных специалистов в соответствии с Федеральным законом от 25 июля 2002 г. № 115-ФЗ «О правовом положении иностранных граждан в Российской Федерации</a:t>
                      </a:r>
                      <a:r>
                        <a:rPr lang="ru-RU" sz="10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087" marR="27087" marT="44562" marB="44562">
                    <a:solidFill>
                      <a:schemeClr val="bg2"/>
                    </a:solidFill>
                  </a:tcPr>
                </a:tc>
              </a:tr>
              <a:tr h="5982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ВКС</a:t>
                      </a:r>
                      <a:endParaRPr lang="ru-RU" sz="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087" marR="27087" marT="44562" marB="4456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635"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иностранные граждане или лица без гражданства из числа высококвалифицированных специалистов в соответствии с Федеральным законом от 25 июля 2002 г. № 115-ФЗ «О правовом положении иностранных граждан в Российской Федерации», временно пребывающие на территории Российской Федерации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087" marR="27087" marT="44562" marB="44562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0" name="Выноска 2 29"/>
          <p:cNvSpPr/>
          <p:nvPr/>
        </p:nvSpPr>
        <p:spPr>
          <a:xfrm>
            <a:off x="4745913" y="2827674"/>
            <a:ext cx="4218575" cy="769441"/>
          </a:xfrm>
          <a:prstGeom prst="borderCallout2">
            <a:avLst>
              <a:gd name="adj1" fmla="val -2295"/>
              <a:gd name="adj2" fmla="val 44588"/>
              <a:gd name="adj3" fmla="val -13992"/>
              <a:gd name="adj4" fmla="val 48649"/>
              <a:gd name="adj5" fmla="val -28926"/>
              <a:gd name="adj6" fmla="val 50488"/>
            </a:avLst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Заполняется 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соответствии с Общероссийским классификатором стран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мира (от 14.12.2001 №529-ст). 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лиц без гражданства в поле «Гражданство (код страны)» указывается код  «000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39552" y="3772014"/>
            <a:ext cx="3312368" cy="3405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Возможные значения статуса ЗЛ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4-конечная звезда 31"/>
          <p:cNvSpPr/>
          <p:nvPr/>
        </p:nvSpPr>
        <p:spPr>
          <a:xfrm flipV="1">
            <a:off x="107504" y="3789043"/>
            <a:ext cx="328031" cy="360037"/>
          </a:xfrm>
          <a:prstGeom prst="star4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260" y="3597115"/>
            <a:ext cx="3696661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4-конечная звезда 32"/>
          <p:cNvSpPr/>
          <p:nvPr/>
        </p:nvSpPr>
        <p:spPr>
          <a:xfrm flipV="1">
            <a:off x="4860032" y="3626646"/>
            <a:ext cx="328031" cy="360037"/>
          </a:xfrm>
          <a:prstGeom prst="star4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908134" y="6601658"/>
            <a:ext cx="200370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fld id="{DC01C986-78EF-484E-8321-43D81B88D720}" type="slidenum">
              <a:rPr lang="ru-RU" sz="1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pPr algn="r" defTabSz="1928744"/>
              <a:t>9</a:t>
            </a:fld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9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10721</TotalTime>
  <Words>3508</Words>
  <Application>Microsoft Office PowerPoint</Application>
  <PresentationFormat>Экран (4:3)</PresentationFormat>
  <Paragraphs>286</Paragraphs>
  <Slides>29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agde</dc:creator>
  <cp:lastModifiedBy>0660001001</cp:lastModifiedBy>
  <cp:revision>753</cp:revision>
  <cp:lastPrinted>2022-11-17T14:13:09Z</cp:lastPrinted>
  <dcterms:modified xsi:type="dcterms:W3CDTF">2022-11-24T04:09:45Z</dcterms:modified>
</cp:coreProperties>
</file>