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88" r:id="rId3"/>
    <p:sldId id="269" r:id="rId4"/>
    <p:sldId id="274" r:id="rId5"/>
    <p:sldId id="289" r:id="rId6"/>
    <p:sldId id="304" r:id="rId7"/>
    <p:sldId id="275" r:id="rId8"/>
    <p:sldId id="303" r:id="rId9"/>
    <p:sldId id="301" r:id="rId10"/>
    <p:sldId id="302" r:id="rId11"/>
    <p:sldId id="276" r:id="rId12"/>
    <p:sldId id="281" r:id="rId13"/>
    <p:sldId id="287" r:id="rId14"/>
    <p:sldId id="284" r:id="rId15"/>
    <p:sldId id="280" r:id="rId16"/>
    <p:sldId id="286" r:id="rId17"/>
    <p:sldId id="282" r:id="rId18"/>
    <p:sldId id="277" r:id="rId19"/>
  </p:sldIdLst>
  <p:sldSz cx="9144000" cy="5143500" type="screen16x9"/>
  <p:notesSz cx="9928225" cy="6797675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40DD191-EC2C-4839-8960-0312E25C1EA4}">
          <p14:sldIdLst>
            <p14:sldId id="256"/>
            <p14:sldId id="288"/>
            <p14:sldId id="269"/>
            <p14:sldId id="274"/>
            <p14:sldId id="289"/>
            <p14:sldId id="304"/>
            <p14:sldId id="275"/>
            <p14:sldId id="303"/>
            <p14:sldId id="301"/>
            <p14:sldId id="302"/>
            <p14:sldId id="276"/>
            <p14:sldId id="281"/>
            <p14:sldId id="287"/>
            <p14:sldId id="284"/>
            <p14:sldId id="280"/>
            <p14:sldId id="286"/>
            <p14:sldId id="282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D4B2F1F-6A89-7B11-BD64-E4378DAD5B29}">
  <a:tblStyle styleId="{0D4B2F1F-6A89-7B11-BD64-E4378DAD5B29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39" d="100"/>
          <a:sy n="139" d="100"/>
        </p:scale>
        <p:origin x="-75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99D4C-3BA1-482D-891F-0C31E340B69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55EA-2818-4D1A-AD62-99CE58826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981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796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7966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7966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796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955EA-2818-4D1A-AD62-99CE5882628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25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955EA-2818-4D1A-AD62-99CE5882628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738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8CD7DB-1152-495E-A470-0326F1C1EA10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20F2B7-3AE3-4B38-B269-1B98D204CD5F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05979"/>
            <a:ext cx="2057400" cy="43886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05979"/>
            <a:ext cx="6019800" cy="43886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EB2EA3-083F-44BA-A321-C12A41BFE138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F32B3B6-A73B-4AFA-B6A9-586F38C4B02C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06FFEFE-C3F2-4985-B514-AD18E8D88324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E3F687-511B-424A-B789-2205E5F692ED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B42E7DE-CE39-4CEE-8669-2E94B0127BAF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B60F18-9C53-40E9-8337-B4322A8D45C0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449B4B0-C08E-493C-ABD7-6B11A72A72DA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D274963-B28F-4374-9DDC-E2677A4E8FB5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E6247B1-B6F9-48D9-9CBE-C3A1A38AD57C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6ADC4D-E432-458A-9BFB-E983BE5E22D7}" type="datetime1">
              <a:rPr lang="ru-RU"/>
              <a:pPr>
                <a:defRPr/>
              </a:pPr>
              <a:t>12.12.2024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2.png"/><Relationship Id="rId7" Type="http://schemas.openxmlformats.org/officeDocument/2006/relationships/image" Target="../media/image55.png"/><Relationship Id="rId12" Type="http://schemas.openxmlformats.org/officeDocument/2006/relationships/image" Target="../media/image60.jpe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.png"/><Relationship Id="rId9" Type="http://schemas.openxmlformats.org/officeDocument/2006/relationships/image" Target="../media/image5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5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4.png"/><Relationship Id="rId10" Type="http://schemas.openxmlformats.org/officeDocument/2006/relationships/image" Target="../media/image58.png"/><Relationship Id="rId4" Type="http://schemas.openxmlformats.org/officeDocument/2006/relationships/image" Target="../media/image5.png"/><Relationship Id="rId9" Type="http://schemas.openxmlformats.org/officeDocument/2006/relationships/image" Target="../media/image57.png"/><Relationship Id="rId1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3.jpeg"/><Relationship Id="rId3" Type="http://schemas.openxmlformats.org/officeDocument/2006/relationships/image" Target="../media/image66.png"/><Relationship Id="rId7" Type="http://schemas.openxmlformats.org/officeDocument/2006/relationships/image" Target="../media/image69.png"/><Relationship Id="rId12" Type="http://schemas.openxmlformats.org/officeDocument/2006/relationships/image" Target="../media/image7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58.png"/><Relationship Id="rId5" Type="http://schemas.openxmlformats.org/officeDocument/2006/relationships/image" Target="../media/image5.png"/><Relationship Id="rId10" Type="http://schemas.openxmlformats.org/officeDocument/2006/relationships/image" Target="../media/image57.png"/><Relationship Id="rId4" Type="http://schemas.openxmlformats.org/officeDocument/2006/relationships/image" Target="../media/image67.png"/><Relationship Id="rId9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3.png"/><Relationship Id="rId3" Type="http://schemas.openxmlformats.org/officeDocument/2006/relationships/image" Target="../media/image74.jpeg"/><Relationship Id="rId7" Type="http://schemas.openxmlformats.org/officeDocument/2006/relationships/image" Target="../media/image78.png"/><Relationship Id="rId12" Type="http://schemas.openxmlformats.org/officeDocument/2006/relationships/image" Target="../media/image8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1.png"/><Relationship Id="rId5" Type="http://schemas.openxmlformats.org/officeDocument/2006/relationships/image" Target="../media/image76.jpeg"/><Relationship Id="rId15" Type="http://schemas.openxmlformats.org/officeDocument/2006/relationships/image" Target="../media/image85.png"/><Relationship Id="rId10" Type="http://schemas.openxmlformats.org/officeDocument/2006/relationships/image" Target="../media/image80.png"/><Relationship Id="rId4" Type="http://schemas.openxmlformats.org/officeDocument/2006/relationships/image" Target="../media/image75.jpeg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5.jpeg"/><Relationship Id="rId3" Type="http://schemas.openxmlformats.org/officeDocument/2006/relationships/image" Target="../media/image87.png"/><Relationship Id="rId7" Type="http://schemas.openxmlformats.org/officeDocument/2006/relationships/image" Target="../media/image90.png"/><Relationship Id="rId12" Type="http://schemas.openxmlformats.org/officeDocument/2006/relationships/image" Target="../media/image74.jpe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88.png"/><Relationship Id="rId10" Type="http://schemas.openxmlformats.org/officeDocument/2006/relationships/image" Target="../media/image93.png"/><Relationship Id="rId4" Type="http://schemas.openxmlformats.org/officeDocument/2006/relationships/image" Target="../media/image5.png"/><Relationship Id="rId9" Type="http://schemas.openxmlformats.org/officeDocument/2006/relationships/image" Target="../media/image9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7.png"/><Relationship Id="rId7" Type="http://schemas.openxmlformats.org/officeDocument/2006/relationships/image" Target="../media/image81.png"/><Relationship Id="rId12" Type="http://schemas.openxmlformats.org/officeDocument/2006/relationships/image" Target="../media/image74.jpe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99.png"/><Relationship Id="rId5" Type="http://schemas.openxmlformats.org/officeDocument/2006/relationships/image" Target="../media/image79.png"/><Relationship Id="rId10" Type="http://schemas.openxmlformats.org/officeDocument/2006/relationships/image" Target="../media/image93.png"/><Relationship Id="rId4" Type="http://schemas.openxmlformats.org/officeDocument/2006/relationships/image" Target="../media/image5.png"/><Relationship Id="rId9" Type="http://schemas.openxmlformats.org/officeDocument/2006/relationships/image" Target="../media/image9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6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5" Type="http://schemas.openxmlformats.org/officeDocument/2006/relationships/image" Target="../media/image5.png"/><Relationship Id="rId10" Type="http://schemas.openxmlformats.org/officeDocument/2006/relationships/image" Target="../media/image92.png"/><Relationship Id="rId4" Type="http://schemas.openxmlformats.org/officeDocument/2006/relationships/image" Target="../media/image87.png"/><Relationship Id="rId9" Type="http://schemas.openxmlformats.org/officeDocument/2006/relationships/image" Target="../media/image9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hyperlink" Target="https://sfr.gov.ru/branches/orenburg" TargetMode="Externa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2.png"/><Relationship Id="rId11" Type="http://schemas.openxmlformats.org/officeDocument/2006/relationships/image" Target="../media/image17.png"/><Relationship Id="rId5" Type="http://schemas.openxmlformats.org/officeDocument/2006/relationships/hyperlink" Target="https://t.me/osfrorenburgstrakh/2119" TargetMode="External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1.png"/><Relationship Id="rId9" Type="http://schemas.openxmlformats.org/officeDocument/2006/relationships/image" Target="../media/image5.png"/><Relationship Id="rId1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5.png"/><Relationship Id="rId10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12" Type="http://schemas.openxmlformats.org/officeDocument/2006/relationships/image" Target="../media/image33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7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2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5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50.png"/><Relationship Id="rId3" Type="http://schemas.openxmlformats.org/officeDocument/2006/relationships/image" Target="../media/image3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7.png"/><Relationship Id="rId14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 bwMode="auto">
          <a:xfrm>
            <a:off x="585788" y="4659982"/>
            <a:ext cx="2041997" cy="303294"/>
          </a:xfrm>
          <a:prstGeom prst="rect">
            <a:avLst/>
          </a:prstGeom>
        </p:spPr>
        <p:txBody>
          <a:bodyPr vert="horz" wrap="square" lIns="0" tIns="10801" rIns="0" bIns="0" rtlCol="0">
            <a:spAutoFit/>
          </a:bodyPr>
          <a:lstStyle/>
          <a:p>
            <a:pPr marL="8001" algn="ctr">
              <a:spcBef>
                <a:spcPts val="85"/>
              </a:spcBef>
              <a:defRPr/>
            </a:pPr>
            <a:r>
              <a:rPr lang="ru-RU" sz="1300" spc="-9" dirty="0" smtClean="0">
                <a:solidFill>
                  <a:srgbClr val="616061"/>
                </a:solidFill>
                <a:latin typeface="Montserrat"/>
                <a:cs typeface="Montserrat"/>
              </a:rPr>
              <a:t>Декабрь</a:t>
            </a:r>
            <a:r>
              <a:rPr sz="1300" spc="-9" dirty="0" smtClean="0">
                <a:solidFill>
                  <a:srgbClr val="616061"/>
                </a:solidFill>
                <a:latin typeface="Montserrat"/>
                <a:cs typeface="Montserrat"/>
              </a:rPr>
              <a:t>,</a:t>
            </a:r>
            <a:r>
              <a:rPr sz="1300" spc="-41" dirty="0" smtClean="0">
                <a:solidFill>
                  <a:srgbClr val="616061"/>
                </a:solidFill>
                <a:latin typeface="Montserrat"/>
                <a:cs typeface="Montserrat"/>
              </a:rPr>
              <a:t> </a:t>
            </a:r>
            <a:r>
              <a:rPr sz="1900" b="1" spc="13" dirty="0">
                <a:solidFill>
                  <a:srgbClr val="616061"/>
                </a:solidFill>
                <a:latin typeface="Montserrat-SemiBold"/>
                <a:cs typeface="Montserrat-SemiBold"/>
              </a:rPr>
              <a:t>202</a:t>
            </a:r>
            <a:r>
              <a:rPr lang="ru-RU" sz="1900" b="1" spc="13" dirty="0">
                <a:solidFill>
                  <a:srgbClr val="616061"/>
                </a:solidFill>
                <a:latin typeface="Montserrat-SemiBold"/>
                <a:cs typeface="Montserrat-SemiBold"/>
              </a:rPr>
              <a:t>4</a:t>
            </a:r>
            <a:endParaRPr sz="1900" dirty="0">
              <a:latin typeface="Montserrat-SemiBold"/>
              <a:cs typeface="Montserrat-SemiBold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83736" y="2067694"/>
            <a:ext cx="8958263" cy="265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220072" y="2664834"/>
            <a:ext cx="3854203" cy="23551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 bwMode="auto">
          <a:xfrm>
            <a:off x="323528" y="502263"/>
            <a:ext cx="8646463" cy="1421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Организация финансирования предупредительных мер по сокращению производственного травматизма и профессиональных заболеваний в 2025 году</a:t>
            </a:r>
            <a:endParaRPr lang="ru-RU" sz="2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4BEC1EB-2110-429A-BA07-964086086006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873124" y="4869656"/>
            <a:ext cx="244830" cy="273844"/>
          </a:xfrm>
        </p:spPr>
        <p:txBody>
          <a:bodyPr/>
          <a:lstStyle/>
          <a:p>
            <a:fld id="{5DDC2DCF-3C1B-440A-9DFA-774E92B339DA}" type="slidenum">
              <a:rPr lang="ru-RU" sz="1000" smtClean="0"/>
              <a:pPr/>
              <a:t>10</a:t>
            </a:fld>
            <a:endParaRPr lang="ru-RU" sz="1000" dirty="0"/>
          </a:p>
        </p:txBody>
      </p:sp>
      <p:grpSp>
        <p:nvGrpSpPr>
          <p:cNvPr id="23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35832" y="132635"/>
            <a:ext cx="514379" cy="604988"/>
            <a:chOff x="634994" y="7556702"/>
            <a:chExt cx="914452" cy="1075534"/>
          </a:xfrm>
        </p:grpSpPr>
        <p:pic>
          <p:nvPicPr>
            <p:cNvPr id="24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5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28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9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0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1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2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0" name="Заголовок 3"/>
          <p:cNvSpPr txBox="1">
            <a:spLocks/>
          </p:cNvSpPr>
          <p:nvPr/>
        </p:nvSpPr>
        <p:spPr>
          <a:xfrm>
            <a:off x="815064" y="61683"/>
            <a:ext cx="8149721" cy="318549"/>
          </a:xfrm>
          <a:prstGeom prst="rect">
            <a:avLst/>
          </a:prstGeom>
        </p:spPr>
        <p:txBody>
          <a:bodyPr vert="horz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srgbClr val="002060"/>
                </a:solidFill>
                <a:latin typeface="+mn-lt"/>
              </a:rPr>
              <a:t>Совершенствование финансового обеспечения предупредительных мер</a:t>
            </a:r>
            <a:endParaRPr lang="ru-RU" sz="18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1476315" y="439357"/>
            <a:ext cx="6547505" cy="36932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cs typeface="Times New Roman"/>
              </a:rPr>
              <a:t>Способы представления заявлений и документов</a:t>
            </a: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294094" y="989037"/>
            <a:ext cx="3165494" cy="740626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Заявление о финансовом обеспечении предупредительных мер</a:t>
            </a:r>
            <a:endParaRPr b="1" dirty="0">
              <a:solidFill>
                <a:schemeClr val="tx2"/>
              </a:solidFill>
            </a:endParaRPr>
          </a:p>
        </p:txBody>
      </p:sp>
      <p:sp>
        <p:nvSpPr>
          <p:cNvPr id="43" name="Стрелка вниз 42"/>
          <p:cNvSpPr/>
          <p:nvPr/>
        </p:nvSpPr>
        <p:spPr bwMode="auto">
          <a:xfrm>
            <a:off x="1590536" y="1690217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4" name="Скругленный прямоугольник 43"/>
          <p:cNvSpPr/>
          <p:nvPr/>
        </p:nvSpPr>
        <p:spPr bwMode="auto">
          <a:xfrm>
            <a:off x="305608" y="1982400"/>
            <a:ext cx="2396861" cy="297160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500" dirty="0">
                <a:solidFill>
                  <a:schemeClr val="tx2"/>
                </a:solidFill>
              </a:rPr>
              <a:t>на бумажном носителе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 bwMode="auto">
          <a:xfrm>
            <a:off x="4838909" y="1095449"/>
            <a:ext cx="3411240" cy="527801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>
                <a:solidFill>
                  <a:schemeClr val="tx2"/>
                </a:solidFill>
              </a:rPr>
              <a:t>Заявление о  возмещении произведенных расходов на оплату предупредительных мер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 bwMode="auto">
          <a:xfrm>
            <a:off x="273322" y="2544808"/>
            <a:ext cx="3165494" cy="297160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500" dirty="0">
                <a:solidFill>
                  <a:schemeClr val="tx2"/>
                </a:solidFill>
              </a:rPr>
              <a:t>в форме электронного документа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6732" y="2287941"/>
            <a:ext cx="549998" cy="2288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или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304764" y="3222298"/>
            <a:ext cx="3165494" cy="527802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b="1" dirty="0" smtClean="0">
                <a:solidFill>
                  <a:schemeClr val="tx2"/>
                </a:solidFill>
              </a:rPr>
              <a:t>План финансового обеспечения</a:t>
            </a:r>
            <a:endParaRPr b="1" dirty="0">
              <a:solidFill>
                <a:schemeClr val="tx2"/>
              </a:solidFill>
            </a:endParaRPr>
          </a:p>
        </p:txBody>
      </p:sp>
      <p:sp>
        <p:nvSpPr>
          <p:cNvPr id="49" name="Стрелка вниз 48"/>
          <p:cNvSpPr/>
          <p:nvPr/>
        </p:nvSpPr>
        <p:spPr bwMode="auto">
          <a:xfrm>
            <a:off x="1677677" y="3678488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311272" y="3909564"/>
            <a:ext cx="2330087" cy="569988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500" dirty="0">
                <a:solidFill>
                  <a:schemeClr val="tx2"/>
                </a:solidFill>
              </a:rPr>
              <a:t>на бумажном </a:t>
            </a:r>
            <a:r>
              <a:rPr lang="ru-RU" sz="1500" dirty="0" smtClean="0">
                <a:solidFill>
                  <a:schemeClr val="tx2"/>
                </a:solidFill>
              </a:rPr>
              <a:t>носителе</a:t>
            </a:r>
          </a:p>
          <a:p>
            <a:pPr algn="ctr">
              <a:defRPr/>
            </a:pPr>
            <a:r>
              <a:rPr lang="ru-RU" sz="1500" dirty="0" smtClean="0">
                <a:solidFill>
                  <a:schemeClr val="tx2"/>
                </a:solidFill>
              </a:rPr>
              <a:t>(оригинал)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55" name="Выноска 1 54"/>
          <p:cNvSpPr/>
          <p:nvPr/>
        </p:nvSpPr>
        <p:spPr bwMode="auto">
          <a:xfrm>
            <a:off x="2858645" y="1875879"/>
            <a:ext cx="1656785" cy="261608"/>
          </a:xfrm>
          <a:prstGeom prst="borderCallout1">
            <a:avLst>
              <a:gd name="adj1" fmla="val 42448"/>
              <a:gd name="adj2" fmla="val -184"/>
              <a:gd name="adj3" fmla="val 41145"/>
              <a:gd name="adj4" fmla="val -9910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в Клиентскую службу </a:t>
            </a:r>
          </a:p>
        </p:txBody>
      </p:sp>
      <p:sp>
        <p:nvSpPr>
          <p:cNvPr id="60" name="Выноска 1 59"/>
          <p:cNvSpPr/>
          <p:nvPr/>
        </p:nvSpPr>
        <p:spPr bwMode="auto">
          <a:xfrm>
            <a:off x="2858645" y="2075101"/>
            <a:ext cx="1656785" cy="430885"/>
          </a:xfrm>
          <a:prstGeom prst="borderCallout1">
            <a:avLst>
              <a:gd name="adj1" fmla="val 42448"/>
              <a:gd name="adj2" fmla="val -184"/>
              <a:gd name="adj3" fmla="val 41145"/>
              <a:gd name="adj4" fmla="val -10078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Почтовым отправлением</a:t>
            </a:r>
          </a:p>
        </p:txBody>
      </p:sp>
      <p:sp>
        <p:nvSpPr>
          <p:cNvPr id="61" name="Выноска 1 60"/>
          <p:cNvSpPr/>
          <p:nvPr/>
        </p:nvSpPr>
        <p:spPr bwMode="auto">
          <a:xfrm>
            <a:off x="2857510" y="3800383"/>
            <a:ext cx="1656785" cy="261608"/>
          </a:xfrm>
          <a:prstGeom prst="borderCallout1">
            <a:avLst>
              <a:gd name="adj1" fmla="val 42448"/>
              <a:gd name="adj2" fmla="val -184"/>
              <a:gd name="adj3" fmla="val 43819"/>
              <a:gd name="adj4" fmla="val -12779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в Клиентскую службу </a:t>
            </a:r>
          </a:p>
        </p:txBody>
      </p:sp>
      <p:sp>
        <p:nvSpPr>
          <p:cNvPr id="62" name="Выноска 1 61"/>
          <p:cNvSpPr/>
          <p:nvPr/>
        </p:nvSpPr>
        <p:spPr bwMode="auto">
          <a:xfrm>
            <a:off x="2857510" y="3999605"/>
            <a:ext cx="1656785" cy="430885"/>
          </a:xfrm>
          <a:prstGeom prst="borderCallout1">
            <a:avLst>
              <a:gd name="adj1" fmla="val 42448"/>
              <a:gd name="adj2" fmla="val -184"/>
              <a:gd name="adj3" fmla="val 41145"/>
              <a:gd name="adj4" fmla="val -11717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Почтовым отправлением</a:t>
            </a:r>
          </a:p>
        </p:txBody>
      </p:sp>
      <p:sp>
        <p:nvSpPr>
          <p:cNvPr id="63" name="Скругленный прямоугольник 62"/>
          <p:cNvSpPr/>
          <p:nvPr/>
        </p:nvSpPr>
        <p:spPr bwMode="auto">
          <a:xfrm>
            <a:off x="4929618" y="1865849"/>
            <a:ext cx="2212222" cy="297160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500" dirty="0">
                <a:solidFill>
                  <a:schemeClr val="tx2"/>
                </a:solidFill>
              </a:rPr>
              <a:t>на бумажном носителе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 bwMode="auto">
          <a:xfrm>
            <a:off x="4997512" y="2509734"/>
            <a:ext cx="2967275" cy="297160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500" dirty="0">
                <a:solidFill>
                  <a:schemeClr val="tx2"/>
                </a:solidFill>
              </a:rPr>
              <a:t>в форме электронного документа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004369" y="2171389"/>
            <a:ext cx="549998" cy="2288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или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6" name="Выноска 1 65"/>
          <p:cNvSpPr/>
          <p:nvPr/>
        </p:nvSpPr>
        <p:spPr bwMode="auto">
          <a:xfrm>
            <a:off x="7338754" y="1752538"/>
            <a:ext cx="1656785" cy="261608"/>
          </a:xfrm>
          <a:prstGeom prst="borderCallout1">
            <a:avLst>
              <a:gd name="adj1" fmla="val 42448"/>
              <a:gd name="adj2" fmla="val -184"/>
              <a:gd name="adj3" fmla="val 43819"/>
              <a:gd name="adj4" fmla="val -9500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в Клиентскую службу </a:t>
            </a:r>
          </a:p>
        </p:txBody>
      </p:sp>
      <p:sp>
        <p:nvSpPr>
          <p:cNvPr id="67" name="Выноска 1 66"/>
          <p:cNvSpPr/>
          <p:nvPr/>
        </p:nvSpPr>
        <p:spPr bwMode="auto">
          <a:xfrm>
            <a:off x="7338754" y="1951760"/>
            <a:ext cx="1656785" cy="430885"/>
          </a:xfrm>
          <a:prstGeom prst="borderCallout1">
            <a:avLst>
              <a:gd name="adj1" fmla="val 42448"/>
              <a:gd name="adj2" fmla="val -184"/>
              <a:gd name="adj3" fmla="val 41145"/>
              <a:gd name="adj4" fmla="val -9668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Почтовым отправлением</a:t>
            </a:r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4878122" y="3177847"/>
            <a:ext cx="3411240" cy="527801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>
                <a:solidFill>
                  <a:schemeClr val="tx2"/>
                </a:solidFill>
              </a:rPr>
              <a:t>Документы (копии документов), подтверждающие расходы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 bwMode="auto">
          <a:xfrm>
            <a:off x="4929619" y="3962756"/>
            <a:ext cx="2212222" cy="625218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tx2"/>
                </a:solidFill>
              </a:rPr>
              <a:t>на бумажном </a:t>
            </a:r>
            <a:r>
              <a:rPr lang="ru-RU" sz="1200" dirty="0" smtClean="0">
                <a:solidFill>
                  <a:schemeClr val="tx2"/>
                </a:solidFill>
              </a:rPr>
              <a:t>носителе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2"/>
                </a:solidFill>
              </a:rPr>
              <a:t>(оригиналы, копии оригиналов)</a:t>
            </a:r>
            <a:endParaRPr sz="1200" dirty="0">
              <a:solidFill>
                <a:schemeClr val="tx2"/>
              </a:solidFill>
            </a:endParaRPr>
          </a:p>
        </p:txBody>
      </p:sp>
      <p:sp>
        <p:nvSpPr>
          <p:cNvPr id="70" name="Выноска 1 69"/>
          <p:cNvSpPr/>
          <p:nvPr/>
        </p:nvSpPr>
        <p:spPr bwMode="auto">
          <a:xfrm>
            <a:off x="7425895" y="3849445"/>
            <a:ext cx="1656785" cy="261608"/>
          </a:xfrm>
          <a:prstGeom prst="borderCallout1">
            <a:avLst>
              <a:gd name="adj1" fmla="val 42448"/>
              <a:gd name="adj2" fmla="val -184"/>
              <a:gd name="adj3" fmla="val 43819"/>
              <a:gd name="adj4" fmla="val -10730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в Клиентскую службу </a:t>
            </a:r>
          </a:p>
        </p:txBody>
      </p:sp>
      <p:sp>
        <p:nvSpPr>
          <p:cNvPr id="71" name="Выноска 1 70"/>
          <p:cNvSpPr/>
          <p:nvPr/>
        </p:nvSpPr>
        <p:spPr bwMode="auto">
          <a:xfrm>
            <a:off x="7425895" y="4048667"/>
            <a:ext cx="1656785" cy="430885"/>
          </a:xfrm>
          <a:prstGeom prst="borderCallout1">
            <a:avLst>
              <a:gd name="adj1" fmla="val 42448"/>
              <a:gd name="adj2" fmla="val -184"/>
              <a:gd name="adj3" fmla="val 41145"/>
              <a:gd name="adj4" fmla="val -10078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100" dirty="0">
                <a:solidFill>
                  <a:srgbClr val="FF0000"/>
                </a:solidFill>
              </a:rPr>
              <a:t>Почтовым отправлением</a:t>
            </a:r>
          </a:p>
        </p:txBody>
      </p:sp>
      <p:sp>
        <p:nvSpPr>
          <p:cNvPr id="72" name="Стрелка вниз 71"/>
          <p:cNvSpPr/>
          <p:nvPr/>
        </p:nvSpPr>
        <p:spPr bwMode="auto">
          <a:xfrm>
            <a:off x="6244017" y="1665025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Ромб 4"/>
          <p:cNvSpPr/>
          <p:nvPr/>
        </p:nvSpPr>
        <p:spPr>
          <a:xfrm>
            <a:off x="1530029" y="2919903"/>
            <a:ext cx="326040" cy="28518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73" name="Ромб 72"/>
          <p:cNvSpPr/>
          <p:nvPr/>
        </p:nvSpPr>
        <p:spPr>
          <a:xfrm>
            <a:off x="6318130" y="2841967"/>
            <a:ext cx="326040" cy="28518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82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903789" y="51470"/>
            <a:ext cx="7566997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>
              <a:defRPr/>
            </a:pPr>
            <a:r>
              <a:rPr lang="ru-RU" sz="2400" dirty="0"/>
              <a:t>Планирование предупредительных мер на 2025 год</a:t>
            </a:r>
            <a:endParaRPr dirty="0"/>
          </a:p>
        </p:txBody>
      </p:sp>
      <p:grpSp>
        <p:nvGrpSpPr>
          <p:cNvPr id="9" name="Group 59"/>
          <p:cNvGrpSpPr/>
          <p:nvPr/>
        </p:nvGrpSpPr>
        <p:grpSpPr bwMode="auto">
          <a:xfrm>
            <a:off x="80150" y="100140"/>
            <a:ext cx="479503" cy="406325"/>
            <a:chOff x="634994" y="7556702"/>
            <a:chExt cx="914452" cy="1075534"/>
          </a:xfrm>
        </p:grpSpPr>
        <p:pic>
          <p:nvPicPr>
            <p:cNvPr id="10" name="object 5"/>
            <p:cNvPicPr/>
            <p:nvPr/>
          </p:nvPicPr>
          <p:blipFill>
            <a:blip r:embed="rId2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/>
            <p:cNvPicPr/>
            <p:nvPr/>
          </p:nvPicPr>
          <p:blipFill>
            <a:blip r:embed="rId3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4" name="object 8"/>
            <p:cNvPicPr/>
            <p:nvPr/>
          </p:nvPicPr>
          <p:blipFill>
            <a:blip r:embed="rId4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5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6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7" name="object 11"/>
            <p:cNvPicPr/>
            <p:nvPr/>
          </p:nvPicPr>
          <p:blipFill>
            <a:blip r:embed="rId6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/>
            <p:cNvPicPr/>
            <p:nvPr/>
          </p:nvPicPr>
          <p:blipFill>
            <a:blip r:embed="rId7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/>
            <p:cNvPicPr/>
            <p:nvPr/>
          </p:nvPicPr>
          <p:blipFill>
            <a:blip r:embed="rId8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/>
            <p:cNvPicPr/>
            <p:nvPr/>
          </p:nvPicPr>
          <p:blipFill>
            <a:blip r:embed="rId9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/>
            <p:cNvPicPr/>
            <p:nvPr/>
          </p:nvPicPr>
          <p:blipFill>
            <a:blip r:embed="rId10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2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3" name="object 17"/>
            <p:cNvPicPr/>
            <p:nvPr/>
          </p:nvPicPr>
          <p:blipFill>
            <a:blip r:embed="rId11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24" name="Прямоугольник 23"/>
          <p:cNvSpPr/>
          <p:nvPr/>
        </p:nvSpPr>
        <p:spPr bwMode="auto">
          <a:xfrm>
            <a:off x="627508" y="627534"/>
            <a:ext cx="8150223" cy="2941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Проведение предварительного расчета суммы финансирования предупредительных мер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79512" y="712453"/>
            <a:ext cx="281556" cy="24767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Прямоугольник 4"/>
          <p:cNvSpPr>
            <a:spLocks noChangeArrowheads="1"/>
          </p:cNvSpPr>
          <p:nvPr/>
        </p:nvSpPr>
        <p:spPr bwMode="auto">
          <a:xfrm>
            <a:off x="276788" y="1173591"/>
            <a:ext cx="2321745" cy="155601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lIns="77925" tIns="38963" rIns="77925" bIns="38963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Расчетный объем средств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на финансовое обеспечение  предупредительных мер</a:t>
            </a:r>
            <a:endParaRPr sz="1600" dirty="0"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713548" y="1347614"/>
            <a:ext cx="274276" cy="232574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>
              <a:defRPr/>
            </a:pPr>
            <a:r>
              <a:rPr lang="ru-RU" sz="10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=</a:t>
            </a:r>
            <a:endParaRPr dirty="0"/>
          </a:p>
        </p:txBody>
      </p:sp>
      <p:sp>
        <p:nvSpPr>
          <p:cNvPr id="29" name="Прямоугольник 28"/>
          <p:cNvSpPr/>
          <p:nvPr/>
        </p:nvSpPr>
        <p:spPr bwMode="auto">
          <a:xfrm flipH="1">
            <a:off x="2730275" y="1173923"/>
            <a:ext cx="1410732" cy="494185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>
              <a:defRPr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20%</a:t>
            </a:r>
            <a:endParaRPr dirty="0"/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195737" y="2835552"/>
            <a:ext cx="2160240" cy="2110012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square" lIns="77925" tIns="38963" rIns="77925" bIns="38963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!!! При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условии направления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части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объема средств </a:t>
            </a:r>
            <a:r>
              <a:rPr lang="ru-RU" sz="1200" b="1" dirty="0">
                <a:solidFill>
                  <a:srgbClr val="FF0000"/>
                </a:solidFill>
                <a:ea typeface="Microsoft YaHei"/>
                <a:cs typeface="Times New Roman"/>
              </a:rPr>
              <a:t>на санаторно-курортное лечение работников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законодательством. 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854340" y="1702717"/>
            <a:ext cx="285612" cy="386464"/>
          </a:xfrm>
          <a:prstGeom prst="rect">
            <a:avLst/>
          </a:prstGeom>
        </p:spPr>
        <p:txBody>
          <a:bodyPr wrap="none" lIns="77925" tIns="38963" rIns="77925" bIns="38963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*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4427897" y="1163396"/>
            <a:ext cx="1594378" cy="1532931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7925" tIns="38963" rIns="77925" bIns="38963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1"/>
                </a:solidFill>
                <a:cs typeface="Times New Roman"/>
              </a:rPr>
              <a:t>Страховые взносы, </a:t>
            </a:r>
            <a:r>
              <a:rPr lang="ru-RU" sz="1400" b="1" dirty="0" smtClean="0">
                <a:solidFill>
                  <a:schemeClr val="accent1"/>
                </a:solidFill>
                <a:cs typeface="Times New Roman"/>
              </a:rPr>
              <a:t>начисленные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accent1"/>
                </a:solidFill>
                <a:cs typeface="Times New Roman"/>
              </a:rPr>
              <a:t>за </a:t>
            </a:r>
            <a:r>
              <a:rPr lang="ru-RU" sz="1400" b="1" dirty="0">
                <a:solidFill>
                  <a:schemeClr val="accent1"/>
                </a:solidFill>
                <a:cs typeface="Times New Roman"/>
              </a:rPr>
              <a:t>2024 год</a:t>
            </a:r>
            <a:endParaRPr sz="3200" dirty="0"/>
          </a:p>
          <a:p>
            <a:pPr algn="ctr">
              <a:defRPr/>
            </a:pPr>
            <a:endParaRPr lang="ru-RU" sz="1050" b="1" dirty="0">
              <a:solidFill>
                <a:srgbClr val="FF0000"/>
              </a:solidFill>
              <a:cs typeface="Times New Roman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FF0000"/>
                </a:solidFill>
                <a:cs typeface="Times New Roman"/>
              </a:rPr>
              <a:t>Без задолженности</a:t>
            </a:r>
            <a:endParaRPr lang="ru-RU" sz="1400" b="1" dirty="0">
              <a:solidFill>
                <a:srgbClr val="CC0000"/>
              </a:solidFill>
              <a:cs typeface="Times New Roman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6022275" y="1605638"/>
            <a:ext cx="277917" cy="6431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>
              <a:defRPr/>
            </a:pPr>
            <a:r>
              <a:rPr lang="ru-RU" sz="1700" b="1" dirty="0">
                <a:solidFill>
                  <a:schemeClr val="accent1"/>
                </a:solidFill>
                <a:latin typeface="Times New Roman"/>
                <a:cs typeface="Times New Roman"/>
              </a:rPr>
              <a:t>−</a:t>
            </a:r>
            <a:endParaRPr lang="ru-RU" sz="1700" dirty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6300191" y="1137688"/>
            <a:ext cx="2477540" cy="1556014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7925" tIns="38963" rIns="77925" bIns="38963" anchor="ctr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chemeClr val="accent1"/>
                </a:solidFill>
                <a:cs typeface="Times New Roman"/>
              </a:rPr>
              <a:t>Расходы на выплату </a:t>
            </a:r>
            <a:r>
              <a:rPr lang="ru-RU" sz="1200" b="1" dirty="0" smtClean="0">
                <a:solidFill>
                  <a:schemeClr val="accent1"/>
                </a:solidFill>
                <a:cs typeface="Times New Roman"/>
              </a:rPr>
              <a:t>пособий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accent1"/>
                </a:solidFill>
                <a:cs typeface="Times New Roman"/>
              </a:rPr>
              <a:t>по </a:t>
            </a:r>
            <a:r>
              <a:rPr lang="ru-RU" sz="1200" b="1" dirty="0">
                <a:solidFill>
                  <a:schemeClr val="accent1"/>
                </a:solidFill>
                <a:cs typeface="Times New Roman"/>
              </a:rPr>
              <a:t>временной </a:t>
            </a:r>
            <a:r>
              <a:rPr lang="ru-RU" sz="1200" b="1" dirty="0" smtClean="0">
                <a:solidFill>
                  <a:schemeClr val="accent1"/>
                </a:solidFill>
                <a:cs typeface="Times New Roman"/>
              </a:rPr>
              <a:t>нетрудоспособности </a:t>
            </a:r>
            <a:r>
              <a:rPr lang="ru-RU" sz="1200" b="1" dirty="0">
                <a:solidFill>
                  <a:schemeClr val="accent1"/>
                </a:solidFill>
                <a:cs typeface="Times New Roman"/>
              </a:rPr>
              <a:t>в связи с несчастным случаем на производстве или профзаболеванием и на оплату дополнительного </a:t>
            </a:r>
            <a:r>
              <a:rPr lang="ru-RU" sz="1200" b="1" dirty="0" smtClean="0">
                <a:solidFill>
                  <a:schemeClr val="accent1"/>
                </a:solidFill>
                <a:cs typeface="Times New Roman"/>
              </a:rPr>
              <a:t>отпуска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accent1"/>
                </a:solidFill>
                <a:cs typeface="Times New Roman"/>
              </a:rPr>
              <a:t>в </a:t>
            </a:r>
            <a:r>
              <a:rPr lang="ru-RU" sz="1200" b="1" dirty="0">
                <a:solidFill>
                  <a:schemeClr val="accent1"/>
                </a:solidFill>
                <a:cs typeface="Times New Roman"/>
              </a:rPr>
              <a:t>2024 году</a:t>
            </a:r>
            <a:endParaRPr sz="2800" dirty="0"/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2712493" y="2323264"/>
            <a:ext cx="274276" cy="232574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>
              <a:defRPr/>
            </a:pPr>
            <a:r>
              <a:rPr lang="ru-RU" sz="10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=</a:t>
            </a:r>
            <a:endParaRPr dirty="0"/>
          </a:p>
        </p:txBody>
      </p:sp>
      <p:sp>
        <p:nvSpPr>
          <p:cNvPr id="39" name="Прямоугольник 38"/>
          <p:cNvSpPr/>
          <p:nvPr/>
        </p:nvSpPr>
        <p:spPr bwMode="auto">
          <a:xfrm flipH="1">
            <a:off x="2729220" y="2149573"/>
            <a:ext cx="1410732" cy="494185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>
              <a:defRPr/>
            </a:pP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30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%</a:t>
            </a:r>
            <a:endParaRPr dirty="0"/>
          </a:p>
        </p:txBody>
      </p:sp>
      <p:sp>
        <p:nvSpPr>
          <p:cNvPr id="3" name="Двойные круглые скобки 2"/>
          <p:cNvSpPr/>
          <p:nvPr/>
        </p:nvSpPr>
        <p:spPr>
          <a:xfrm>
            <a:off x="4211960" y="1059582"/>
            <a:ext cx="4752528" cy="1639515"/>
          </a:xfrm>
          <a:prstGeom prst="bracketPair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10800000">
            <a:off x="3203848" y="2609086"/>
            <a:ext cx="231793" cy="18002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7896" y="2768901"/>
            <a:ext cx="201631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/>
              <a:t>Сумма страховых взносов</a:t>
            </a:r>
          </a:p>
          <a:p>
            <a:pPr algn="ctr"/>
            <a:r>
              <a:rPr lang="ru-RU" sz="900" b="1" dirty="0" smtClean="0"/>
              <a:t>за 9 месяцев 2024 года (показатель «Исчислено </a:t>
            </a:r>
            <a:r>
              <a:rPr lang="ru-RU" sz="900" b="1" dirty="0"/>
              <a:t>страховых взносов, всего с начала </a:t>
            </a:r>
            <a:r>
              <a:rPr lang="ru-RU" sz="900" b="1" dirty="0" smtClean="0"/>
              <a:t>года» </a:t>
            </a:r>
            <a:r>
              <a:rPr lang="ru-RU" sz="900" b="1" dirty="0"/>
              <a:t>(графа 3 по коду строки 9</a:t>
            </a:r>
            <a:r>
              <a:rPr lang="ru-RU" sz="900" b="1" dirty="0" smtClean="0"/>
              <a:t>) подраздела </a:t>
            </a:r>
            <a:r>
              <a:rPr lang="ru-RU" sz="900" b="1" dirty="0"/>
              <a:t>2.1. Расчет сумм страховых </a:t>
            </a:r>
            <a:r>
              <a:rPr lang="ru-RU" sz="900" b="1" dirty="0" smtClean="0"/>
              <a:t>взносов </a:t>
            </a:r>
            <a:r>
              <a:rPr lang="ru-RU" sz="900" b="1" dirty="0"/>
              <a:t>формы </a:t>
            </a:r>
            <a:r>
              <a:rPr lang="ru-RU" sz="900" b="1" dirty="0" smtClean="0"/>
              <a:t>ЕФС-1) </a:t>
            </a:r>
          </a:p>
          <a:p>
            <a:pPr algn="ctr"/>
            <a:r>
              <a:rPr lang="ru-RU" sz="900" b="1" dirty="0" smtClean="0"/>
              <a:t>+ </a:t>
            </a:r>
          </a:p>
          <a:p>
            <a:pPr algn="ctr"/>
            <a:r>
              <a:rPr lang="ru-RU" sz="900" b="1" dirty="0" smtClean="0"/>
              <a:t>Прогнозируемая сумма страховых взносов за 4 квартал 2024 года (вариант расчета – сумма страховых взносов за 4 квартал 2023 года, скорректированная с учетом роста (снижения) исчисления страховых  взносов к концу 2024 года</a:t>
            </a:r>
            <a:endParaRPr lang="ru-RU" sz="900" b="1"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6566853" y="2835552"/>
            <a:ext cx="221087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/>
              <a:t>Сумма пособия</a:t>
            </a:r>
          </a:p>
          <a:p>
            <a:pPr algn="ctr"/>
            <a:r>
              <a:rPr lang="ru-RU" sz="900" b="1" dirty="0"/>
              <a:t>по временной нетрудоспособности в связи с несчастным случаем на производстве (уточнение у работника) </a:t>
            </a:r>
          </a:p>
          <a:p>
            <a:pPr algn="ctr"/>
            <a:r>
              <a:rPr lang="ru-RU" sz="900" b="1" dirty="0"/>
              <a:t> +</a:t>
            </a:r>
          </a:p>
          <a:p>
            <a:pPr algn="ctr"/>
            <a:r>
              <a:rPr lang="ru-RU" sz="900" b="1" dirty="0"/>
              <a:t>Суммы оплаты дополнительного отпуска, по которому поданы в 2024 году сведения  </a:t>
            </a:r>
            <a:r>
              <a:rPr lang="ru-RU" sz="900" b="1" dirty="0" smtClean="0"/>
              <a:t>для </a:t>
            </a:r>
            <a:r>
              <a:rPr lang="ru-RU" sz="900" b="1" dirty="0"/>
              <a:t>оплаты отпуска застрахованного лица (сверх ежегодного оплачиваемого отпуска, установленного законодательством Российской Федерации) на весь период лечения и проезда к месту лечения и обратно (при наличии и представлении сведений)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11561" y="51470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>
              <a:defRPr/>
            </a:pPr>
            <a:r>
              <a:rPr lang="ru-RU" sz="1600" dirty="0" smtClean="0"/>
              <a:t>Формы сведений, предоставляемые в СФР, возможные к использованию для предварительного расчета объема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ea typeface="Microsoft YaHei"/>
              </a:rPr>
              <a:t>объем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ea typeface="Microsoft YaHei"/>
              </a:rPr>
              <a:t>средств на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ea typeface="Microsoft YaHei"/>
              </a:rPr>
              <a:t>финансовое обеспечение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ea typeface="Microsoft YaHei"/>
              </a:rPr>
              <a:t>предупредительных мер </a:t>
            </a:r>
            <a:r>
              <a:rPr lang="ru-RU" sz="1600" dirty="0" smtClean="0"/>
              <a:t>на </a:t>
            </a:r>
            <a:r>
              <a:rPr lang="ru-RU" sz="1600" dirty="0"/>
              <a:t>2025 год</a:t>
            </a:r>
            <a:endParaRPr sz="1400" dirty="0"/>
          </a:p>
        </p:txBody>
      </p:sp>
      <p:grpSp>
        <p:nvGrpSpPr>
          <p:cNvPr id="9" name="Group 59"/>
          <p:cNvGrpSpPr/>
          <p:nvPr/>
        </p:nvGrpSpPr>
        <p:grpSpPr bwMode="auto">
          <a:xfrm>
            <a:off x="80150" y="100140"/>
            <a:ext cx="479503" cy="406325"/>
            <a:chOff x="634994" y="7556702"/>
            <a:chExt cx="914452" cy="1075534"/>
          </a:xfrm>
        </p:grpSpPr>
        <p:pic>
          <p:nvPicPr>
            <p:cNvPr id="10" name="object 5"/>
            <p:cNvPicPr/>
            <p:nvPr/>
          </p:nvPicPr>
          <p:blipFill>
            <a:blip r:embed="rId2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/>
            <p:cNvPicPr/>
            <p:nvPr/>
          </p:nvPicPr>
          <p:blipFill>
            <a:blip r:embed="rId3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4" name="object 8"/>
            <p:cNvPicPr/>
            <p:nvPr/>
          </p:nvPicPr>
          <p:blipFill>
            <a:blip r:embed="rId4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5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6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7" name="object 11"/>
            <p:cNvPicPr/>
            <p:nvPr/>
          </p:nvPicPr>
          <p:blipFill>
            <a:blip r:embed="rId6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/>
            <p:cNvPicPr/>
            <p:nvPr/>
          </p:nvPicPr>
          <p:blipFill>
            <a:blip r:embed="rId7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/>
            <p:cNvPicPr/>
            <p:nvPr/>
          </p:nvPicPr>
          <p:blipFill>
            <a:blip r:embed="rId8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/>
            <p:cNvPicPr/>
            <p:nvPr/>
          </p:nvPicPr>
          <p:blipFill>
            <a:blip r:embed="rId9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/>
            <p:cNvPicPr/>
            <p:nvPr/>
          </p:nvPicPr>
          <p:blipFill>
            <a:blip r:embed="rId10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2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3" name="object 17"/>
            <p:cNvPicPr/>
            <p:nvPr/>
          </p:nvPicPr>
          <p:blipFill>
            <a:blip r:embed="rId11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9"/>
          <a:stretch/>
        </p:blipFill>
        <p:spPr bwMode="auto">
          <a:xfrm>
            <a:off x="129585" y="1635646"/>
            <a:ext cx="490601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3901" y="867091"/>
            <a:ext cx="4283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Раздел 2 формы ЕФС-1 за 9 месяцев 2024 г.</a:t>
            </a:r>
          </a:p>
          <a:p>
            <a:r>
              <a:rPr lang="ru-RU" sz="1400" dirty="0" smtClean="0"/>
              <a:t> (срок представления в СФР – не позднее 25.10.2024)</a:t>
            </a:r>
            <a:endParaRPr lang="ru-RU" sz="1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818" y="4475334"/>
            <a:ext cx="460900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4991" y="1702319"/>
            <a:ext cx="3082090" cy="297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4517226"/>
            <a:ext cx="429681" cy="465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954248" y="851832"/>
            <a:ext cx="401024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/>
              <a:t>Раздел </a:t>
            </a:r>
            <a:r>
              <a:rPr lang="en-US" sz="1100" dirty="0"/>
              <a:t>III </a:t>
            </a:r>
            <a:r>
              <a:rPr lang="ru-RU" sz="1100" dirty="0"/>
              <a:t>Сведений для оплаты отпуска застрахованного лица (сверх ежегодного оплачиваемого отпуска, установленного законодательством </a:t>
            </a:r>
            <a:r>
              <a:rPr lang="ru-RU" sz="1100" dirty="0" smtClean="0"/>
              <a:t>Российской Федерации</a:t>
            </a:r>
            <a:r>
              <a:rPr lang="ru-RU" sz="1100" dirty="0"/>
              <a:t>) на весь период его санаторно-курортного лечения и проезда к месту санаторно-курортного лечения и обратно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779952"/>
            <a:ext cx="3357389" cy="20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9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2439" y="4642810"/>
            <a:ext cx="429681" cy="465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1774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83568" y="15124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>
              <a:defRPr/>
            </a:pPr>
            <a:r>
              <a:rPr lang="ru-RU" sz="1800" dirty="0" smtClean="0"/>
              <a:t>Особенности расчета объема средств для ряда страхователей</a:t>
            </a:r>
            <a:endParaRPr sz="1600" dirty="0"/>
          </a:p>
        </p:txBody>
      </p:sp>
      <p:grpSp>
        <p:nvGrpSpPr>
          <p:cNvPr id="9" name="Group 59"/>
          <p:cNvGrpSpPr/>
          <p:nvPr/>
        </p:nvGrpSpPr>
        <p:grpSpPr bwMode="auto">
          <a:xfrm>
            <a:off x="80150" y="100140"/>
            <a:ext cx="448033" cy="389659"/>
            <a:chOff x="634994" y="7556702"/>
            <a:chExt cx="914452" cy="1075534"/>
          </a:xfrm>
        </p:grpSpPr>
        <p:pic>
          <p:nvPicPr>
            <p:cNvPr id="10" name="object 5"/>
            <p:cNvPicPr/>
            <p:nvPr/>
          </p:nvPicPr>
          <p:blipFill>
            <a:blip r:embed="rId3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/>
            <p:cNvPicPr/>
            <p:nvPr/>
          </p:nvPicPr>
          <p:blipFill>
            <a:blip r:embed="rId4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4" name="object 8"/>
            <p:cNvPicPr/>
            <p:nvPr/>
          </p:nvPicPr>
          <p:blipFill>
            <a:blip r:embed="rId5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6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6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7" name="object 11"/>
            <p:cNvPicPr/>
            <p:nvPr/>
          </p:nvPicPr>
          <p:blipFill>
            <a:blip r:embed="rId7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/>
            <p:cNvPicPr/>
            <p:nvPr/>
          </p:nvPicPr>
          <p:blipFill>
            <a:blip r:embed="rId8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/>
            <p:cNvPicPr/>
            <p:nvPr/>
          </p:nvPicPr>
          <p:blipFill>
            <a:blip r:embed="rId9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/>
            <p:cNvPicPr/>
            <p:nvPr/>
          </p:nvPicPr>
          <p:blipFill>
            <a:blip r:embed="rId10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/>
            <p:cNvPicPr/>
            <p:nvPr/>
          </p:nvPicPr>
          <p:blipFill>
            <a:blip r:embed="rId11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2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3" name="object 17"/>
            <p:cNvPicPr/>
            <p:nvPr/>
          </p:nvPicPr>
          <p:blipFill>
            <a:blip r:embed="rId12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pic>
        <p:nvPicPr>
          <p:cNvPr id="25" name="Рисунок 11" descr="C:\Users\oa.bojko.56\Desktop\Для слайдов\Завод.jpg"/>
          <p:cNvPicPr>
            <a:picLocks noChangeAspect="1" noChangeArrowheads="1"/>
          </p:cNvPicPr>
          <p:nvPr/>
        </p:nvPicPr>
        <p:blipFill>
          <a:blip r:embed="rId13"/>
          <a:stretch/>
        </p:blipFill>
        <p:spPr bwMode="auto">
          <a:xfrm>
            <a:off x="301828" y="561269"/>
            <a:ext cx="1265634" cy="134897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9"/>
          <p:cNvSpPr txBox="1">
            <a:spLocks noChangeArrowheads="1"/>
          </p:cNvSpPr>
          <p:nvPr/>
        </p:nvSpPr>
        <p:spPr bwMode="auto">
          <a:xfrm>
            <a:off x="300638" y="1820950"/>
            <a:ext cx="1259682" cy="24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76698" tIns="39883" rIns="76698" bIns="39883">
            <a:spAutoFit/>
          </a:bodyPr>
          <a:lstStyle>
            <a:defPPr>
              <a:defRPr lang="ru-RU"/>
            </a:defPPr>
            <a:lvl1pPr marL="541338" indent="-541338" algn="ctr">
              <a:lnSpc>
                <a:spcPct val="90000"/>
              </a:lnSpc>
              <a:buSzPct val="100000"/>
              <a:tabLst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b="1">
                <a:solidFill>
                  <a:srgbClr val="025198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>
              <a:defRPr/>
            </a:pPr>
            <a:r>
              <a:rPr lang="ru-RU" sz="1200" dirty="0">
                <a:latin typeface="+mn-lt"/>
              </a:rPr>
              <a:t>Страхователь</a:t>
            </a:r>
            <a:endParaRPr dirty="0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1691680" y="1129440"/>
            <a:ext cx="1008112" cy="49568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7925" tIns="38963" rIns="77925" bIns="38963" rtlCol="0" anchor="ctr">
            <a:spAutoFit/>
          </a:bodyPr>
          <a:lstStyle/>
          <a:p>
            <a:pPr algn="ctr">
              <a:defRPr/>
            </a:pPr>
            <a:r>
              <a:rPr lang="ru-RU" sz="1200" dirty="0" smtClean="0">
                <a:solidFill>
                  <a:schemeClr val="tx2"/>
                </a:solidFill>
                <a:cs typeface="Times New Roman"/>
              </a:rPr>
              <a:t>Условия для расчета</a:t>
            </a:r>
            <a:endParaRPr lang="ru-RU" sz="1200" dirty="0">
              <a:solidFill>
                <a:schemeClr val="tx2"/>
              </a:solidFill>
              <a:cs typeface="Times New Roman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 bwMode="auto">
          <a:xfrm>
            <a:off x="3060512" y="994404"/>
            <a:ext cx="5975983" cy="291369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tx2"/>
                </a:solidFill>
                <a:cs typeface="Times New Roman"/>
              </a:rPr>
              <a:t>Численность работающих – до 100 чел.</a:t>
            </a: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3061955" y="1355053"/>
            <a:ext cx="5974541" cy="461629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100" dirty="0" smtClean="0">
                <a:solidFill>
                  <a:schemeClr val="tx2"/>
                </a:solidFill>
                <a:cs typeface="Times New Roman"/>
              </a:rPr>
              <a:t>Финансовое обеспечение </a:t>
            </a:r>
            <a:r>
              <a:rPr lang="ru-RU" sz="1100" dirty="0">
                <a:solidFill>
                  <a:schemeClr val="tx2"/>
                </a:solidFill>
                <a:cs typeface="Times New Roman"/>
              </a:rPr>
              <a:t>предупредительных мер </a:t>
            </a:r>
            <a:r>
              <a:rPr lang="ru-RU" sz="1100" b="1" dirty="0" smtClean="0">
                <a:solidFill>
                  <a:schemeClr val="tx2"/>
                </a:solidFill>
                <a:cs typeface="Times New Roman"/>
              </a:rPr>
              <a:t>НЕ</a:t>
            </a:r>
            <a:r>
              <a:rPr lang="ru-RU" sz="1100" dirty="0" smtClean="0">
                <a:solidFill>
                  <a:schemeClr val="tx2"/>
                </a:solidFill>
                <a:cs typeface="Times New Roman"/>
              </a:rPr>
              <a:t> осуществлялось </a:t>
            </a:r>
            <a:r>
              <a:rPr lang="ru-RU" sz="1100" b="1" dirty="0" smtClean="0">
                <a:solidFill>
                  <a:schemeClr val="tx2"/>
                </a:solidFill>
                <a:cs typeface="Times New Roman"/>
              </a:rPr>
              <a:t>ДВА</a:t>
            </a:r>
            <a:r>
              <a:rPr lang="ru-RU" sz="1100" dirty="0" smtClean="0">
                <a:solidFill>
                  <a:schemeClr val="tx2"/>
                </a:solidFill>
                <a:cs typeface="Times New Roman"/>
              </a:rPr>
              <a:t> последовательных календарных года, предшествующих текущему финансовому году</a:t>
            </a:r>
            <a:endParaRPr sz="1100" dirty="0">
              <a:solidFill>
                <a:schemeClr val="tx2"/>
              </a:solidFill>
              <a:cs typeface="Times New Roman"/>
            </a:endParaRPr>
          </a:p>
        </p:txBody>
      </p:sp>
      <p:sp>
        <p:nvSpPr>
          <p:cNvPr id="31" name="Прямоугольник 4"/>
          <p:cNvSpPr>
            <a:spLocks noChangeArrowheads="1"/>
          </p:cNvSpPr>
          <p:nvPr/>
        </p:nvSpPr>
        <p:spPr bwMode="auto">
          <a:xfrm>
            <a:off x="443716" y="2549264"/>
            <a:ext cx="2323717" cy="155601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lIns="77925" tIns="38963" rIns="77925" bIns="38963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Расчетный объем средств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ea typeface="Microsoft YaHei"/>
                <a:cs typeface="Times New Roman"/>
              </a:rPr>
              <a:t>на финансовое обеспечение  предупредительных мер</a:t>
            </a:r>
            <a:endParaRPr sz="1600" dirty="0"/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3347864" y="2549103"/>
            <a:ext cx="2376264" cy="151723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7925" tIns="38963" rIns="77925" bIns="38963" rtlCol="0" anchor="ctr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chemeClr val="tx2"/>
                </a:solidFill>
                <a:cs typeface="Times New Roman"/>
              </a:rPr>
              <a:t>Отчётные данные за ТРИ последовательных календарных года, предшествующих текущему финансовому году</a:t>
            </a:r>
            <a:endParaRPr lang="ru-RU" sz="1400" dirty="0">
              <a:solidFill>
                <a:schemeClr val="tx2"/>
              </a:solidFill>
              <a:cs typeface="Times New Roman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2951820" y="3169222"/>
            <a:ext cx="276999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dirty="0">
                <a:solidFill>
                  <a:schemeClr val="lt1"/>
                </a:solidFill>
              </a:rPr>
              <a:t>=</a:t>
            </a: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776224" y="3157223"/>
            <a:ext cx="276999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dirty="0">
                <a:solidFill>
                  <a:schemeClr val="lt1"/>
                </a:solidFill>
              </a:rPr>
              <a:t>≤</a:t>
            </a:r>
            <a:endParaRPr dirty="0"/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6145143" y="1969111"/>
            <a:ext cx="2819345" cy="292165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7925" tIns="38963" rIns="77925" bIns="38963" rtlCol="0" anchor="ctr"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tx2"/>
                </a:solidFill>
                <a:cs typeface="Times New Roman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cs typeface="Times New Roman"/>
              </a:rPr>
              <a:t>Сумма страховых взносов на ОСС по НС и ПЗ </a:t>
            </a:r>
            <a:r>
              <a:rPr lang="ru-RU" sz="1200" b="1" dirty="0" smtClean="0">
                <a:solidFill>
                  <a:schemeClr val="tx2"/>
                </a:solidFill>
                <a:cs typeface="Times New Roman"/>
              </a:rPr>
              <a:t>начисленных</a:t>
            </a:r>
            <a:r>
              <a:rPr lang="ru-RU" sz="1200" dirty="0" smtClean="0">
                <a:solidFill>
                  <a:schemeClr val="tx2"/>
                </a:solidFill>
                <a:cs typeface="Times New Roman"/>
              </a:rPr>
              <a:t> страхователем </a:t>
            </a:r>
            <a:r>
              <a:rPr lang="ru-RU" sz="1200" b="1" dirty="0" smtClean="0">
                <a:solidFill>
                  <a:schemeClr val="tx2"/>
                </a:solidFill>
                <a:cs typeface="Times New Roman"/>
              </a:rPr>
              <a:t>за текущий финансовый год</a:t>
            </a:r>
            <a:r>
              <a:rPr lang="ru-RU" sz="1200" dirty="0" smtClean="0">
                <a:solidFill>
                  <a:schemeClr val="tx2"/>
                </a:solidFill>
                <a:cs typeface="Times New Roman"/>
              </a:rPr>
              <a:t>, </a:t>
            </a:r>
            <a:r>
              <a:rPr lang="ru-RU" sz="1200" b="1" dirty="0" smtClean="0">
                <a:solidFill>
                  <a:schemeClr val="tx2"/>
                </a:solidFill>
                <a:cs typeface="Times New Roman"/>
              </a:rPr>
              <a:t>за вычетом расходов</a:t>
            </a:r>
            <a:r>
              <a:rPr lang="ru-RU" sz="1200" dirty="0" smtClean="0">
                <a:solidFill>
                  <a:schemeClr val="tx2"/>
                </a:solidFill>
                <a:cs typeface="Times New Roman"/>
              </a:rPr>
              <a:t>, произведенных в </a:t>
            </a:r>
            <a:r>
              <a:rPr lang="ru-RU" sz="1200" b="1" dirty="0" smtClean="0">
                <a:solidFill>
                  <a:schemeClr val="tx2"/>
                </a:solidFill>
                <a:cs typeface="Times New Roman"/>
              </a:rPr>
              <a:t>текущем календарном году </a:t>
            </a:r>
            <a:r>
              <a:rPr lang="ru-RU" sz="1200" dirty="0" smtClean="0">
                <a:solidFill>
                  <a:schemeClr val="tx2"/>
                </a:solidFill>
                <a:cs typeface="Times New Roman"/>
              </a:rPr>
              <a:t>на выплату пособий по временной нетрудоспособности в связи с НС и ПЗ и на оплату отпуска застрахованного лица (сверх ежегодного оплачиваемого отпуска, установленного законодательством Российской Федерации) на весь период его лечения и проезда к месту лечения и обратно</a:t>
            </a:r>
            <a:endParaRPr lang="ru-RU" sz="1200" dirty="0">
              <a:solidFill>
                <a:schemeClr val="tx2"/>
              </a:solidFill>
              <a:cs typeface="Times New Roman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2735796" y="994404"/>
            <a:ext cx="216024" cy="7657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211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579952" y="51470"/>
            <a:ext cx="3455315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 algn="l">
              <a:defRPr/>
            </a:pPr>
            <a:r>
              <a:rPr lang="ru-RU" sz="1800" dirty="0" smtClean="0"/>
              <a:t>Планирование (продолжение)</a:t>
            </a:r>
            <a:endParaRPr sz="1600" dirty="0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7504" y="572131"/>
            <a:ext cx="303762" cy="254822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Прямоугольник 45"/>
          <p:cNvSpPr/>
          <p:nvPr/>
        </p:nvSpPr>
        <p:spPr bwMode="auto">
          <a:xfrm>
            <a:off x="539552" y="478001"/>
            <a:ext cx="8352930" cy="5095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Определение перечня предупредительных мер, подлежащих финансированию, и объема собственных средств для направления на выбранные предупредительные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меры.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sp useBgFill="1">
        <p:nvSpPr>
          <p:cNvPr id="33" name="Прямоугольник 32"/>
          <p:cNvSpPr/>
          <p:nvPr/>
        </p:nvSpPr>
        <p:spPr bwMode="auto">
          <a:xfrm>
            <a:off x="479998" y="998169"/>
            <a:ext cx="8352930" cy="18791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indent="268288" algn="just">
              <a:buFont typeface="Arial" panose="020B0604020202020204" pitchFamily="34" charset="0"/>
              <a:buChar char="•"/>
              <a:defRPr/>
            </a:pP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При планировании ориентироваться на полный перечень мероприятий, установленных Правилами финансового обеспечения (</a:t>
            </a:r>
            <a:r>
              <a:rPr lang="ru-RU" sz="1300" dirty="0">
                <a:solidFill>
                  <a:schemeClr val="tx1"/>
                </a:solidFill>
                <a:cs typeface="Times New Roman"/>
              </a:rPr>
              <a:t>17 мероприятий)</a:t>
            </a: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. </a:t>
            </a:r>
            <a:endParaRPr lang="ru-RU" sz="1300" dirty="0">
              <a:solidFill>
                <a:schemeClr val="tx1"/>
              </a:solidFill>
              <a:cs typeface="Times New Roman"/>
            </a:endParaRPr>
          </a:p>
          <a:p>
            <a:pPr indent="268288" algn="just">
              <a:buFont typeface="Arial" panose="020B0604020202020204" pitchFamily="34" charset="0"/>
              <a:buChar char="•"/>
              <a:defRPr/>
            </a:pP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Уделить внимание мероприятиям, которые способствуют реализации мер </a:t>
            </a:r>
            <a:r>
              <a:rPr lang="ru-RU" sz="1300" dirty="0">
                <a:solidFill>
                  <a:schemeClr val="tx1"/>
                </a:solidFill>
                <a:cs typeface="Times New Roman"/>
              </a:rPr>
              <a:t>по устранению </a:t>
            </a: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причин наступления </a:t>
            </a:r>
            <a:r>
              <a:rPr lang="ru-RU" sz="1300" dirty="0">
                <a:solidFill>
                  <a:schemeClr val="tx1"/>
                </a:solidFill>
                <a:cs typeface="Times New Roman"/>
              </a:rPr>
              <a:t>несчастного </a:t>
            </a: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случая (отражены в п.12 Акта формы Н-1).</a:t>
            </a:r>
          </a:p>
          <a:p>
            <a:pPr indent="268288" algn="just">
              <a:buFont typeface="Arial" panose="020B0604020202020204" pitchFamily="34" charset="0"/>
              <a:buChar char="•"/>
              <a:defRPr/>
            </a:pP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Рассмотреть возможность выбора мероприятий, ранее </a:t>
            </a:r>
            <a:r>
              <a:rPr lang="ru-RU" sz="1300" dirty="0">
                <a:solidFill>
                  <a:schemeClr val="tx1"/>
                </a:solidFill>
                <a:cs typeface="Times New Roman"/>
              </a:rPr>
              <a:t>не </a:t>
            </a: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заявляемых для финансирования, например, </a:t>
            </a:r>
            <a:r>
              <a:rPr lang="ru-RU" sz="1300" dirty="0">
                <a:solidFill>
                  <a:schemeClr val="tx1"/>
                </a:solidFill>
                <a:cs typeface="Times New Roman"/>
              </a:rPr>
              <a:t>обучение по охране труда и (или) обучение безопасным методам и приемам выполнения работ повышенной опасности, в том числе горных работ, а также действиям в случае аварии или инцидента на опасном производственном объекте с отрывом от работы </a:t>
            </a: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отдельных категорий работников, </a:t>
            </a:r>
            <a:r>
              <a:rPr lang="ru-RU" sz="1300" dirty="0">
                <a:solidFill>
                  <a:schemeClr val="tx1"/>
                </a:solidFill>
                <a:cs typeface="Times New Roman"/>
              </a:rPr>
              <a:t>оценка </a:t>
            </a: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профессиональных рисков.</a:t>
            </a: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36985" y="2890559"/>
            <a:ext cx="8391542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Оформление необходимых документов для выделения запланированных денежных средств (бизнес-план, смета и др.) и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согласование сумм с вышестоящей организацией – для филиалов, обособленных подразделений (при необходимости).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7504" y="3127588"/>
            <a:ext cx="290597" cy="2362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Прямоугольник 26"/>
          <p:cNvSpPr/>
          <p:nvPr/>
        </p:nvSpPr>
        <p:spPr bwMode="auto">
          <a:xfrm>
            <a:off x="539551" y="3651870"/>
            <a:ext cx="8384737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Анализ платежной дисциплины в части уплаты страховых взносов на обязательное социальное страхование от несчастных случаев и профессиональных заболеваний, пеней и штрафов (исключение наличия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недоимки, пени) (запрос справки о состоянии расчетов по уплате СВ на ОСС по НС и ПЗ).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25321" y="3819308"/>
            <a:ext cx="270215" cy="23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7504" y="4575102"/>
            <a:ext cx="290597" cy="23625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Прямоугольник 29"/>
          <p:cNvSpPr/>
          <p:nvPr/>
        </p:nvSpPr>
        <p:spPr bwMode="auto">
          <a:xfrm>
            <a:off x="536985" y="4438440"/>
            <a:ext cx="8421981" cy="509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Внесение дополнений в коллективный договор о направлении </a:t>
            </a:r>
            <a:r>
              <a:rPr lang="ru-RU" sz="1400" dirty="0">
                <a:solidFill>
                  <a:schemeClr val="tx1"/>
                </a:solidFill>
                <a:cs typeface="Times New Roman"/>
              </a:rPr>
              <a:t>работников на санаторно-курортное лечение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(при необходимости).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grpSp>
        <p:nvGrpSpPr>
          <p:cNvPr id="34" name="Group 59"/>
          <p:cNvGrpSpPr/>
          <p:nvPr/>
        </p:nvGrpSpPr>
        <p:grpSpPr bwMode="auto">
          <a:xfrm>
            <a:off x="105338" y="51470"/>
            <a:ext cx="368878" cy="372995"/>
            <a:chOff x="634994" y="7556702"/>
            <a:chExt cx="914452" cy="1075534"/>
          </a:xfrm>
        </p:grpSpPr>
        <p:pic>
          <p:nvPicPr>
            <p:cNvPr id="36" name="object 5"/>
            <p:cNvPicPr/>
            <p:nvPr/>
          </p:nvPicPr>
          <p:blipFill>
            <a:blip r:embed="rId6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37" name="object 6"/>
            <p:cNvPicPr/>
            <p:nvPr/>
          </p:nvPicPr>
          <p:blipFill>
            <a:blip r:embed="rId7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38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9" name="object 8"/>
            <p:cNvPicPr/>
            <p:nvPr/>
          </p:nvPicPr>
          <p:blipFill>
            <a:blip r:embed="rId8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40" name="object 9"/>
            <p:cNvPicPr/>
            <p:nvPr/>
          </p:nvPicPr>
          <p:blipFill>
            <a:blip r:embed="rId9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41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42" name="object 11"/>
            <p:cNvPicPr/>
            <p:nvPr/>
          </p:nvPicPr>
          <p:blipFill>
            <a:blip r:embed="rId10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44" name="object 12"/>
            <p:cNvPicPr/>
            <p:nvPr/>
          </p:nvPicPr>
          <p:blipFill>
            <a:blip r:embed="rId11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45" name="object 13"/>
            <p:cNvPicPr/>
            <p:nvPr/>
          </p:nvPicPr>
          <p:blipFill>
            <a:blip r:embed="rId12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47" name="object 14"/>
            <p:cNvPicPr/>
            <p:nvPr/>
          </p:nvPicPr>
          <p:blipFill>
            <a:blip r:embed="rId13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48" name="object 15"/>
            <p:cNvPicPr/>
            <p:nvPr/>
          </p:nvPicPr>
          <p:blipFill>
            <a:blip r:embed="rId14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51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52" name="object 17"/>
            <p:cNvPicPr/>
            <p:nvPr/>
          </p:nvPicPr>
          <p:blipFill>
            <a:blip r:embed="rId15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22007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9" name="Group 59"/>
          <p:cNvGrpSpPr/>
          <p:nvPr/>
        </p:nvGrpSpPr>
        <p:grpSpPr bwMode="auto">
          <a:xfrm>
            <a:off x="35496" y="51470"/>
            <a:ext cx="389095" cy="372995"/>
            <a:chOff x="634994" y="7556702"/>
            <a:chExt cx="914452" cy="1075534"/>
          </a:xfrm>
        </p:grpSpPr>
        <p:pic>
          <p:nvPicPr>
            <p:cNvPr id="10" name="object 5"/>
            <p:cNvPicPr/>
            <p:nvPr/>
          </p:nvPicPr>
          <p:blipFill>
            <a:blip r:embed="rId2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/>
            <p:cNvPicPr/>
            <p:nvPr/>
          </p:nvPicPr>
          <p:blipFill>
            <a:blip r:embed="rId3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4" name="object 8"/>
            <p:cNvPicPr/>
            <p:nvPr/>
          </p:nvPicPr>
          <p:blipFill>
            <a:blip r:embed="rId4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5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6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7" name="object 11"/>
            <p:cNvPicPr/>
            <p:nvPr/>
          </p:nvPicPr>
          <p:blipFill>
            <a:blip r:embed="rId6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/>
            <p:cNvPicPr/>
            <p:nvPr/>
          </p:nvPicPr>
          <p:blipFill>
            <a:blip r:embed="rId7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/>
            <p:cNvPicPr/>
            <p:nvPr/>
          </p:nvPicPr>
          <p:blipFill>
            <a:blip r:embed="rId8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/>
            <p:cNvPicPr/>
            <p:nvPr/>
          </p:nvPicPr>
          <p:blipFill>
            <a:blip r:embed="rId9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/>
            <p:cNvPicPr/>
            <p:nvPr/>
          </p:nvPicPr>
          <p:blipFill>
            <a:blip r:embed="rId10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2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3" name="object 17"/>
            <p:cNvPicPr/>
            <p:nvPr/>
          </p:nvPicPr>
          <p:blipFill>
            <a:blip r:embed="rId11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7504" y="995957"/>
            <a:ext cx="303762" cy="254822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Прямоугольник 45"/>
          <p:cNvSpPr/>
          <p:nvPr/>
        </p:nvSpPr>
        <p:spPr bwMode="auto">
          <a:xfrm>
            <a:off x="556818" y="843558"/>
            <a:ext cx="8402147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Проверка актуальности сведений об уполномоченных лицах в доверенностях и сроках  действия доверенностей. Оформление новых доверенностей на замещающих лиц (замещение руководителя, главного бухгалтера (при наличии)) и лиц, уполномоченных представлять документы в Социальный фонд. 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sp useBgFill="1">
        <p:nvSpPr>
          <p:cNvPr id="26" name="Прямоугольник 25"/>
          <p:cNvSpPr/>
          <p:nvPr/>
        </p:nvSpPr>
        <p:spPr bwMode="auto">
          <a:xfrm>
            <a:off x="556818" y="1563638"/>
            <a:ext cx="8352930" cy="4787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indent="268288" algn="just">
              <a:buFont typeface="Arial" panose="020B0604020202020204" pitchFamily="34" charset="0"/>
              <a:buChar char="•"/>
              <a:defRPr/>
            </a:pPr>
            <a:r>
              <a:rPr lang="ru-RU" sz="1300" dirty="0" smtClean="0">
                <a:solidFill>
                  <a:schemeClr val="tx1"/>
                </a:solidFill>
                <a:cs typeface="Times New Roman"/>
              </a:rPr>
              <a:t>Исключить указание в доверенности неверного наименования органа Социального фонда, например, ГУ ФСС, Фонд Социального страхования и т.п.</a:t>
            </a: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765740" y="133558"/>
            <a:ext cx="3455315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 algn="l">
              <a:defRPr/>
            </a:pPr>
            <a:r>
              <a:rPr lang="ru-RU" sz="1800" dirty="0" smtClean="0"/>
              <a:t>Планирование (продолжение)</a:t>
            </a:r>
            <a:endParaRPr sz="1600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16742" y="2351949"/>
            <a:ext cx="278794" cy="2362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Прямоугольник 28"/>
          <p:cNvSpPr/>
          <p:nvPr/>
        </p:nvSpPr>
        <p:spPr bwMode="auto">
          <a:xfrm>
            <a:off x="584897" y="2283718"/>
            <a:ext cx="8374069" cy="11559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Открытие «Личного кабинета организации» на Гос.портале (при отсутствии) и оформление распорядительных документов о возможности подачи заявлений и документов по финансированию и возмещению через Личный кабинет уполномоченным сотрудником организации (назначение приказом (распоряжением) с делегированием возможности подписания электронной подписью руководителя заявления и прилагаемых документов в Личном кабинете организации на ЕПГУ).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90180" y="3898142"/>
            <a:ext cx="278794" cy="23625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Прямоугольник 38"/>
          <p:cNvSpPr/>
          <p:nvPr/>
        </p:nvSpPr>
        <p:spPr bwMode="auto">
          <a:xfrm>
            <a:off x="612419" y="3889829"/>
            <a:ext cx="8392910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При планировании предварительных медицинских осмотров (обследований) провести анализ сроков имеющегося договора с медицинской организацией на проведение ПМО, заключение нового договора (при истечении сроков)  либо пролонгация путем заключения Дополнительного соглашения.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91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9" name="Group 59"/>
          <p:cNvGrpSpPr/>
          <p:nvPr/>
        </p:nvGrpSpPr>
        <p:grpSpPr bwMode="auto">
          <a:xfrm>
            <a:off x="35497" y="51471"/>
            <a:ext cx="375176" cy="369072"/>
            <a:chOff x="634994" y="7556702"/>
            <a:chExt cx="914452" cy="1075534"/>
          </a:xfrm>
        </p:grpSpPr>
        <p:pic>
          <p:nvPicPr>
            <p:cNvPr id="10" name="object 5"/>
            <p:cNvPicPr/>
            <p:nvPr/>
          </p:nvPicPr>
          <p:blipFill>
            <a:blip r:embed="rId2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/>
            <p:cNvPicPr/>
            <p:nvPr/>
          </p:nvPicPr>
          <p:blipFill>
            <a:blip r:embed="rId3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4" name="object 8"/>
            <p:cNvPicPr/>
            <p:nvPr/>
          </p:nvPicPr>
          <p:blipFill>
            <a:blip r:embed="rId4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5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6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17" name="object 11"/>
            <p:cNvPicPr/>
            <p:nvPr/>
          </p:nvPicPr>
          <p:blipFill>
            <a:blip r:embed="rId6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/>
            <p:cNvPicPr/>
            <p:nvPr/>
          </p:nvPicPr>
          <p:blipFill>
            <a:blip r:embed="rId7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/>
            <p:cNvPicPr/>
            <p:nvPr/>
          </p:nvPicPr>
          <p:blipFill>
            <a:blip r:embed="rId8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/>
            <p:cNvPicPr/>
            <p:nvPr/>
          </p:nvPicPr>
          <p:blipFill>
            <a:blip r:embed="rId9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/>
            <p:cNvPicPr/>
            <p:nvPr/>
          </p:nvPicPr>
          <p:blipFill>
            <a:blip r:embed="rId10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2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3" name="object 17"/>
            <p:cNvPicPr/>
            <p:nvPr/>
          </p:nvPicPr>
          <p:blipFill>
            <a:blip r:embed="rId11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63782" y="676458"/>
            <a:ext cx="303762" cy="254822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97590" y="66223"/>
            <a:ext cx="3455315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 algn="l">
              <a:defRPr/>
            </a:pPr>
            <a:r>
              <a:rPr lang="ru-RU" sz="1800" dirty="0" smtClean="0"/>
              <a:t>Планирование (продолжение)</a:t>
            </a:r>
            <a:endParaRPr sz="1600" dirty="0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84897" y="555526"/>
            <a:ext cx="8379591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  <a:cs typeface="Times New Roman"/>
              </a:rPr>
              <a:t>При планировании приобретения СИЗ и СиОЗ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предварительно уточнить </a:t>
            </a:r>
            <a:r>
              <a:rPr lang="ru-RU" sz="1400" dirty="0">
                <a:solidFill>
                  <a:schemeClr val="tx1"/>
                </a:solidFill>
                <a:cs typeface="Times New Roman"/>
              </a:rPr>
              <a:t>наличие сертификатов (деклараций) соответствия СИЗ и смывающих средств техническому регламенту Таможенного союза «О безопасности средств индивидуальной защиты» (ТР ТС 019/2011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). 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sp useBgFill="1">
        <p:nvSpPr>
          <p:cNvPr id="30" name="Прямоугольник 29"/>
          <p:cNvSpPr/>
          <p:nvPr/>
        </p:nvSpPr>
        <p:spPr bwMode="auto">
          <a:xfrm>
            <a:off x="571550" y="4197157"/>
            <a:ext cx="8248921" cy="509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indent="268288" algn="just"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Возмещение </a:t>
            </a:r>
            <a:r>
              <a:rPr lang="ru-RU" sz="1400" dirty="0">
                <a:solidFill>
                  <a:schemeClr val="tx1"/>
                </a:solidFill>
                <a:cs typeface="Times New Roman"/>
              </a:rPr>
              <a:t>расходов по СиОЗ (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антисептики), </a:t>
            </a:r>
            <a:r>
              <a:rPr lang="ru-RU" sz="1400" dirty="0">
                <a:solidFill>
                  <a:schemeClr val="tx1"/>
                </a:solidFill>
                <a:cs typeface="Times New Roman"/>
              </a:rPr>
              <a:t>по которым предоставлен сертификат добровольной системы сертификации, не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осуществляется.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1367208"/>
              </p:ext>
            </p:extLst>
          </p:nvPr>
        </p:nvGraphicFramePr>
        <p:xfrm>
          <a:off x="264063" y="1419622"/>
          <a:ext cx="8637990" cy="2528610"/>
        </p:xfrm>
        <a:graphic>
          <a:graphicData uri="http://schemas.openxmlformats.org/drawingml/2006/table">
            <a:tbl>
              <a:tblPr firstRow="1" firstCol="1" bandRow="1">
                <a:tableStyleId>{0D4B2F1F-6A89-7B11-BD64-E4378DAD5B29}</a:tableStyleId>
              </a:tblPr>
              <a:tblGrid>
                <a:gridCol w="2575089"/>
                <a:gridCol w="3186840"/>
                <a:gridCol w="2876061"/>
              </a:tblGrid>
              <a:tr h="212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СиОЗ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Технический Регламент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Разрешительный документ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 anchor="ctr"/>
                </a:tc>
              </a:tr>
              <a:tr h="449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Хозяйственное мыло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spc="-5" dirty="0">
                          <a:effectLst/>
                        </a:rPr>
                        <a:t>Технический Регламента Таможенного Союза «Технический регламент на </a:t>
                      </a:r>
                      <a:r>
                        <a:rPr lang="ru-RU" sz="1100" dirty="0">
                          <a:effectLst/>
                        </a:rPr>
                        <a:t>масложировую продукцию» ТР ТС </a:t>
                      </a:r>
                      <a:r>
                        <a:rPr lang="ru-RU" sz="1100" b="1" dirty="0">
                          <a:effectLst/>
                        </a:rPr>
                        <a:t>024/2011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Декларация соответствия </a:t>
                      </a:r>
                      <a:r>
                        <a:rPr lang="ru-RU" sz="1100" spc="-5" dirty="0">
                          <a:effectLst/>
                        </a:rPr>
                        <a:t>Техническому Регламенту Таможенного Союза «Технический регламент на </a:t>
                      </a:r>
                      <a:r>
                        <a:rPr lang="ru-RU" sz="1100" dirty="0">
                          <a:effectLst/>
                        </a:rPr>
                        <a:t>масложировую продукцию» ТР ТС 024/2011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Жидкое и твердое мыло</a:t>
                      </a:r>
                      <a:endParaRPr lang="ru-RU" sz="10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(косметическое: парфюмированное, гигиеническое, антибактериальное и др.)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spc="-10" dirty="0">
                          <a:effectLst/>
                        </a:rPr>
                        <a:t>Технический Регламент Таможенного Союза «О безопасности </a:t>
                      </a:r>
                      <a:r>
                        <a:rPr lang="ru-RU" sz="1100" dirty="0">
                          <a:effectLst/>
                        </a:rPr>
                        <a:t>парфюмерно-косметической продукции» </a:t>
                      </a:r>
                      <a:r>
                        <a:rPr lang="ru-RU" sz="1100" b="1" dirty="0">
                          <a:effectLst/>
                        </a:rPr>
                        <a:t>009/2011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Декларация соответствия </a:t>
                      </a:r>
                      <a:r>
                        <a:rPr lang="ru-RU" sz="1100" spc="-10" dirty="0">
                          <a:effectLst/>
                        </a:rPr>
                        <a:t>Техническому Регламенту Таможенного Союза «О безопасности </a:t>
                      </a:r>
                      <a:r>
                        <a:rPr lang="ru-RU" sz="1100" dirty="0">
                          <a:effectLst/>
                        </a:rPr>
                        <a:t>парфюмерно-косметической продукции» 009/2011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</a:tr>
              <a:tr h="58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Дерматологические средства индивидуальной защиты: защитные, очищающие, восстанавливающие, регенерирующие кремы, пасты, гели, эмульсии, антисептики и т.п.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Технический регламент Таможенного союза "О безопасности средств индивидуальной защиты" ТР ТС </a:t>
                      </a:r>
                      <a:r>
                        <a:rPr lang="ru-RU" sz="1100" b="1" dirty="0">
                          <a:effectLst/>
                        </a:rPr>
                        <a:t>019/2011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Сертификат или Декларация соответствия Техническому регламенту Таможенного союза "О безопасности средств индивидуальной защиты" ТР ТС 019/2011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092" marR="340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881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 bwMode="auto">
          <a:xfrm>
            <a:off x="579515" y="483518"/>
            <a:ext cx="8384453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Определение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условий, на которых будет заключаться в 2025 году договор с организацией, осуществляющей санаторно-курортное лечение: самостоятельно страхователем либо с привлечением сторонней организации (агента).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18751" y="644139"/>
            <a:ext cx="303762" cy="25482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roup 59"/>
          <p:cNvGrpSpPr/>
          <p:nvPr/>
        </p:nvGrpSpPr>
        <p:grpSpPr bwMode="auto">
          <a:xfrm>
            <a:off x="35496" y="51470"/>
            <a:ext cx="389095" cy="372995"/>
            <a:chOff x="634994" y="7556702"/>
            <a:chExt cx="914452" cy="1075534"/>
          </a:xfrm>
        </p:grpSpPr>
        <p:pic>
          <p:nvPicPr>
            <p:cNvPr id="26" name="object 5"/>
            <p:cNvPicPr/>
            <p:nvPr/>
          </p:nvPicPr>
          <p:blipFill>
            <a:blip r:embed="rId3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9" name="object 6"/>
            <p:cNvPicPr/>
            <p:nvPr/>
          </p:nvPicPr>
          <p:blipFill>
            <a:blip r:embed="rId4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30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1" name="object 8"/>
            <p:cNvPicPr/>
            <p:nvPr/>
          </p:nvPicPr>
          <p:blipFill>
            <a:blip r:embed="rId5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32" name="object 9"/>
            <p:cNvPicPr/>
            <p:nvPr/>
          </p:nvPicPr>
          <p:blipFill>
            <a:blip r:embed="rId6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3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4" name="object 11"/>
            <p:cNvPicPr/>
            <p:nvPr/>
          </p:nvPicPr>
          <p:blipFill>
            <a:blip r:embed="rId7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7" name="object 12"/>
            <p:cNvPicPr/>
            <p:nvPr/>
          </p:nvPicPr>
          <p:blipFill>
            <a:blip r:embed="rId8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8" name="object 13"/>
            <p:cNvPicPr/>
            <p:nvPr/>
          </p:nvPicPr>
          <p:blipFill>
            <a:blip r:embed="rId9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40" name="object 14"/>
            <p:cNvPicPr/>
            <p:nvPr/>
          </p:nvPicPr>
          <p:blipFill>
            <a:blip r:embed="rId10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41" name="object 15"/>
            <p:cNvPicPr/>
            <p:nvPr/>
          </p:nvPicPr>
          <p:blipFill>
            <a:blip r:embed="rId11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42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44" name="object 17"/>
            <p:cNvPicPr/>
            <p:nvPr/>
          </p:nvPicPr>
          <p:blipFill>
            <a:blip r:embed="rId12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97590" y="66223"/>
            <a:ext cx="3455315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chemeClr val="tx2"/>
                </a:solidFill>
                <a:cs typeface="Times New Roman"/>
              </a:defRPr>
            </a:lvl1pPr>
          </a:lstStyle>
          <a:p>
            <a:pPr algn="l">
              <a:defRPr/>
            </a:pPr>
            <a:r>
              <a:rPr lang="ru-RU" sz="1800" dirty="0" smtClean="0"/>
              <a:t>Планирование (продолжение)</a:t>
            </a:r>
            <a:endParaRPr sz="1600" dirty="0"/>
          </a:p>
        </p:txBody>
      </p:sp>
      <p:sp>
        <p:nvSpPr>
          <p:cNvPr id="46" name="Прямоугольник 45"/>
          <p:cNvSpPr/>
          <p:nvPr/>
        </p:nvSpPr>
        <p:spPr bwMode="auto">
          <a:xfrm>
            <a:off x="539552" y="2856585"/>
            <a:ext cx="8384453" cy="13713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Определение работников – претендентов, имеющих статусы «предпенсионер», «пенсионер», а также которые приобретут статус «предпенсионер» на дату проведения мероприятия,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на </a:t>
            </a:r>
            <a:r>
              <a:rPr lang="ru-RU" sz="1400" dirty="0">
                <a:solidFill>
                  <a:schemeClr val="tx1"/>
                </a:solidFill>
                <a:cs typeface="Times New Roman"/>
              </a:rPr>
              <a:t>санаторно-курортное лечение в 2025 году и проведение с ними организационной работы по планированию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отпуска (формирование списка претендентов, проведение их опроса с целью установления пожеланий об организации, в которой будет проходить санаторно-курортное лечение, формирование графика отпусков  с учетом планирования прохождения санаторно-курортного лечения и др.).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21116" y="3179750"/>
            <a:ext cx="303762" cy="254822"/>
          </a:xfrm>
          <a:prstGeom prst="rect">
            <a:avLst/>
          </a:prstGeom>
          <a:noFill/>
          <a:ln>
            <a:noFill/>
          </a:ln>
        </p:spPr>
      </p:pic>
      <p:sp useBgFill="1">
        <p:nvSpPr>
          <p:cNvPr id="48" name="Прямоугольник 47"/>
          <p:cNvSpPr/>
          <p:nvPr/>
        </p:nvSpPr>
        <p:spPr bwMode="auto">
          <a:xfrm>
            <a:off x="514187" y="1208536"/>
            <a:ext cx="8352930" cy="6326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indent="268288" algn="just"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cs typeface="Times New Roman"/>
              </a:rPr>
              <a:t>При планировании заключения договора с привлечением сторонней организации (агента) следует предварительно ознакомиться с условиями </a:t>
            </a:r>
            <a:r>
              <a:rPr lang="ru-RU" sz="1200" dirty="0" smtClean="0">
                <a:solidFill>
                  <a:schemeClr val="tx1"/>
                </a:solidFill>
                <a:cs typeface="Times New Roman"/>
              </a:rPr>
              <a:t>договора и обратить внимание на размер агентского вознаграждения, иной платы за посреднические услуги и (или) наценки, устанавливаемые агентом, которые не подлежат возмещению.</a:t>
            </a:r>
            <a:endParaRPr lang="ru-RU" sz="12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9515" y="4264808"/>
            <a:ext cx="828760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indent="268288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cs typeface="Times New Roman"/>
              </a:rPr>
              <a:t>В 2025 году к работникам – предпенсионерам (не ранее чем за пять лет до достижения ими возраста, дающего право на </a:t>
            </a:r>
            <a:r>
              <a:rPr lang="ru-RU" sz="1200" dirty="0" smtClean="0">
                <a:solidFill>
                  <a:schemeClr val="tx1"/>
                </a:solidFill>
                <a:cs typeface="Times New Roman"/>
              </a:rPr>
              <a:t>назначение </a:t>
            </a:r>
            <a:r>
              <a:rPr lang="ru-RU" sz="1200" dirty="0">
                <a:solidFill>
                  <a:schemeClr val="tx1"/>
                </a:solidFill>
                <a:cs typeface="Times New Roman"/>
              </a:rPr>
              <a:t>страховой пенсии в соответствии с пенсионным </a:t>
            </a:r>
            <a:r>
              <a:rPr lang="ru-RU" sz="1200" dirty="0" smtClean="0">
                <a:solidFill>
                  <a:schemeClr val="tx1"/>
                </a:solidFill>
                <a:cs typeface="Times New Roman"/>
              </a:rPr>
              <a:t>законодательством </a:t>
            </a:r>
            <a:r>
              <a:rPr lang="ru-RU" sz="1200" dirty="0">
                <a:solidFill>
                  <a:schemeClr val="tx1"/>
                </a:solidFill>
                <a:cs typeface="Times New Roman"/>
              </a:rPr>
              <a:t>Российской Федерации) относятся: мужчины от 60 лет (</a:t>
            </a:r>
            <a:r>
              <a:rPr lang="ru-RU" sz="1200" dirty="0" smtClean="0">
                <a:solidFill>
                  <a:schemeClr val="tx1"/>
                </a:solidFill>
                <a:cs typeface="Times New Roman"/>
              </a:rPr>
              <a:t>1962-1965 </a:t>
            </a:r>
            <a:r>
              <a:rPr lang="ru-RU" sz="1200" dirty="0">
                <a:solidFill>
                  <a:schemeClr val="tx1"/>
                </a:solidFill>
                <a:cs typeface="Times New Roman"/>
              </a:rPr>
              <a:t>г.р.), женщины от 55 лет (</a:t>
            </a:r>
            <a:r>
              <a:rPr lang="ru-RU" sz="1200" dirty="0" smtClean="0">
                <a:solidFill>
                  <a:schemeClr val="tx1"/>
                </a:solidFill>
                <a:cs typeface="Times New Roman"/>
              </a:rPr>
              <a:t>1967-1970 </a:t>
            </a:r>
            <a:r>
              <a:rPr lang="ru-RU" sz="1200" dirty="0">
                <a:solidFill>
                  <a:schemeClr val="tx1"/>
                </a:solidFill>
                <a:cs typeface="Times New Roman"/>
              </a:rPr>
              <a:t>г.р</a:t>
            </a:r>
            <a:r>
              <a:rPr lang="ru-RU" sz="1200" dirty="0" smtClean="0">
                <a:solidFill>
                  <a:schemeClr val="tx1"/>
                </a:solidFill>
                <a:cs typeface="Times New Roman"/>
              </a:rPr>
              <a:t>.).</a:t>
            </a:r>
            <a:endParaRPr lang="ru-RU" sz="12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9" name="Прямоугольник 48"/>
          <p:cNvSpPr/>
          <p:nvPr/>
        </p:nvSpPr>
        <p:spPr bwMode="auto">
          <a:xfrm>
            <a:off x="579514" y="1995686"/>
            <a:ext cx="8384453" cy="725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cs typeface="Times New Roman"/>
              </a:rPr>
              <a:t>Определение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возможности прохождения санаторно-курортного лечения в </a:t>
            </a:r>
            <a:r>
              <a:rPr lang="ru-RU" sz="1400" dirty="0">
                <a:solidFill>
                  <a:schemeClr val="tx1"/>
                </a:solidFill>
                <a:cs typeface="Times New Roman"/>
              </a:rPr>
              <a:t>санатории - профилактории с предоставлением лечения и питания (без проживания) или лечения (без проживания и питания) без отрыва от </a:t>
            </a:r>
            <a:r>
              <a:rPr lang="ru-RU" sz="1400" dirty="0" smtClean="0">
                <a:solidFill>
                  <a:schemeClr val="tx1"/>
                </a:solidFill>
                <a:cs typeface="Times New Roman"/>
              </a:rPr>
              <a:t>производства.</a:t>
            </a:r>
            <a:endParaRPr lang="ru-RU" sz="14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5911" y="2176983"/>
            <a:ext cx="303762" cy="254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44580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975347" y="300848"/>
            <a:ext cx="7618628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● Формы заявлений, документов и информационно-разъяснительный материал </a:t>
            </a:r>
            <a:endParaRPr dirty="0"/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cs typeface="Times New Roman"/>
              </a:rPr>
              <a:t>на региональной странице сайта СФР </a:t>
            </a:r>
            <a:r>
              <a:rPr lang="ru-RU" sz="1600" u="sng" dirty="0">
                <a:solidFill>
                  <a:srgbClr val="4F81BD">
                    <a:lumMod val="50000"/>
                  </a:srgbClr>
                </a:solidFill>
                <a:cs typeface="Times New Roman"/>
                <a:hlinkClick r:id="rId2" tooltip="https://sfr.gov.ru/branches/orenburg"/>
              </a:rPr>
              <a:t>https://sfr.gov.ru/branches/orenburg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cs typeface="Times New Roman"/>
              </a:rPr>
              <a:t>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949652" y="1830609"/>
            <a:ext cx="766364" cy="727741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 bwMode="auto">
          <a:xfrm>
            <a:off x="1033283" y="1060007"/>
            <a:ext cx="4146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dirty="0">
                <a:cs typeface="Times New Roman"/>
              </a:rPr>
              <a:t>Расследование и учет несчастных случаев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088433" y="3507854"/>
            <a:ext cx="6579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dirty="0">
                <a:cs typeface="Times New Roman"/>
              </a:rPr>
              <a:t>Региональный контакт-центр для страхователей: 8 (3532) </a:t>
            </a:r>
            <a:r>
              <a:rPr lang="ru-RU" sz="1600" b="1" dirty="0">
                <a:cs typeface="Times New Roman"/>
              </a:rPr>
              <a:t>78-41-87</a:t>
            </a:r>
          </a:p>
        </p:txBody>
      </p:sp>
      <p:pic>
        <p:nvPicPr>
          <p:cNvPr id="25" name="Рисунок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5004048" y="3869620"/>
            <a:ext cx="842413" cy="846190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 bwMode="auto">
          <a:xfrm>
            <a:off x="1092184" y="2953276"/>
            <a:ext cx="6644871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● Контакты Отделения Социального фонда по Оренбургской области</a:t>
            </a:r>
            <a:endParaRPr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088433" y="3905786"/>
            <a:ext cx="3744416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b="1" dirty="0">
                <a:cs typeface="Times New Roman"/>
              </a:rPr>
              <a:t>Телеграмм-канал </a:t>
            </a:r>
            <a:r>
              <a:rPr lang="ru-RU" sz="1600" dirty="0">
                <a:cs typeface="Times New Roman"/>
              </a:rPr>
              <a:t>для страхователей</a:t>
            </a:r>
            <a:endParaRPr dirty="0"/>
          </a:p>
          <a:p>
            <a:pPr>
              <a:spcAft>
                <a:spcPts val="600"/>
              </a:spcAft>
              <a:defRPr/>
            </a:pPr>
            <a:r>
              <a:rPr lang="ru-RU" sz="1600" dirty="0">
                <a:cs typeface="Times New Roman"/>
              </a:rPr>
              <a:t> </a:t>
            </a:r>
            <a:r>
              <a:rPr lang="ru-RU" sz="1600" b="1" u="sng" dirty="0">
                <a:solidFill>
                  <a:schemeClr val="accent1">
                    <a:lumMod val="50000"/>
                  </a:schemeClr>
                </a:solidFill>
                <a:cs typeface="Times New Roman"/>
                <a:hlinkClick r:id="rId5" tooltip="https://t.me/osfrorenburgstrakh/2119"/>
              </a:rPr>
              <a:t>https://t.me/osfrorenburgstrakh/2119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cs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1036711" y="1969982"/>
            <a:ext cx="66316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dirty="0">
                <a:cs typeface="Times New Roman"/>
              </a:rPr>
              <a:t>Предупредительные меры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5148064" y="984616"/>
            <a:ext cx="864096" cy="77861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" name="Group 59"/>
          <p:cNvGrpSpPr/>
          <p:nvPr/>
        </p:nvGrpSpPr>
        <p:grpSpPr bwMode="auto">
          <a:xfrm>
            <a:off x="92098" y="51469"/>
            <a:ext cx="519462" cy="541766"/>
            <a:chOff x="634994" y="7556702"/>
            <a:chExt cx="914452" cy="1075534"/>
          </a:xfrm>
        </p:grpSpPr>
        <p:pic>
          <p:nvPicPr>
            <p:cNvPr id="44" name="object 5"/>
            <p:cNvPicPr/>
            <p:nvPr/>
          </p:nvPicPr>
          <p:blipFill>
            <a:blip r:embed="rId7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45" name="object 6"/>
            <p:cNvPicPr/>
            <p:nvPr/>
          </p:nvPicPr>
          <p:blipFill>
            <a:blip r:embed="rId8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46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47" name="object 8"/>
            <p:cNvPicPr/>
            <p:nvPr/>
          </p:nvPicPr>
          <p:blipFill>
            <a:blip r:embed="rId9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48" name="object 9"/>
            <p:cNvPicPr/>
            <p:nvPr/>
          </p:nvPicPr>
          <p:blipFill>
            <a:blip r:embed="rId10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49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50" name="object 11"/>
            <p:cNvPicPr/>
            <p:nvPr/>
          </p:nvPicPr>
          <p:blipFill>
            <a:blip r:embed="rId11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1" name="object 12"/>
            <p:cNvPicPr/>
            <p:nvPr/>
          </p:nvPicPr>
          <p:blipFill>
            <a:blip r:embed="rId12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2" name="object 13"/>
            <p:cNvPicPr/>
            <p:nvPr/>
          </p:nvPicPr>
          <p:blipFill>
            <a:blip r:embed="rId13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3" name="object 14"/>
            <p:cNvPicPr/>
            <p:nvPr/>
          </p:nvPicPr>
          <p:blipFill>
            <a:blip r:embed="rId14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4" name="object 15"/>
            <p:cNvPicPr/>
            <p:nvPr/>
          </p:nvPicPr>
          <p:blipFill>
            <a:blip r:embed="rId15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55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56" name="object 17"/>
            <p:cNvPicPr/>
            <p:nvPr/>
          </p:nvPicPr>
          <p:blipFill>
            <a:blip r:embed="rId16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3">
            <a:extLst>
              <a:ext uri="{FF2B5EF4-FFF2-40B4-BE49-F238E27FC236}">
                <a16:creationId xmlns:a16="http://schemas.microsoft.com/office/drawing/2014/main" xmlns="" id="{6B2CA851-E3DB-3647-875B-F483684104E5}"/>
              </a:ext>
            </a:extLst>
          </p:cNvPr>
          <p:cNvGrpSpPr/>
          <p:nvPr/>
        </p:nvGrpSpPr>
        <p:grpSpPr>
          <a:xfrm>
            <a:off x="62236" y="65506"/>
            <a:ext cx="514379" cy="604984"/>
            <a:chOff x="634994" y="480009"/>
            <a:chExt cx="914452" cy="1075526"/>
          </a:xfrm>
        </p:grpSpPr>
        <p:pic>
          <p:nvPicPr>
            <p:cNvPr id="6" name="object 5">
              <a:extLst>
                <a:ext uri="{FF2B5EF4-FFF2-40B4-BE49-F238E27FC236}">
                  <a16:creationId xmlns:a16="http://schemas.microsoft.com/office/drawing/2014/main" xmlns="" id="{7483C156-207D-9746-89B0-1B83DE030B9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:a16="http://schemas.microsoft.com/office/drawing/2014/main" xmlns="" id="{415D21C3-076E-6041-A2D3-EB84F67B75C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8" name="object 7">
              <a:extLst>
                <a:ext uri="{FF2B5EF4-FFF2-40B4-BE49-F238E27FC236}">
                  <a16:creationId xmlns:a16="http://schemas.microsoft.com/office/drawing/2014/main" xmlns="" id="{CA28E09D-B939-C54A-8039-1D6D43FD9FCE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700"/>
            </a:p>
          </p:txBody>
        </p:sp>
        <p:pic>
          <p:nvPicPr>
            <p:cNvPr id="9" name="object 8">
              <a:extLst>
                <a:ext uri="{FF2B5EF4-FFF2-40B4-BE49-F238E27FC236}">
                  <a16:creationId xmlns:a16="http://schemas.microsoft.com/office/drawing/2014/main" xmlns="" id="{450DA23A-DDB3-1845-A9D2-5FB0A744022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:a16="http://schemas.microsoft.com/office/drawing/2014/main" xmlns="" id="{8EBA6A8F-A140-A24A-BE9E-72A445BE12C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:a16="http://schemas.microsoft.com/office/drawing/2014/main" xmlns="" id="{6DEFA519-8C38-DC47-858D-002F541B35A8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700"/>
            </a:p>
          </p:txBody>
        </p:sp>
        <p:pic>
          <p:nvPicPr>
            <p:cNvPr id="12" name="object 11">
              <a:extLst>
                <a:ext uri="{FF2B5EF4-FFF2-40B4-BE49-F238E27FC236}">
                  <a16:creationId xmlns:a16="http://schemas.microsoft.com/office/drawing/2014/main" xmlns="" id="{541EAADD-1D5B-CB40-9885-E5F3083AFA4A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:a16="http://schemas.microsoft.com/office/drawing/2014/main" xmlns="" id="{ECD93E5B-7F78-C140-BEA2-E0174CD8BCC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4" name="object 13">
              <a:extLst>
                <a:ext uri="{FF2B5EF4-FFF2-40B4-BE49-F238E27FC236}">
                  <a16:creationId xmlns:a16="http://schemas.microsoft.com/office/drawing/2014/main" xmlns="" id="{ABE47163-5EFE-A94E-AC03-10A891F4C6E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5" name="object 14">
              <a:extLst>
                <a:ext uri="{FF2B5EF4-FFF2-40B4-BE49-F238E27FC236}">
                  <a16:creationId xmlns:a16="http://schemas.microsoft.com/office/drawing/2014/main" xmlns="" id="{3A5E5A26-6AA1-E141-9EF3-BBB0670DADB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6" name="object 15">
              <a:extLst>
                <a:ext uri="{FF2B5EF4-FFF2-40B4-BE49-F238E27FC236}">
                  <a16:creationId xmlns:a16="http://schemas.microsoft.com/office/drawing/2014/main" xmlns="" id="{DD7565E9-80F2-BB4B-80AD-5AAD6BEC75A1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7" name="object 16">
              <a:extLst>
                <a:ext uri="{FF2B5EF4-FFF2-40B4-BE49-F238E27FC236}">
                  <a16:creationId xmlns:a16="http://schemas.microsoft.com/office/drawing/2014/main" xmlns="" id="{B49B338B-F4AC-0041-A5BE-67C054847928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700"/>
            </a:p>
          </p:txBody>
        </p:sp>
        <p:pic>
          <p:nvPicPr>
            <p:cNvPr id="18" name="object 17">
              <a:extLst>
                <a:ext uri="{FF2B5EF4-FFF2-40B4-BE49-F238E27FC236}">
                  <a16:creationId xmlns:a16="http://schemas.microsoft.com/office/drawing/2014/main" xmlns="" id="{55162A5F-67A1-F14C-8579-760BAFEF6BF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21052" y="3075806"/>
            <a:ext cx="8278667" cy="1802236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>
            <a:defPPr>
              <a:defRPr lang="ru-RU"/>
            </a:defPPr>
            <a:lvl1pPr indent="179388" algn="just">
              <a:buClr>
                <a:srgbClr val="002060"/>
              </a:buClr>
              <a:buFont typeface="Wingdings" panose="05000000000000000000" pitchFamily="2" charset="2"/>
              <a:buChar char="ü"/>
              <a:defRPr sz="1600" b="1">
                <a:solidFill>
                  <a:srgbClr val="C00000"/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Приказ СФР (проект) </a:t>
            </a:r>
            <a:r>
              <a:rPr lang="ru-RU" dirty="0">
                <a:solidFill>
                  <a:srgbClr val="002060"/>
                </a:solidFill>
              </a:rPr>
              <a:t>«Административный регламент Фонда пенсионного и социального </a:t>
            </a:r>
            <a:r>
              <a:rPr lang="ru-RU" dirty="0" smtClean="0">
                <a:solidFill>
                  <a:srgbClr val="002060"/>
                </a:solidFill>
              </a:rPr>
              <a:t>страхования Российской Федерации </a:t>
            </a:r>
            <a:r>
              <a:rPr lang="ru-RU" b="0" dirty="0" smtClean="0">
                <a:solidFill>
                  <a:srgbClr val="002060"/>
                </a:solidFill>
              </a:rPr>
              <a:t>по </a:t>
            </a:r>
            <a:r>
              <a:rPr lang="ru-RU" b="0" dirty="0">
                <a:solidFill>
                  <a:srgbClr val="002060"/>
                </a:solidFill>
              </a:rPr>
              <a:t>предоставлению государственной услуги «Принятие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факторами, а также возмещение произведенных расходов на оплату предупредительных мер» (статус </a:t>
            </a:r>
            <a:r>
              <a:rPr lang="ru-RU" b="0" dirty="0" smtClean="0">
                <a:solidFill>
                  <a:srgbClr val="002060"/>
                </a:solidFill>
              </a:rPr>
              <a:t> </a:t>
            </a:r>
            <a:r>
              <a:rPr lang="ru-RU" b="0" dirty="0">
                <a:solidFill>
                  <a:srgbClr val="002060"/>
                </a:solidFill>
              </a:rPr>
              <a:t>"Принятие </a:t>
            </a:r>
            <a:r>
              <a:rPr lang="ru-RU" b="0" dirty="0" smtClean="0">
                <a:solidFill>
                  <a:srgbClr val="002060"/>
                </a:solidFill>
              </a:rPr>
              <a:t>акта«)</a:t>
            </a:r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44822" y="65300"/>
            <a:ext cx="8461225" cy="9494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lnSpc>
                <a:spcPts val="2000"/>
              </a:lnSpc>
              <a:defRPr sz="2400" b="1">
                <a:solidFill>
                  <a:schemeClr val="tx2"/>
                </a:solidFill>
                <a:cs typeface="Times New Roman"/>
              </a:defRPr>
            </a:lvl1pPr>
          </a:lstStyle>
          <a:p>
            <a:pPr>
              <a:lnSpc>
                <a:spcPts val="2200"/>
              </a:lnSpc>
            </a:pPr>
            <a:r>
              <a:rPr lang="ru-RU" altLang="ru-RU" dirty="0"/>
              <a:t> Финансовое обеспечение предупредительных мер</a:t>
            </a:r>
          </a:p>
          <a:p>
            <a:pPr>
              <a:lnSpc>
                <a:spcPts val="2200"/>
              </a:lnSpc>
            </a:pPr>
            <a:r>
              <a:rPr lang="ru-RU" altLang="ru-RU" dirty="0"/>
              <a:t>по сокращению производственного </a:t>
            </a:r>
            <a:r>
              <a:rPr lang="ru-RU" altLang="ru-RU" dirty="0" smtClean="0"/>
              <a:t>травматизма</a:t>
            </a:r>
          </a:p>
          <a:p>
            <a:pPr>
              <a:lnSpc>
                <a:spcPts val="2200"/>
              </a:lnSpc>
            </a:pPr>
            <a:r>
              <a:rPr lang="ru-RU" altLang="ru-RU" dirty="0" smtClean="0"/>
              <a:t>и </a:t>
            </a:r>
            <a:r>
              <a:rPr lang="ru-RU" altLang="ru-RU" dirty="0"/>
              <a:t>профессиональных заболеваний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88547" y="1064517"/>
            <a:ext cx="8203933" cy="571129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indent="179388" algn="just">
              <a:buClr>
                <a:srgbClr val="00006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altLang="ru-RU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Федеральный закон от 24.07.1998 № 125-ФЗ </a:t>
            </a:r>
            <a:r>
              <a:rPr lang="ru-RU" alt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«Об обязательном социальном страховании от несчастных случаев на производстве и профессиональных заболеваний</a:t>
            </a:r>
            <a:r>
              <a:rPr lang="ru-RU" alt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»</a:t>
            </a:r>
            <a:endParaRPr lang="ru-RU" altLang="ru-RU" sz="1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93893" y="1670532"/>
            <a:ext cx="8198587" cy="1309793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indent="179388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Приказ Минтруда России от </a:t>
            </a:r>
            <a:r>
              <a:rPr lang="ru-RU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11.07.2024 </a:t>
            </a:r>
            <a:r>
              <a:rPr lang="ru-RU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№ </a:t>
            </a:r>
            <a:r>
              <a:rPr lang="ru-RU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347н </a:t>
            </a:r>
            <a:r>
              <a:rPr lang="ru-RU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«Об утверждении 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Правил финансового обеспечения предупредительных мер </a:t>
            </a:r>
            <a:r>
              <a:rPr lang="ru-RU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r>
              <a:rPr lang="ru-RU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» (зарегистрирован в Минюсте от 19.11.2024 № 80230)</a:t>
            </a:r>
            <a:endParaRPr lang="ru-RU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22" name="Picture 2" descr="https://static8.depositphotos.com/1109793/973/v/950/depositphotos_9737522-stock-illustration-business-attention-exclamation-mark.jpg"/>
          <p:cNvPicPr>
            <a:picLocks noChangeAspect="1" noChangeArrowheads="1"/>
          </p:cNvPicPr>
          <p:nvPr/>
        </p:nvPicPr>
        <p:blipFill>
          <a:blip r:embed="rId12" cstate="print"/>
          <a:stretch/>
        </p:blipFill>
        <p:spPr bwMode="auto">
          <a:xfrm>
            <a:off x="51683" y="1754256"/>
            <a:ext cx="585139" cy="5526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6513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86107" y="1268923"/>
            <a:ext cx="3953846" cy="3330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проведение специальной оценки условий труда, оценки профессиональных рисков </a:t>
            </a:r>
            <a:r>
              <a:rPr lang="ru-RU" sz="1600" b="1" dirty="0">
                <a:solidFill>
                  <a:srgbClr val="FF0000"/>
                </a:solidFill>
                <a:cs typeface="Times New Roman"/>
              </a:rPr>
              <a:t>(новое </a:t>
            </a:r>
            <a:r>
              <a:rPr lang="ru-RU" sz="1600" b="1" dirty="0" smtClean="0">
                <a:solidFill>
                  <a:srgbClr val="FF0000"/>
                </a:solidFill>
                <a:cs typeface="Times New Roman"/>
              </a:rPr>
              <a:t>мероприятие </a:t>
            </a:r>
            <a:r>
              <a:rPr lang="ru-RU" sz="1600" b="1" dirty="0">
                <a:solidFill>
                  <a:srgbClr val="FF0000"/>
                </a:solidFill>
                <a:cs typeface="Times New Roman"/>
              </a:rPr>
              <a:t>с 16.06.2024!)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;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cs typeface="Times New Roman"/>
            </a:endParaRPr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реализация мероприятий по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приведению уровней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воздействия вредных и (или) опасных производственных факторов на рабочих местах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в соответствие с государственными нормативными требованиями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 охраны труда;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приобретение приборов, устройств, оборудования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 и (или) их комплексов (систем) для проведения обучения по вопросам безопасности, а также в рамках модернизации основных производств.</a:t>
            </a:r>
            <a:endParaRPr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-20538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400" b="1">
                <a:solidFill>
                  <a:srgbClr val="266FE6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Финансируемые предупредительные меры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076475" y="411510"/>
            <a:ext cx="5960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cs typeface="Times New Roman"/>
              </a:rPr>
              <a:t>Правила финансового обеспечения </a:t>
            </a:r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от 11.07.2024 № 347н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1" name="Group 59"/>
          <p:cNvGrpSpPr/>
          <p:nvPr/>
        </p:nvGrpSpPr>
        <p:grpSpPr bwMode="auto">
          <a:xfrm>
            <a:off x="92098" y="51469"/>
            <a:ext cx="519462" cy="541766"/>
            <a:chOff x="634994" y="7556702"/>
            <a:chExt cx="914452" cy="1075534"/>
          </a:xfrm>
        </p:grpSpPr>
        <p:pic>
          <p:nvPicPr>
            <p:cNvPr id="22" name="object 5"/>
            <p:cNvPicPr/>
            <p:nvPr/>
          </p:nvPicPr>
          <p:blipFill>
            <a:blip r:embed="rId2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3" name="object 6"/>
            <p:cNvPicPr/>
            <p:nvPr/>
          </p:nvPicPr>
          <p:blipFill>
            <a:blip r:embed="rId3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4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5" name="object 8"/>
            <p:cNvPicPr/>
            <p:nvPr/>
          </p:nvPicPr>
          <p:blipFill>
            <a:blip r:embed="rId4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6" name="object 9"/>
            <p:cNvPicPr/>
            <p:nvPr/>
          </p:nvPicPr>
          <p:blipFill>
            <a:blip r:embed="rId5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7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8" name="object 11"/>
            <p:cNvPicPr/>
            <p:nvPr/>
          </p:nvPicPr>
          <p:blipFill>
            <a:blip r:embed="rId6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9" name="object 12"/>
            <p:cNvPicPr/>
            <p:nvPr/>
          </p:nvPicPr>
          <p:blipFill>
            <a:blip r:embed="rId7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0" name="object 13"/>
            <p:cNvPicPr/>
            <p:nvPr/>
          </p:nvPicPr>
          <p:blipFill>
            <a:blip r:embed="rId8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1" name="object 14"/>
            <p:cNvPicPr/>
            <p:nvPr/>
          </p:nvPicPr>
          <p:blipFill>
            <a:blip r:embed="rId9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2" name="object 15"/>
            <p:cNvPicPr/>
            <p:nvPr/>
          </p:nvPicPr>
          <p:blipFill>
            <a:blip r:embed="rId10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3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4" name="object 17"/>
            <p:cNvPicPr/>
            <p:nvPr/>
          </p:nvPicPr>
          <p:blipFill>
            <a:blip r:embed="rId11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9" name="Скругленный прямоугольник 48"/>
          <p:cNvSpPr/>
          <p:nvPr/>
        </p:nvSpPr>
        <p:spPr bwMode="auto">
          <a:xfrm>
            <a:off x="524737" y="843558"/>
            <a:ext cx="3297437" cy="3149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dirty="0">
                <a:solidFill>
                  <a:schemeClr val="tx1"/>
                </a:solidFill>
              </a:rPr>
              <a:t>Улучшение условий труда</a:t>
            </a:r>
            <a:endParaRPr dirty="0"/>
          </a:p>
        </p:txBody>
      </p:sp>
      <p:sp>
        <p:nvSpPr>
          <p:cNvPr id="50" name="Скругленный прямоугольник 49"/>
          <p:cNvSpPr/>
          <p:nvPr/>
        </p:nvSpPr>
        <p:spPr bwMode="auto">
          <a:xfrm>
            <a:off x="4780775" y="843558"/>
            <a:ext cx="3816424" cy="3149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dirty="0">
                <a:solidFill>
                  <a:schemeClr val="tx1"/>
                </a:solidFill>
              </a:rPr>
              <a:t>Сохранение здоровья работников</a:t>
            </a:r>
            <a:endParaRPr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4211961" y="1282715"/>
            <a:ext cx="4896543" cy="3826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обучение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 по охране труда и (или) обучение безопасным методам и приемам выполнения работ повышенной опасности с отрывом от работы отдельных категорий работников;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приобретение средств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индивидуальной защиты и смывающих и (или) обезвреживающих средств;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санаторно-курортное лечение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работников – «вредников» и работников - предпенсионеров и пенсионеров;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проведение обязательных периодических медицинских осмотров (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обследований) работников;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обеспечение лечебно-профилактическим </a:t>
            </a: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питанием;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приобретение медицинских изделий, тахографов, аптечек для оказания первой помощи;</a:t>
            </a:r>
            <a:endParaRPr dirty="0"/>
          </a:p>
          <a:p>
            <a:pPr indent="179388" algn="just">
              <a:lnSpc>
                <a:spcPts val="1500"/>
              </a:lnSpc>
              <a:spcAft>
                <a:spcPts val="600"/>
              </a:spcAft>
              <a:buFont typeface="Wingdings"/>
              <a:buChar char="ü"/>
              <a:defRPr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/>
              </a:rPr>
              <a:t>обеспечение бесплатной выдачей молока или других равноценных пищевых продуктов для работников – «вредников».</a:t>
            </a:r>
            <a:endParaRPr dirty="0"/>
          </a:p>
        </p:txBody>
      </p:sp>
      <p:sp>
        <p:nvSpPr>
          <p:cNvPr id="52" name="Скругленный прямоугольник 51"/>
          <p:cNvSpPr/>
          <p:nvPr/>
        </p:nvSpPr>
        <p:spPr bwMode="auto">
          <a:xfrm>
            <a:off x="624958" y="4594160"/>
            <a:ext cx="2841279" cy="442674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 Всего </a:t>
            </a:r>
            <a:r>
              <a:rPr lang="ru-RU" sz="2000" b="1" dirty="0">
                <a:solidFill>
                  <a:schemeClr val="tx1"/>
                </a:solidFill>
              </a:rPr>
              <a:t>17</a:t>
            </a:r>
            <a:r>
              <a:rPr lang="ru-RU" sz="2000" dirty="0">
                <a:solidFill>
                  <a:schemeClr val="tx1"/>
                </a:solidFill>
              </a:rPr>
              <a:t>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 bwMode="auto">
          <a:xfrm>
            <a:off x="658862" y="24340"/>
            <a:ext cx="8377634" cy="869349"/>
          </a:xfrm>
          <a:prstGeom prst="rect">
            <a:avLst/>
          </a:prstGeom>
        </p:spPr>
        <p:txBody>
          <a:bodyPr vert="horz" wrap="square" lIns="0" tIns="7501" rIns="0" bIns="0" rtlCol="0">
            <a:spAutoFit/>
          </a:bodyPr>
          <a:lstStyle/>
          <a:p>
            <a:pPr algn="ctr" defTabSz="717947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Приказ Минтруда России от 11 июля 2024 г. № 347н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работах с вредными и (или) опасными производственными факторами» </a:t>
            </a:r>
            <a:endParaRPr sz="2000" dirty="0"/>
          </a:p>
        </p:txBody>
      </p:sp>
      <p:pic>
        <p:nvPicPr>
          <p:cNvPr id="22" name="Picture 4" descr="http://old.eduvluki.ru/data/detsad/2/294/publ/57528/57528.gif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67894" y="1050802"/>
            <a:ext cx="852229" cy="793700"/>
          </a:xfrm>
          <a:prstGeom prst="rect">
            <a:avLst/>
          </a:prstGeom>
          <a:noFill/>
        </p:spPr>
      </p:pic>
      <p:grpSp>
        <p:nvGrpSpPr>
          <p:cNvPr id="24" name="Group 47"/>
          <p:cNvGrpSpPr/>
          <p:nvPr/>
        </p:nvGrpSpPr>
        <p:grpSpPr bwMode="auto">
          <a:xfrm>
            <a:off x="73508" y="70916"/>
            <a:ext cx="466044" cy="556618"/>
            <a:chOff x="634994" y="7556702"/>
            <a:chExt cx="914452" cy="1075534"/>
          </a:xfrm>
        </p:grpSpPr>
        <p:pic>
          <p:nvPicPr>
            <p:cNvPr id="25" name="object 5"/>
            <p:cNvPicPr/>
            <p:nvPr/>
          </p:nvPicPr>
          <p:blipFill>
            <a:blip r:embed="rId3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6" name="object 6"/>
            <p:cNvPicPr/>
            <p:nvPr/>
          </p:nvPicPr>
          <p:blipFill>
            <a:blip r:embed="rId4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8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9" name="object 8"/>
            <p:cNvPicPr/>
            <p:nvPr/>
          </p:nvPicPr>
          <p:blipFill>
            <a:blip r:embed="rId5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30" name="object 9"/>
            <p:cNvPicPr/>
            <p:nvPr/>
          </p:nvPicPr>
          <p:blipFill>
            <a:blip r:embed="rId6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1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2" name="object 11"/>
            <p:cNvPicPr/>
            <p:nvPr/>
          </p:nvPicPr>
          <p:blipFill>
            <a:blip r:embed="rId7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3" name="object 12"/>
            <p:cNvPicPr/>
            <p:nvPr/>
          </p:nvPicPr>
          <p:blipFill>
            <a:blip r:embed="rId8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/>
            <p:cNvPicPr/>
            <p:nvPr/>
          </p:nvPicPr>
          <p:blipFill>
            <a:blip r:embed="rId9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/>
            <p:cNvPicPr/>
            <p:nvPr/>
          </p:nvPicPr>
          <p:blipFill>
            <a:blip r:embed="rId10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/>
            <p:cNvPicPr/>
            <p:nvPr/>
          </p:nvPicPr>
          <p:blipFill>
            <a:blip r:embed="rId11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8" name="object 17"/>
            <p:cNvPicPr/>
            <p:nvPr/>
          </p:nvPicPr>
          <p:blipFill>
            <a:blip r:embed="rId12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 bwMode="auto">
          <a:xfrm>
            <a:off x="416435" y="1994956"/>
            <a:ext cx="8517967" cy="290079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268288" algn="just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предполагается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представление страхователем предварительного комплекта документов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- только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заявление 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план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финансового обеспечения предупредительных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мер;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indent="268288" algn="just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предусмотрено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согласование с СФР решения в отношении крупных страхователей;</a:t>
            </a:r>
            <a:endParaRPr dirty="0"/>
          </a:p>
          <a:p>
            <a:pPr indent="268288" algn="just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Сокращен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срок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принятия решений для крупных страхователей </a:t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(с 21 рабочего дня до 10 рабочих дней);</a:t>
            </a:r>
            <a:endParaRPr dirty="0"/>
          </a:p>
          <a:p>
            <a:pPr indent="268288" algn="just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Предусмотрено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самостоятельное определение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(изменение)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страхователем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направления расходования средств на предупредительные меры;</a:t>
            </a:r>
            <a:endParaRPr dirty="0"/>
          </a:p>
          <a:p>
            <a:pPr indent="268288" algn="just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Предоставляется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прав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 страхователю в течение 5 рабочих дней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на устранение замечаний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в документах, подтверждающих произведенные расходы.</a:t>
            </a:r>
            <a:endParaRPr dirty="0"/>
          </a:p>
        </p:txBody>
      </p:sp>
      <p:sp>
        <p:nvSpPr>
          <p:cNvPr id="4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76457" y="4783942"/>
            <a:ext cx="365204" cy="273844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E09FB818-4D48-4F75-87E0-AAC52F63CD28}" type="slidenum">
              <a:rPr lang="ru-RU" sz="1000">
                <a:cs typeface="Times New Roman"/>
              </a:rPr>
              <a:pPr>
                <a:defRPr/>
              </a:pPr>
              <a:t>4</a:t>
            </a:fld>
            <a:endParaRPr lang="ru-RU" sz="1000" dirty="0"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9587" y="1262986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45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Новеллы Правил </a:t>
            </a:r>
            <a:r>
              <a:rPr lang="ru-RU" b="1" dirty="0">
                <a:solidFill>
                  <a:srgbClr val="FF0000"/>
                </a:solidFill>
              </a:rPr>
              <a:t>финансового обеспечения предупредительных мер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4" name="Group 47"/>
          <p:cNvGrpSpPr/>
          <p:nvPr/>
        </p:nvGrpSpPr>
        <p:grpSpPr bwMode="auto">
          <a:xfrm>
            <a:off x="73508" y="70916"/>
            <a:ext cx="466044" cy="556618"/>
            <a:chOff x="634994" y="7556702"/>
            <a:chExt cx="914452" cy="1075534"/>
          </a:xfrm>
        </p:grpSpPr>
        <p:pic>
          <p:nvPicPr>
            <p:cNvPr id="25" name="object 5"/>
            <p:cNvPicPr/>
            <p:nvPr/>
          </p:nvPicPr>
          <p:blipFill>
            <a:blip r:embed="rId2" cstate="print"/>
            <a:stretch/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6" name="object 6"/>
            <p:cNvPicPr/>
            <p:nvPr/>
          </p:nvPicPr>
          <p:blipFill>
            <a:blip r:embed="rId3" cstate="print"/>
            <a:stretch/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8" name="object 7"/>
            <p:cNvSpPr/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29" name="object 8"/>
            <p:cNvPicPr/>
            <p:nvPr/>
          </p:nvPicPr>
          <p:blipFill>
            <a:blip r:embed="rId4"/>
            <a:stretch/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30" name="object 9"/>
            <p:cNvPicPr/>
            <p:nvPr/>
          </p:nvPicPr>
          <p:blipFill>
            <a:blip r:embed="rId5" cstate="print"/>
            <a:stretch/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1" name="object 10"/>
            <p:cNvSpPr/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2" name="object 11"/>
            <p:cNvPicPr/>
            <p:nvPr/>
          </p:nvPicPr>
          <p:blipFill>
            <a:blip r:embed="rId6" cstate="print"/>
            <a:stretch/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3" name="object 12"/>
            <p:cNvPicPr/>
            <p:nvPr/>
          </p:nvPicPr>
          <p:blipFill>
            <a:blip r:embed="rId7" cstate="print"/>
            <a:stretch/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/>
            <p:cNvPicPr/>
            <p:nvPr/>
          </p:nvPicPr>
          <p:blipFill>
            <a:blip r:embed="rId8" cstate="print"/>
            <a:stretch/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/>
            <p:cNvPicPr/>
            <p:nvPr/>
          </p:nvPicPr>
          <p:blipFill>
            <a:blip r:embed="rId9" cstate="print"/>
            <a:stretch/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/>
            <p:cNvPicPr/>
            <p:nvPr/>
          </p:nvPicPr>
          <p:blipFill>
            <a:blip r:embed="rId10" cstate="print"/>
            <a:stretch/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/>
            <p:cNvSpPr/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 dirty="0"/>
            </a:p>
          </p:txBody>
        </p:sp>
        <p:pic>
          <p:nvPicPr>
            <p:cNvPr id="38" name="object 17"/>
            <p:cNvPicPr/>
            <p:nvPr/>
          </p:nvPicPr>
          <p:blipFill>
            <a:blip r:embed="rId11" cstate="print"/>
            <a:stretch/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76457" y="4783942"/>
            <a:ext cx="365204" cy="273844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E09FB818-4D48-4F75-87E0-AAC52F63CD28}" type="slidenum">
              <a:rPr lang="ru-RU" sz="1000">
                <a:cs typeface="Times New Roman"/>
              </a:rPr>
              <a:pPr>
                <a:defRPr/>
              </a:pPr>
              <a:t>5</a:t>
            </a:fld>
            <a:endParaRPr lang="ru-RU" sz="1000" dirty="0"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755576" y="70916"/>
            <a:ext cx="83115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cs typeface="Times New Roman"/>
              </a:rPr>
              <a:t>Дополнительное представление документов при подаче заявления о финансовом обеспечении предупредительных мер</a:t>
            </a:r>
            <a:endParaRPr lang="ru-RU" sz="1600" b="1" dirty="0">
              <a:solidFill>
                <a:schemeClr val="tx2"/>
              </a:solidFill>
              <a:cs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994097" y="898060"/>
            <a:ext cx="2232248" cy="3149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400" b="1" dirty="0" smtClean="0">
                <a:solidFill>
                  <a:schemeClr val="tx2"/>
                </a:solidFill>
              </a:rPr>
              <a:t>Предупредительная мера</a:t>
            </a:r>
            <a:endParaRPr sz="1400" b="1" dirty="0">
              <a:solidFill>
                <a:schemeClr val="tx2"/>
              </a:solidFill>
            </a:endParaRPr>
          </a:p>
        </p:txBody>
      </p:sp>
      <p:sp>
        <p:nvSpPr>
          <p:cNvPr id="39" name="Стрелка вниз 38"/>
          <p:cNvSpPr/>
          <p:nvPr/>
        </p:nvSpPr>
        <p:spPr bwMode="auto">
          <a:xfrm>
            <a:off x="1808778" y="1292669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0" name="Скругленный прямоугольник 39"/>
          <p:cNvSpPr/>
          <p:nvPr/>
        </p:nvSpPr>
        <p:spPr bwMode="auto">
          <a:xfrm>
            <a:off x="222766" y="1684298"/>
            <a:ext cx="3845178" cy="2890202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defRPr/>
            </a:pPr>
            <a:endParaRPr sz="2400" dirty="0">
              <a:solidFill>
                <a:schemeClr val="tx2"/>
              </a:solidFill>
            </a:endParaRPr>
          </a:p>
        </p:txBody>
      </p:sp>
      <p:sp>
        <p:nvSpPr>
          <p:cNvPr id="5" name="Выноска 1 4"/>
          <p:cNvSpPr/>
          <p:nvPr/>
        </p:nvSpPr>
        <p:spPr>
          <a:xfrm>
            <a:off x="2267744" y="1348194"/>
            <a:ext cx="1584176" cy="215444"/>
          </a:xfrm>
          <a:prstGeom prst="borderCallout1">
            <a:avLst>
              <a:gd name="adj1" fmla="val 39492"/>
              <a:gd name="adj2" fmla="val -1624"/>
              <a:gd name="adj3" fmla="val 126718"/>
              <a:gd name="adj4" fmla="val -29234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800" dirty="0" smtClean="0">
                <a:solidFill>
                  <a:srgbClr val="FF0000"/>
                </a:solidFill>
              </a:rPr>
              <a:t>Подпункт «п» пункта 2 Правил</a:t>
            </a:r>
            <a:endParaRPr lang="ru-RU" sz="800" dirty="0">
              <a:solidFill>
                <a:srgbClr val="FF000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4839337" y="888618"/>
            <a:ext cx="3981135" cy="3149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 smtClean="0">
                <a:solidFill>
                  <a:schemeClr val="tx2"/>
                </a:solidFill>
              </a:rPr>
              <a:t>Пакет документов, предоставляемых в Отделение СФР</a:t>
            </a:r>
            <a:endParaRPr sz="1200" b="1" dirty="0">
              <a:solidFill>
                <a:schemeClr val="tx2"/>
              </a:solidFill>
            </a:endParaRPr>
          </a:p>
        </p:txBody>
      </p:sp>
      <p:pic>
        <p:nvPicPr>
          <p:cNvPr id="44" name="Рисунок 11" descr="C:\Users\oa.bojko.56\Desktop\Для слайдов\Завод.jpg"/>
          <p:cNvPicPr>
            <a:picLocks noChangeAspect="1" noChangeArrowheads="1"/>
          </p:cNvPicPr>
          <p:nvPr/>
        </p:nvPicPr>
        <p:blipFill>
          <a:blip r:embed="rId12" cstate="print"/>
          <a:stretch/>
        </p:blipFill>
        <p:spPr bwMode="auto">
          <a:xfrm>
            <a:off x="173066" y="655691"/>
            <a:ext cx="574959" cy="612821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TextBox 9"/>
          <p:cNvSpPr txBox="1">
            <a:spLocks noChangeArrowheads="1"/>
          </p:cNvSpPr>
          <p:nvPr/>
        </p:nvSpPr>
        <p:spPr bwMode="auto">
          <a:xfrm>
            <a:off x="-36905" y="1267582"/>
            <a:ext cx="1031002" cy="2328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76698" tIns="39883" rIns="76698" bIns="39883">
            <a:spAutoFit/>
          </a:bodyPr>
          <a:lstStyle>
            <a:defPPr>
              <a:defRPr lang="ru-RU"/>
            </a:defPPr>
            <a:lvl1pPr marL="541338" indent="-541338" algn="ctr">
              <a:lnSpc>
                <a:spcPct val="90000"/>
              </a:lnSpc>
              <a:buSzPct val="100000"/>
              <a:tabLst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b="1">
                <a:solidFill>
                  <a:srgbClr val="025198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>
              <a:defRPr/>
            </a:pPr>
            <a:r>
              <a:rPr lang="ru-RU" sz="1050" dirty="0">
                <a:latin typeface="+mn-lt"/>
              </a:rPr>
              <a:t>Страхователь</a:t>
            </a:r>
            <a:endParaRPr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833369" y="1440527"/>
            <a:ext cx="4037886" cy="25391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tx2"/>
                </a:solidFill>
              </a:rPr>
              <a:t>Заявление</a:t>
            </a:r>
            <a:r>
              <a:rPr lang="ru-RU" sz="1050" dirty="0">
                <a:solidFill>
                  <a:schemeClr val="tx2"/>
                </a:solidFill>
              </a:rPr>
              <a:t> о финансовом обеспечении предупредительных мер</a:t>
            </a:r>
            <a:r>
              <a:rPr lang="ru-RU" sz="1050" dirty="0" smtClean="0"/>
              <a:t> </a:t>
            </a:r>
            <a:endParaRPr lang="ru-RU" sz="1050" dirty="0"/>
          </a:p>
        </p:txBody>
      </p:sp>
      <p:sp>
        <p:nvSpPr>
          <p:cNvPr id="46" name="TextBox 45"/>
          <p:cNvSpPr txBox="1"/>
          <p:nvPr/>
        </p:nvSpPr>
        <p:spPr bwMode="auto">
          <a:xfrm>
            <a:off x="4833369" y="1779662"/>
            <a:ext cx="4037886" cy="25391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tx2"/>
                </a:solidFill>
              </a:rPr>
              <a:t>План</a:t>
            </a:r>
            <a:r>
              <a:rPr lang="ru-RU" sz="1050" dirty="0">
                <a:solidFill>
                  <a:schemeClr val="tx2"/>
                </a:solidFill>
              </a:rPr>
              <a:t> финансового обеспечения предупредительных мер</a:t>
            </a:r>
            <a:endParaRPr lang="ru-RU" sz="1050" dirty="0"/>
          </a:p>
        </p:txBody>
      </p:sp>
      <p:sp>
        <p:nvSpPr>
          <p:cNvPr id="47" name="TextBox 46"/>
          <p:cNvSpPr txBox="1"/>
          <p:nvPr/>
        </p:nvSpPr>
        <p:spPr bwMode="auto">
          <a:xfrm>
            <a:off x="4833369" y="2105982"/>
            <a:ext cx="4048764" cy="132343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chemeClr val="tx2"/>
                </a:solidFill>
              </a:rPr>
              <a:t>Копии документов</a:t>
            </a:r>
            <a:r>
              <a:rPr lang="ru-RU" sz="1000" dirty="0">
                <a:solidFill>
                  <a:schemeClr val="tx2"/>
                </a:solidFill>
              </a:rPr>
              <a:t>, </a:t>
            </a:r>
            <a:r>
              <a:rPr lang="ru-RU" sz="1000" b="1" dirty="0">
                <a:solidFill>
                  <a:schemeClr val="tx2"/>
                </a:solidFill>
              </a:rPr>
              <a:t>обосновывающих приобретение страхователем приборов, устройств, оборудования </a:t>
            </a:r>
            <a:r>
              <a:rPr lang="ru-RU" sz="1000" dirty="0">
                <a:solidFill>
                  <a:schemeClr val="tx2"/>
                </a:solidFill>
              </a:rPr>
              <a:t>(приборы, устройства, оборудование стран - членов Евразийского экономического союза, при отсутствии отечественных </a:t>
            </a:r>
            <a:r>
              <a:rPr lang="ru-RU" sz="1000" dirty="0" smtClean="0">
                <a:solidFill>
                  <a:schemeClr val="tx2"/>
                </a:solidFill>
              </a:rPr>
              <a:t>аналогов-импортных </a:t>
            </a:r>
            <a:r>
              <a:rPr lang="ru-RU" sz="1000" dirty="0">
                <a:solidFill>
                  <a:schemeClr val="tx2"/>
                </a:solidFill>
              </a:rPr>
              <a:t>приборов, устройств, оборудования при условии включения соответствующих мероприятий в отраслевые планы </a:t>
            </a:r>
            <a:r>
              <a:rPr lang="ru-RU" sz="1000" dirty="0" err="1">
                <a:solidFill>
                  <a:schemeClr val="tx2"/>
                </a:solidFill>
              </a:rPr>
              <a:t>импортозамещения</a:t>
            </a:r>
            <a:r>
              <a:rPr lang="ru-RU" sz="1000" dirty="0">
                <a:solidFill>
                  <a:schemeClr val="tx2"/>
                </a:solidFill>
              </a:rPr>
              <a:t>), обеспечивающих безопасное ведение горных работ, в рамках модернизации основных </a:t>
            </a:r>
            <a:r>
              <a:rPr lang="ru-RU" sz="1000" dirty="0" smtClean="0">
                <a:solidFill>
                  <a:schemeClr val="tx2"/>
                </a:solidFill>
              </a:rPr>
              <a:t>производств</a:t>
            </a:r>
            <a:endParaRPr lang="ru-RU" sz="10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33369" y="3520048"/>
            <a:ext cx="4048764" cy="553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chemeClr val="tx2"/>
                </a:solidFill>
              </a:rPr>
              <a:t>Копии (выписки из) технических проектов и (или) проектной документации</a:t>
            </a:r>
            <a:r>
              <a:rPr lang="ru-RU" sz="1000" dirty="0">
                <a:solidFill>
                  <a:schemeClr val="tx2"/>
                </a:solidFill>
              </a:rPr>
              <a:t>, которыми предусмотрено приобретение страхователем соответствующих приборов, устройств, </a:t>
            </a:r>
            <a:r>
              <a:rPr lang="ru-RU" sz="1000" dirty="0" smtClean="0">
                <a:solidFill>
                  <a:schemeClr val="tx2"/>
                </a:solidFill>
              </a:rPr>
              <a:t>оборудования</a:t>
            </a:r>
            <a:endParaRPr lang="ru-RU" sz="1000" dirty="0">
              <a:solidFill>
                <a:schemeClr val="tx2"/>
              </a:solidFill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6759188" y="-728038"/>
            <a:ext cx="170989" cy="4053145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 bwMode="auto">
          <a:xfrm>
            <a:off x="6761633" y="4314528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Правая фигурная скобка 48"/>
          <p:cNvSpPr/>
          <p:nvPr/>
        </p:nvSpPr>
        <p:spPr bwMode="auto">
          <a:xfrm rot="5400000">
            <a:off x="6755090" y="2041630"/>
            <a:ext cx="170324" cy="4248471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 bwMode="auto">
          <a:xfrm>
            <a:off x="5404397" y="4574500"/>
            <a:ext cx="3079023" cy="3149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 smtClean="0">
                <a:solidFill>
                  <a:schemeClr val="tx2"/>
                </a:solidFill>
              </a:rPr>
              <a:t>Передача на согласование в СФР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627" y="1779662"/>
            <a:ext cx="37313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1F497D"/>
                </a:solidFill>
              </a:rPr>
              <a:t>- приобретение приборов, устройств, оборудования </a:t>
            </a:r>
            <a:r>
              <a:rPr lang="ru-RU" sz="1050" dirty="0">
                <a:solidFill>
                  <a:srgbClr val="1F497D"/>
                </a:solidFill>
              </a:rPr>
              <a:t>(приборы, устройства, оборудование стран - членов Евразийского экономического союза, при отсутствии отечественных аналогов - импортных приборов, устройств, оборудования при условии включения соответствующих мероприятий в отраслевые планы </a:t>
            </a:r>
            <a:r>
              <a:rPr lang="ru-RU" sz="1050" dirty="0" err="1">
                <a:solidFill>
                  <a:srgbClr val="1F497D"/>
                </a:solidFill>
              </a:rPr>
              <a:t>импортозамещения</a:t>
            </a:r>
            <a:r>
              <a:rPr lang="ru-RU" sz="1050" dirty="0">
                <a:solidFill>
                  <a:srgbClr val="1F497D"/>
                </a:solidFill>
              </a:rPr>
              <a:t>), </a:t>
            </a:r>
            <a:r>
              <a:rPr lang="ru-RU" sz="1050" b="1" dirty="0">
                <a:solidFill>
                  <a:srgbClr val="1F497D"/>
                </a:solidFill>
              </a:rPr>
              <a:t>обеспечивающих безопасное ведение горных работ</a:t>
            </a:r>
            <a:r>
              <a:rPr lang="ru-RU" sz="1050" dirty="0">
                <a:solidFill>
                  <a:srgbClr val="1F497D"/>
                </a:solidFill>
              </a:rPr>
              <a:t>, </a:t>
            </a:r>
            <a:r>
              <a:rPr lang="ru-RU" sz="1050" b="1" dirty="0">
                <a:solidFill>
                  <a:srgbClr val="1F497D"/>
                </a:solidFill>
              </a:rPr>
              <a:t>в рамках модернизации основных производств</a:t>
            </a:r>
            <a:r>
              <a:rPr lang="ru-RU" sz="1050" dirty="0">
                <a:solidFill>
                  <a:srgbClr val="1F497D"/>
                </a:solidFill>
              </a:rPr>
              <a:t>, в соответствии с перечнем рекомендуемых приборов, устройств, оборудования (приборы, устройства, оборудование стран -членов Евразийского экономического союза, при отсутствии отечественных аналогов - импортных приборов, устройств, оборудования при условии включения соответствующих мероприятий в отраслевые планы </a:t>
            </a:r>
            <a:r>
              <a:rPr lang="ru-RU" sz="1050" dirty="0" err="1">
                <a:solidFill>
                  <a:srgbClr val="1F497D"/>
                </a:solidFill>
              </a:rPr>
              <a:t>импортозамещения</a:t>
            </a:r>
            <a:r>
              <a:rPr lang="ru-RU" sz="1050" dirty="0">
                <a:solidFill>
                  <a:srgbClr val="1F497D"/>
                </a:solidFill>
              </a:rPr>
              <a:t>), обеспечивающих безопасное ведение горных работ, в рамках модернизации основных производств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51" name="Выноска 1 50"/>
          <p:cNvSpPr/>
          <p:nvPr/>
        </p:nvSpPr>
        <p:spPr bwMode="auto">
          <a:xfrm>
            <a:off x="3659800" y="912480"/>
            <a:ext cx="960416" cy="246221"/>
          </a:xfrm>
          <a:prstGeom prst="borderCallout1">
            <a:avLst>
              <a:gd name="adj1" fmla="val 61830"/>
              <a:gd name="adj2" fmla="val 100364"/>
              <a:gd name="adj3" fmla="val 62895"/>
              <a:gd name="adj4" fmla="val 111846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</a:rPr>
              <a:t>до 01 августа</a:t>
            </a:r>
            <a:endParaRPr lang="ru-RU" sz="1000" b="1" dirty="0">
              <a:solidFill>
                <a:srgbClr val="FF0000"/>
              </a:solidFill>
            </a:endParaRPr>
          </a:p>
        </p:txBody>
      </p:sp>
      <p:sp>
        <p:nvSpPr>
          <p:cNvPr id="52" name="Выноска 1 51"/>
          <p:cNvSpPr/>
          <p:nvPr/>
        </p:nvSpPr>
        <p:spPr bwMode="auto">
          <a:xfrm>
            <a:off x="4788023" y="4251027"/>
            <a:ext cx="1663909" cy="246221"/>
          </a:xfrm>
          <a:prstGeom prst="borderCallout1">
            <a:avLst>
              <a:gd name="adj1" fmla="val 61830"/>
              <a:gd name="adj2" fmla="val 100364"/>
              <a:gd name="adj3" fmla="val 62895"/>
              <a:gd name="adj4" fmla="val 111846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</a:rPr>
              <a:t>в течение 3 рабочих дней</a:t>
            </a:r>
            <a:endParaRPr lang="ru-RU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90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48463" y="4778771"/>
            <a:ext cx="324957" cy="273844"/>
          </a:xfrm>
        </p:spPr>
        <p:txBody>
          <a:bodyPr/>
          <a:lstStyle/>
          <a:p>
            <a:fld id="{5DDC2DCF-3C1B-440A-9DFA-774E92B339DA}" type="slidenum">
              <a:rPr lang="ru-RU" sz="1000" smtClean="0"/>
              <a:pPr/>
              <a:t>6</a:t>
            </a:fld>
            <a:endParaRPr lang="ru-RU" sz="1000" dirty="0"/>
          </a:p>
        </p:txBody>
      </p:sp>
      <p:grpSp>
        <p:nvGrpSpPr>
          <p:cNvPr id="23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30419" y="92190"/>
            <a:ext cx="514379" cy="604988"/>
            <a:chOff x="634994" y="7556702"/>
            <a:chExt cx="914452" cy="1075534"/>
          </a:xfrm>
        </p:grpSpPr>
        <p:pic>
          <p:nvPicPr>
            <p:cNvPr id="24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5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28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9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0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1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2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0" name="Заголовок 3"/>
          <p:cNvSpPr txBox="1">
            <a:spLocks/>
          </p:cNvSpPr>
          <p:nvPr/>
        </p:nvSpPr>
        <p:spPr>
          <a:xfrm>
            <a:off x="815064" y="61683"/>
            <a:ext cx="8149721" cy="318549"/>
          </a:xfrm>
          <a:prstGeom prst="rect">
            <a:avLst/>
          </a:prstGeom>
        </p:spPr>
        <p:txBody>
          <a:bodyPr vert="horz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srgbClr val="002060"/>
                </a:solidFill>
                <a:latin typeface="+mn-lt"/>
              </a:rPr>
              <a:t>Совершенствование финансового обеспечения предупредительных мер</a:t>
            </a:r>
            <a:endParaRPr lang="ru-RU" sz="18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716313" y="771550"/>
            <a:ext cx="4248472" cy="193899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tx2"/>
                </a:solidFill>
                <a:cs typeface="Times New Roman"/>
              </a:rPr>
              <a:t>План </a:t>
            </a:r>
            <a:r>
              <a:rPr lang="ru-RU" sz="1500" b="1" dirty="0">
                <a:solidFill>
                  <a:schemeClr val="tx2"/>
                </a:solidFill>
                <a:cs typeface="Times New Roman"/>
              </a:rPr>
              <a:t>финансового обеспечения предупредительных мер по сокращению</a:t>
            </a:r>
          </a:p>
          <a:p>
            <a:pPr algn="ctr"/>
            <a:r>
              <a:rPr lang="ru-RU" sz="1500" b="1" dirty="0">
                <a:solidFill>
                  <a:schemeClr val="tx2"/>
                </a:solidFill>
                <a:cs typeface="Times New Roman"/>
              </a:rPr>
              <a:t>производственного травматизма и профессиональных заболеваний работников</a:t>
            </a:r>
          </a:p>
          <a:p>
            <a:pPr algn="ctr"/>
            <a:r>
              <a:rPr lang="ru-RU" sz="1500" b="1" dirty="0">
                <a:solidFill>
                  <a:schemeClr val="tx2"/>
                </a:solidFill>
                <a:cs typeface="Times New Roman"/>
              </a:rPr>
              <a:t>и санаторно-курортного лечения работников, занятых на работах с вредными</a:t>
            </a:r>
          </a:p>
          <a:p>
            <a:pPr algn="ctr"/>
            <a:r>
              <a:rPr lang="ru-RU" sz="1500" b="1" dirty="0">
                <a:solidFill>
                  <a:schemeClr val="tx2"/>
                </a:solidFill>
                <a:cs typeface="Times New Roman"/>
              </a:rPr>
              <a:t>и (или) опасными производственными </a:t>
            </a:r>
            <a:r>
              <a:rPr lang="ru-RU" sz="1500" b="1" dirty="0" smtClean="0">
                <a:solidFill>
                  <a:schemeClr val="tx2"/>
                </a:solidFill>
                <a:cs typeface="Times New Roman"/>
              </a:rPr>
              <a:t>факторами</a:t>
            </a:r>
            <a:endParaRPr lang="ru-RU" sz="1500" b="1" dirty="0">
              <a:solidFill>
                <a:schemeClr val="tx2"/>
              </a:solidFill>
              <a:cs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452" y="3363838"/>
            <a:ext cx="3459502" cy="1497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787" y="483518"/>
            <a:ext cx="3570181" cy="2967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Выноска 1 46"/>
          <p:cNvSpPr/>
          <p:nvPr/>
        </p:nvSpPr>
        <p:spPr bwMode="auto">
          <a:xfrm>
            <a:off x="4889924" y="3914060"/>
            <a:ext cx="4032448" cy="646329"/>
          </a:xfrm>
          <a:prstGeom prst="borderCallout1">
            <a:avLst>
              <a:gd name="adj1" fmla="val 51194"/>
              <a:gd name="adj2" fmla="val -4718"/>
              <a:gd name="adj3" fmla="val 48712"/>
              <a:gd name="adj4" fmla="val -74677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Согласование Плана финансового обеспечения председателем профсоюзной организации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 (при наличии) 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8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 bwMode="auto">
          <a:xfrm>
            <a:off x="514913" y="2634673"/>
            <a:ext cx="8398810" cy="947150"/>
            <a:chOff x="3506691" y="4455315"/>
            <a:chExt cx="3025431" cy="963351"/>
          </a:xfrm>
        </p:grpSpPr>
        <p:sp>
          <p:nvSpPr>
            <p:cNvPr id="26" name="Нашивка 25"/>
            <p:cNvSpPr/>
            <p:nvPr/>
          </p:nvSpPr>
          <p:spPr bwMode="auto">
            <a:xfrm>
              <a:off x="3506691" y="4455315"/>
              <a:ext cx="3025431" cy="963351"/>
            </a:xfrm>
            <a:prstGeom prst="chevron">
              <a:avLst>
                <a:gd name="adj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Нашивка 4"/>
            <p:cNvSpPr/>
            <p:nvPr/>
          </p:nvSpPr>
          <p:spPr bwMode="auto"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166687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800" dirty="0"/>
            </a:p>
          </p:txBody>
        </p:sp>
      </p:grpSp>
      <p:sp>
        <p:nvSpPr>
          <p:cNvPr id="10" name="TextBox 9"/>
          <p:cNvSpPr txBox="1"/>
          <p:nvPr/>
        </p:nvSpPr>
        <p:spPr bwMode="auto">
          <a:xfrm>
            <a:off x="674973" y="1586568"/>
            <a:ext cx="1769663" cy="934871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sz="900" dirty="0">
                <a:solidFill>
                  <a:srgbClr val="002060"/>
                </a:solidFill>
              </a:rPr>
              <a:t>Проведение </a:t>
            </a:r>
            <a:endParaRPr dirty="0"/>
          </a:p>
          <a:p>
            <a:pPr lvl="0" algn="ctr">
              <a:defRPr/>
            </a:pPr>
            <a:r>
              <a:rPr lang="ru-RU" sz="900" dirty="0">
                <a:solidFill>
                  <a:srgbClr val="002060"/>
                </a:solidFill>
              </a:rPr>
              <a:t> страхователем мероприятий </a:t>
            </a:r>
            <a:br>
              <a:rPr lang="ru-RU" sz="900" dirty="0">
                <a:solidFill>
                  <a:srgbClr val="002060"/>
                </a:solidFill>
              </a:rPr>
            </a:br>
            <a:r>
              <a:rPr lang="ru-RU" sz="900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900" dirty="0">
                <a:solidFill>
                  <a:srgbClr val="002060"/>
                </a:solidFill>
              </a:rPr>
            </a:br>
            <a:r>
              <a:rPr lang="ru-RU" sz="900" dirty="0">
                <a:solidFill>
                  <a:srgbClr val="002060"/>
                </a:solidFill>
              </a:rPr>
              <a:t>в течение года начиная </a:t>
            </a:r>
            <a:br>
              <a:rPr lang="ru-RU" sz="900" dirty="0">
                <a:solidFill>
                  <a:srgbClr val="002060"/>
                </a:solidFill>
              </a:rPr>
            </a:br>
            <a:r>
              <a:rPr lang="ru-RU" sz="900" u="sng" dirty="0">
                <a:solidFill>
                  <a:srgbClr val="002060"/>
                </a:solidFill>
              </a:rPr>
              <a:t>с 1 января</a:t>
            </a:r>
            <a:r>
              <a:rPr lang="ru-RU" sz="900" dirty="0">
                <a:solidFill>
                  <a:srgbClr val="002060"/>
                </a:solidFill>
              </a:rPr>
              <a:t> текущего финансового года</a:t>
            </a:r>
            <a:endParaRPr dirty="0"/>
          </a:p>
        </p:txBody>
      </p:sp>
      <p:grpSp>
        <p:nvGrpSpPr>
          <p:cNvPr id="11" name="Группа 10"/>
          <p:cNvGrpSpPr/>
          <p:nvPr/>
        </p:nvGrpSpPr>
        <p:grpSpPr bwMode="auto">
          <a:xfrm>
            <a:off x="692890" y="2691727"/>
            <a:ext cx="3096533" cy="833042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2" name="Нашивка 11"/>
            <p:cNvSpPr/>
            <p:nvPr/>
          </p:nvSpPr>
          <p:spPr bwMode="auto">
            <a:xfrm>
              <a:off x="3506691" y="4455315"/>
              <a:ext cx="3025431" cy="963351"/>
            </a:xfrm>
            <a:prstGeom prst="chevron">
              <a:avLst>
                <a:gd name="adj" fmla="val 5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Нашивка 4"/>
            <p:cNvSpPr/>
            <p:nvPr/>
          </p:nvSpPr>
          <p:spPr bwMode="auto">
            <a:xfrm>
              <a:off x="3988367" y="4455315"/>
              <a:ext cx="2062080" cy="963351"/>
            </a:xfrm>
            <a:prstGeom prst="rect">
              <a:avLst/>
            </a:prstGeom>
            <a:grpFill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166687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800" dirty="0"/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954453" y="2700625"/>
            <a:ext cx="2573407" cy="7790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defRPr/>
            </a:pPr>
            <a:r>
              <a:rPr lang="ru-RU" sz="900" u="sng" dirty="0">
                <a:solidFill>
                  <a:srgbClr val="002060"/>
                </a:solidFill>
              </a:rPr>
              <a:t>Предоставление страхователем в ОСФР  документов,  подтверждающих проведение предупредительных мер </a:t>
            </a:r>
            <a:r>
              <a:rPr lang="ru-RU" sz="900" dirty="0">
                <a:solidFill>
                  <a:srgbClr val="002060"/>
                </a:solidFill>
              </a:rPr>
              <a:t/>
            </a:r>
            <a:br>
              <a:rPr lang="ru-RU" sz="900" dirty="0">
                <a:solidFill>
                  <a:srgbClr val="002060"/>
                </a:solidFill>
              </a:rPr>
            </a:br>
            <a:r>
              <a:rPr lang="ru-RU" sz="900" dirty="0">
                <a:solidFill>
                  <a:srgbClr val="002060"/>
                </a:solidFill>
              </a:rPr>
              <a:t>не позднее </a:t>
            </a:r>
            <a:r>
              <a:rPr lang="ru-RU" sz="900" u="sng" dirty="0">
                <a:solidFill>
                  <a:srgbClr val="002060"/>
                </a:solidFill>
              </a:rPr>
              <a:t>15 ноября </a:t>
            </a:r>
            <a:r>
              <a:rPr lang="ru-RU" sz="900" dirty="0">
                <a:solidFill>
                  <a:srgbClr val="002060"/>
                </a:solidFill>
              </a:rPr>
              <a:t>текущего</a:t>
            </a:r>
            <a:endParaRPr dirty="0"/>
          </a:p>
          <a:p>
            <a:pPr lvl="0" algn="ctr">
              <a:defRPr/>
            </a:pPr>
            <a:r>
              <a:rPr lang="ru-RU" sz="900" dirty="0">
                <a:solidFill>
                  <a:srgbClr val="002060"/>
                </a:solidFill>
              </a:rPr>
              <a:t> финансового года</a:t>
            </a:r>
            <a:endParaRPr dirty="0"/>
          </a:p>
        </p:txBody>
      </p:sp>
      <p:grpSp>
        <p:nvGrpSpPr>
          <p:cNvPr id="15" name="Группа 14"/>
          <p:cNvGrpSpPr/>
          <p:nvPr/>
        </p:nvGrpSpPr>
        <p:grpSpPr bwMode="auto">
          <a:xfrm>
            <a:off x="5873938" y="2728899"/>
            <a:ext cx="2842488" cy="722513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6" name="Нашивка 15"/>
            <p:cNvSpPr/>
            <p:nvPr/>
          </p:nvSpPr>
          <p:spPr bwMode="auto">
            <a:xfrm>
              <a:off x="3506691" y="4455315"/>
              <a:ext cx="3025431" cy="963351"/>
            </a:xfrm>
            <a:prstGeom prst="chevron">
              <a:avLst>
                <a:gd name="adj" fmla="val 5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Нашивка 4"/>
            <p:cNvSpPr/>
            <p:nvPr/>
          </p:nvSpPr>
          <p:spPr bwMode="auto"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166687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800" dirty="0"/>
            </a:p>
          </p:txBody>
        </p:sp>
      </p:grpSp>
      <p:sp>
        <p:nvSpPr>
          <p:cNvPr id="18" name="TextBox 17"/>
          <p:cNvSpPr txBox="1"/>
          <p:nvPr/>
        </p:nvSpPr>
        <p:spPr bwMode="auto">
          <a:xfrm>
            <a:off x="6248155" y="2863780"/>
            <a:ext cx="2216428" cy="50206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sz="900" u="sng" dirty="0">
                <a:solidFill>
                  <a:srgbClr val="002060"/>
                </a:solidFill>
              </a:rPr>
              <a:t>Возмещение </a:t>
            </a:r>
            <a:endParaRPr dirty="0"/>
          </a:p>
          <a:p>
            <a:pPr lvl="0" algn="ctr">
              <a:defRPr/>
            </a:pPr>
            <a:r>
              <a:rPr lang="ru-RU" sz="900" u="sng" dirty="0">
                <a:solidFill>
                  <a:srgbClr val="002060"/>
                </a:solidFill>
              </a:rPr>
              <a:t>расходов на оплату предупредительных мер </a:t>
            </a:r>
            <a:endParaRPr lang="ru-RU" sz="900" dirty="0">
              <a:solidFill>
                <a:srgbClr val="00206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 bwMode="auto">
          <a:xfrm>
            <a:off x="5327888" y="2407205"/>
            <a:ext cx="1825164" cy="968760"/>
            <a:chOff x="-1277263" y="1987423"/>
            <a:chExt cx="3621946" cy="1291680"/>
          </a:xfrm>
        </p:grpSpPr>
        <p:sp>
          <p:nvSpPr>
            <p:cNvPr id="23" name="Прямоугольник 22"/>
            <p:cNvSpPr/>
            <p:nvPr/>
          </p:nvSpPr>
          <p:spPr bwMode="auto">
            <a:xfrm>
              <a:off x="397495" y="1987423"/>
              <a:ext cx="1947188" cy="46262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 bwMode="auto">
            <a:xfrm>
              <a:off x="-1277263" y="2816474"/>
              <a:ext cx="1947188" cy="462628"/>
            </a:xfrm>
            <a:prstGeom prst="rect">
              <a:avLst/>
            </a:prstGeom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 dirty="0"/>
            </a:p>
          </p:txBody>
        </p:sp>
      </p:grpSp>
      <p:grpSp>
        <p:nvGrpSpPr>
          <p:cNvPr id="63" name="Группа 62"/>
          <p:cNvGrpSpPr/>
          <p:nvPr/>
        </p:nvGrpSpPr>
        <p:grpSpPr bwMode="auto">
          <a:xfrm>
            <a:off x="658963" y="4141517"/>
            <a:ext cx="8021260" cy="793214"/>
            <a:chOff x="249005" y="4048283"/>
            <a:chExt cx="11250351" cy="1057619"/>
          </a:xfrm>
        </p:grpSpPr>
        <p:sp>
          <p:nvSpPr>
            <p:cNvPr id="47" name="Прямоугольник 46"/>
            <p:cNvSpPr/>
            <p:nvPr/>
          </p:nvSpPr>
          <p:spPr bwMode="auto">
            <a:xfrm>
              <a:off x="249005" y="4048283"/>
              <a:ext cx="11250351" cy="105761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 bwMode="auto">
            <a:xfrm>
              <a:off x="3122913" y="4215457"/>
              <a:ext cx="2217585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Проверка</a:t>
              </a:r>
              <a:r>
                <a:rPr lang="ru-RU" sz="900" dirty="0">
                  <a:solidFill>
                    <a:srgbClr val="C00000"/>
                  </a:solidFill>
                </a:rPr>
                <a:t> </a:t>
              </a:r>
              <a:r>
                <a:rPr lang="ru-RU" sz="900" dirty="0">
                  <a:solidFill>
                    <a:schemeClr val="tx1"/>
                  </a:solidFill>
                </a:rPr>
                <a:t>при необходимости сведений, поступающих по СМЭВ</a:t>
              </a:r>
            </a:p>
          </p:txBody>
        </p:sp>
        <p:sp>
          <p:nvSpPr>
            <p:cNvPr id="49" name="Прямоугольник 48"/>
            <p:cNvSpPr/>
            <p:nvPr/>
          </p:nvSpPr>
          <p:spPr bwMode="auto">
            <a:xfrm>
              <a:off x="5682414" y="4205304"/>
              <a:ext cx="2662405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Исправление и (или) доработка страхователем выявленных замечаний (до 5 рабочих  дней) при необходимости</a:t>
              </a:r>
            </a:p>
          </p:txBody>
        </p:sp>
        <p:sp>
          <p:nvSpPr>
            <p:cNvPr id="50" name="Прямоугольник 49"/>
            <p:cNvSpPr/>
            <p:nvPr/>
          </p:nvSpPr>
          <p:spPr bwMode="auto">
            <a:xfrm>
              <a:off x="8644100" y="4189958"/>
              <a:ext cx="2698730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Принятие решение о возмещении / отказе в возмещении средств страхователю</a:t>
              </a:r>
            </a:p>
          </p:txBody>
        </p:sp>
        <p:sp>
          <p:nvSpPr>
            <p:cNvPr id="52" name="Прямоугольник 51"/>
            <p:cNvSpPr/>
            <p:nvPr/>
          </p:nvSpPr>
          <p:spPr bwMode="auto">
            <a:xfrm>
              <a:off x="373435" y="4199718"/>
              <a:ext cx="2607099" cy="78298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>
                  <a:solidFill>
                    <a:schemeClr val="tx1"/>
                  </a:solidFill>
                </a:rPr>
                <a:t> </a:t>
              </a:r>
              <a:r>
                <a:rPr lang="ru-RU" sz="900" dirty="0">
                  <a:solidFill>
                    <a:schemeClr val="tx1"/>
                  </a:solidFill>
                </a:rPr>
                <a:t>Рассмотрение всех поступивших документов и занесение данных </a:t>
              </a:r>
              <a:br>
                <a:rPr lang="ru-RU" sz="900" dirty="0">
                  <a:solidFill>
                    <a:schemeClr val="tx1"/>
                  </a:solidFill>
                </a:rPr>
              </a:br>
              <a:r>
                <a:rPr lang="ru-RU" sz="900" dirty="0">
                  <a:solidFill>
                    <a:schemeClr val="tx1"/>
                  </a:solidFill>
                </a:rPr>
                <a:t>в ФК ФОПМ</a:t>
              </a:r>
            </a:p>
          </p:txBody>
        </p:sp>
      </p:grpSp>
      <p:sp>
        <p:nvSpPr>
          <p:cNvPr id="60" name="Прямоугольник 59"/>
          <p:cNvSpPr/>
          <p:nvPr/>
        </p:nvSpPr>
        <p:spPr bwMode="auto">
          <a:xfrm>
            <a:off x="3804162" y="2768770"/>
            <a:ext cx="1937315" cy="672596"/>
          </a:xfrm>
          <a:prstGeom prst="rect">
            <a:avLst/>
          </a:prstGeom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74676" bIns="74676" numCol="1" spcCol="953" anchor="b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bg1"/>
                </a:solidFill>
              </a:rPr>
              <a:t>Решение о возмещении расходов и перечислении средств принимается в течение </a:t>
            </a:r>
            <a:r>
              <a:rPr lang="ru-RU" sz="1000" b="1" u="sng" dirty="0">
                <a:solidFill>
                  <a:schemeClr val="bg1"/>
                </a:solidFill>
              </a:rPr>
              <a:t>15 рабочих дней</a:t>
            </a:r>
            <a:endParaRPr dirty="0"/>
          </a:p>
        </p:txBody>
      </p:sp>
      <p:grpSp>
        <p:nvGrpSpPr>
          <p:cNvPr id="96" name="Shape 336"/>
          <p:cNvGrpSpPr/>
          <p:nvPr/>
        </p:nvGrpSpPr>
        <p:grpSpPr bwMode="auto">
          <a:xfrm>
            <a:off x="59687" y="100359"/>
            <a:ext cx="412029" cy="531876"/>
            <a:chOff x="0" y="0"/>
            <a:chExt cx="638291" cy="693109"/>
          </a:xfrm>
        </p:grpSpPr>
        <p:pic>
          <p:nvPicPr>
            <p:cNvPr id="97" name="Shape 338"/>
            <p:cNvPicPr/>
            <p:nvPr/>
          </p:nvPicPr>
          <p:blipFill>
            <a:blip r:embed="rId2" cstate="print"/>
            <a:stretch/>
          </p:blipFill>
          <p:spPr bwMode="auto"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98" name="Shape 340"/>
            <p:cNvPicPr/>
            <p:nvPr/>
          </p:nvPicPr>
          <p:blipFill>
            <a:blip r:embed="rId3" cstate="print"/>
            <a:stretch/>
          </p:blipFill>
          <p:spPr bwMode="auto"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99" name="Shape 341"/>
            <p:cNvSpPr/>
            <p:nvPr/>
          </p:nvSpPr>
          <p:spPr bwMode="auto"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 extrusionOk="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 extrusionOk="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pPr>
                <a:defRPr/>
              </a:pPr>
              <a:endParaRPr sz="1400" dirty="0"/>
            </a:p>
          </p:txBody>
        </p:sp>
        <p:pic>
          <p:nvPicPr>
            <p:cNvPr id="100" name="Shape 343"/>
            <p:cNvPicPr/>
            <p:nvPr/>
          </p:nvPicPr>
          <p:blipFill>
            <a:blip r:embed="rId4"/>
            <a:stretch/>
          </p:blipFill>
          <p:spPr bwMode="auto"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101" name="Shape 345"/>
            <p:cNvPicPr/>
            <p:nvPr/>
          </p:nvPicPr>
          <p:blipFill>
            <a:blip r:embed="rId5" cstate="print"/>
            <a:stretch/>
          </p:blipFill>
          <p:spPr bwMode="auto"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102" name="Shape 346"/>
            <p:cNvSpPr/>
            <p:nvPr/>
          </p:nvSpPr>
          <p:spPr bwMode="auto"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 extrusionOk="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pPr>
                <a:defRPr/>
              </a:pPr>
              <a:endParaRPr sz="1400" dirty="0"/>
            </a:p>
          </p:txBody>
        </p:sp>
        <p:pic>
          <p:nvPicPr>
            <p:cNvPr id="103" name="Shape 348"/>
            <p:cNvPicPr/>
            <p:nvPr/>
          </p:nvPicPr>
          <p:blipFill>
            <a:blip r:embed="rId6" cstate="print"/>
            <a:stretch/>
          </p:blipFill>
          <p:spPr bwMode="auto"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104" name="Shape 350"/>
            <p:cNvPicPr/>
            <p:nvPr/>
          </p:nvPicPr>
          <p:blipFill>
            <a:blip r:embed="rId7" cstate="print"/>
            <a:stretch/>
          </p:blipFill>
          <p:spPr bwMode="auto"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105" name="Shape 352"/>
            <p:cNvPicPr/>
            <p:nvPr/>
          </p:nvPicPr>
          <p:blipFill>
            <a:blip r:embed="rId8" cstate="print"/>
            <a:stretch/>
          </p:blipFill>
          <p:spPr bwMode="auto"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106" name="Shape 354"/>
            <p:cNvPicPr/>
            <p:nvPr/>
          </p:nvPicPr>
          <p:blipFill>
            <a:blip r:embed="rId9" cstate="print"/>
            <a:stretch/>
          </p:blipFill>
          <p:spPr bwMode="auto"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107" name="Shape 356"/>
            <p:cNvPicPr/>
            <p:nvPr/>
          </p:nvPicPr>
          <p:blipFill>
            <a:blip r:embed="rId10" cstate="print"/>
            <a:stretch/>
          </p:blipFill>
          <p:spPr bwMode="auto"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108" name="Shape 357"/>
            <p:cNvSpPr/>
            <p:nvPr/>
          </p:nvSpPr>
          <p:spPr bwMode="auto"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 extrusionOk="0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pPr>
                <a:defRPr/>
              </a:pPr>
              <a:endParaRPr sz="1400" dirty="0"/>
            </a:p>
          </p:txBody>
        </p:sp>
        <p:pic>
          <p:nvPicPr>
            <p:cNvPr id="109" name="Shape 359"/>
            <p:cNvPicPr/>
            <p:nvPr/>
          </p:nvPicPr>
          <p:blipFill>
            <a:blip r:embed="rId11" cstate="print"/>
            <a:stretch/>
          </p:blipFill>
          <p:spPr bwMode="auto"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sp>
        <p:nvSpPr>
          <p:cNvPr id="75" name="Стрелка вправо с вырезом 74"/>
          <p:cNvSpPr/>
          <p:nvPr/>
        </p:nvSpPr>
        <p:spPr bwMode="auto">
          <a:xfrm>
            <a:off x="602184" y="3726404"/>
            <a:ext cx="8378134" cy="408893"/>
          </a:xfrm>
          <a:prstGeom prst="notchedRightArrow">
            <a:avLst>
              <a:gd name="adj1" fmla="val 50000"/>
              <a:gd name="adj2" fmla="val 50000"/>
            </a:avLst>
          </a:prstGeom>
          <a:blipFill>
            <a:blip r:embed="rId12"/>
            <a:stretch/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rgbClr val="00000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7" name="Нашивка 76"/>
          <p:cNvSpPr/>
          <p:nvPr/>
        </p:nvSpPr>
        <p:spPr bwMode="auto">
          <a:xfrm>
            <a:off x="647219" y="383776"/>
            <a:ext cx="8419485" cy="1075073"/>
          </a:xfrm>
          <a:prstGeom prst="chevron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9" name="Группа 78"/>
          <p:cNvGrpSpPr/>
          <p:nvPr/>
        </p:nvGrpSpPr>
        <p:grpSpPr bwMode="auto">
          <a:xfrm>
            <a:off x="881358" y="440746"/>
            <a:ext cx="2526624" cy="887332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10" name="Нашивка 109"/>
            <p:cNvSpPr/>
            <p:nvPr/>
          </p:nvSpPr>
          <p:spPr bwMode="auto">
            <a:xfrm>
              <a:off x="3506691" y="4455315"/>
              <a:ext cx="3025431" cy="963351"/>
            </a:xfrm>
            <a:prstGeom prst="chevron">
              <a:avLst>
                <a:gd name="adj" fmla="val 5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1" name="Нашивка 4"/>
            <p:cNvSpPr/>
            <p:nvPr/>
          </p:nvSpPr>
          <p:spPr bwMode="auto"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166687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800" dirty="0"/>
            </a:p>
          </p:txBody>
        </p:sp>
      </p:grpSp>
      <p:sp>
        <p:nvSpPr>
          <p:cNvPr id="112" name="TextBox 111"/>
          <p:cNvSpPr txBox="1"/>
          <p:nvPr/>
        </p:nvSpPr>
        <p:spPr bwMode="auto">
          <a:xfrm>
            <a:off x="1040872" y="564196"/>
            <a:ext cx="2207597" cy="64633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sz="900" dirty="0"/>
              <a:t>Подача страхователем только  заявления и плана о ФОПМ </a:t>
            </a:r>
            <a:br>
              <a:rPr lang="ru-RU" sz="900" dirty="0"/>
            </a:br>
            <a:r>
              <a:rPr lang="ru-RU" sz="900" b="1" dirty="0"/>
              <a:t>   </a:t>
            </a:r>
            <a:r>
              <a:rPr lang="ru-RU" sz="900" b="1" u="sng" dirty="0"/>
              <a:t>до 1 августа </a:t>
            </a:r>
            <a:r>
              <a:rPr lang="ru-RU" sz="900" b="1" dirty="0"/>
              <a:t>текущего</a:t>
            </a:r>
            <a:br>
              <a:rPr lang="ru-RU" sz="900" b="1" dirty="0"/>
            </a:br>
            <a:r>
              <a:rPr lang="ru-RU" sz="900" b="1" dirty="0"/>
              <a:t> календарного года</a:t>
            </a:r>
          </a:p>
        </p:txBody>
      </p:sp>
      <p:grpSp>
        <p:nvGrpSpPr>
          <p:cNvPr id="113" name="Группа 112"/>
          <p:cNvGrpSpPr/>
          <p:nvPr/>
        </p:nvGrpSpPr>
        <p:grpSpPr bwMode="auto">
          <a:xfrm>
            <a:off x="3139124" y="475023"/>
            <a:ext cx="5594077" cy="892580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14" name="Нашивка 113"/>
            <p:cNvSpPr/>
            <p:nvPr/>
          </p:nvSpPr>
          <p:spPr bwMode="auto">
            <a:xfrm>
              <a:off x="3506691" y="4455315"/>
              <a:ext cx="3025431" cy="963351"/>
            </a:xfrm>
            <a:prstGeom prst="chevron">
              <a:avLst>
                <a:gd name="adj" fmla="val 5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Нашивка 4"/>
            <p:cNvSpPr/>
            <p:nvPr/>
          </p:nvSpPr>
          <p:spPr bwMode="auto"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166687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800" dirty="0"/>
            </a:p>
          </p:txBody>
        </p:sp>
      </p:grpSp>
      <p:sp>
        <p:nvSpPr>
          <p:cNvPr id="116" name="TextBox 115"/>
          <p:cNvSpPr txBox="1"/>
          <p:nvPr/>
        </p:nvSpPr>
        <p:spPr bwMode="auto">
          <a:xfrm>
            <a:off x="3614279" y="453877"/>
            <a:ext cx="5122864" cy="9348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indent="-214313">
              <a:buFont typeface="Wingdings"/>
              <a:buChar char="ü"/>
              <a:defRPr/>
            </a:pPr>
            <a:r>
              <a:rPr lang="ru-RU" sz="900" b="1" dirty="0">
                <a:solidFill>
                  <a:srgbClr val="002060"/>
                </a:solidFill>
              </a:rPr>
              <a:t>Решение  о ФОПМ принимается  в течение 10 рабочих дней</a:t>
            </a:r>
            <a:r>
              <a:rPr lang="ru-RU" sz="900" dirty="0">
                <a:solidFill>
                  <a:srgbClr val="002060"/>
                </a:solidFill>
              </a:rPr>
              <a:t>.</a:t>
            </a:r>
            <a:endParaRPr dirty="0"/>
          </a:p>
          <a:p>
            <a:pPr indent="-214313">
              <a:buFont typeface="Wingdings"/>
              <a:buChar char="ü"/>
              <a:defRPr/>
            </a:pPr>
            <a:r>
              <a:rPr lang="ru-RU" sz="900" dirty="0"/>
              <a:t>Осуществляется проверка страхователя на отсутствие задолженности по уплате страховых взносов (страхователю предоставляется возможность погасить задолженность и повторно обратиться).</a:t>
            </a:r>
            <a:endParaRPr dirty="0"/>
          </a:p>
          <a:p>
            <a:pPr indent="-214313">
              <a:buFont typeface="Wingdings"/>
              <a:buChar char="ü"/>
              <a:defRPr/>
            </a:pPr>
            <a:r>
              <a:rPr lang="ru-RU" sz="900" dirty="0"/>
              <a:t> В случае если предусмотренные бюджетом СФР средства на текущий год полностью распределены принимается решение об отказе в ФОПМ.</a:t>
            </a:r>
            <a:endParaRPr dirty="0"/>
          </a:p>
        </p:txBody>
      </p:sp>
      <p:sp>
        <p:nvSpPr>
          <p:cNvPr id="121" name="Овал 120"/>
          <p:cNvSpPr/>
          <p:nvPr/>
        </p:nvSpPr>
        <p:spPr bwMode="auto">
          <a:xfrm>
            <a:off x="1806536" y="3853177"/>
            <a:ext cx="147592" cy="15534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2" name="Овал 121"/>
          <p:cNvSpPr/>
          <p:nvPr/>
        </p:nvSpPr>
        <p:spPr bwMode="auto">
          <a:xfrm>
            <a:off x="4572000" y="3853177"/>
            <a:ext cx="147592" cy="15534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3" name="Овал 122"/>
          <p:cNvSpPr/>
          <p:nvPr/>
        </p:nvSpPr>
        <p:spPr bwMode="auto">
          <a:xfrm>
            <a:off x="7322270" y="3853177"/>
            <a:ext cx="147592" cy="15534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8" name="TextBox 67"/>
          <p:cNvSpPr txBox="1"/>
          <p:nvPr/>
        </p:nvSpPr>
        <p:spPr bwMode="auto">
          <a:xfrm>
            <a:off x="2520097" y="1588513"/>
            <a:ext cx="3281569" cy="934871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sz="900" b="1" u="sng" dirty="0">
                <a:solidFill>
                  <a:srgbClr val="002060"/>
                </a:solidFill>
              </a:rPr>
              <a:t>Страхователь вправе дополнительно</a:t>
            </a:r>
            <a:r>
              <a:rPr lang="ru-RU" sz="900" u="sng" dirty="0">
                <a:solidFill>
                  <a:srgbClr val="002060"/>
                </a:solidFill>
              </a:rPr>
              <a:t>, </a:t>
            </a:r>
            <a:r>
              <a:rPr lang="ru-RU" sz="900" dirty="0">
                <a:solidFill>
                  <a:srgbClr val="002060"/>
                </a:solidFill>
              </a:rPr>
              <a:t>в случае если им первоначально было подано заявление на сумму меньше расчетного объема средств и после получения решения </a:t>
            </a:r>
            <a:br>
              <a:rPr lang="ru-RU" sz="900" dirty="0">
                <a:solidFill>
                  <a:srgbClr val="002060"/>
                </a:solidFill>
              </a:rPr>
            </a:br>
            <a:r>
              <a:rPr lang="ru-RU" sz="900" dirty="0">
                <a:solidFill>
                  <a:srgbClr val="002060"/>
                </a:solidFill>
              </a:rPr>
              <a:t>о финансовом обеспечении предупредительных мер, </a:t>
            </a:r>
            <a:r>
              <a:rPr lang="ru-RU" sz="900" b="1" u="sng" dirty="0">
                <a:solidFill>
                  <a:srgbClr val="002060"/>
                </a:solidFill>
              </a:rPr>
              <a:t>обратиться до 1 сентября текущего календарного года </a:t>
            </a:r>
            <a:br>
              <a:rPr lang="ru-RU" sz="900" b="1" u="sng" dirty="0">
                <a:solidFill>
                  <a:srgbClr val="002060"/>
                </a:solidFill>
              </a:rPr>
            </a:br>
            <a:r>
              <a:rPr lang="ru-RU" sz="900" b="1" u="sng" dirty="0">
                <a:solidFill>
                  <a:srgbClr val="002060"/>
                </a:solidFill>
              </a:rPr>
              <a:t>с заявлением и планом </a:t>
            </a:r>
            <a:endParaRPr dirty="0"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5869864" y="1581073"/>
            <a:ext cx="3054176" cy="761747"/>
          </a:xfrm>
          <a:prstGeom prst="rect">
            <a:avLst/>
          </a:prstGeom>
          <a:ln w="6350">
            <a:solidFill>
              <a:schemeClr val="tx1"/>
            </a:solidFill>
            <a:prstDash val="dash"/>
          </a:ln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ru-RU" sz="900" u="sng" dirty="0">
                <a:solidFill>
                  <a:srgbClr val="002060"/>
                </a:solidFill>
              </a:rPr>
              <a:t>Страхователь вправе самостоятельно принимать решение о внесении изменений в план финансового обеспечения в пределах разрешенной суммы </a:t>
            </a:r>
            <a:r>
              <a:rPr lang="ru-RU" sz="900" dirty="0">
                <a:solidFill>
                  <a:srgbClr val="002060"/>
                </a:solidFill>
              </a:rPr>
              <a:t>финансового обеспечения, при этом повторное направление заявления и плана в отделение СФР не требуется</a:t>
            </a:r>
            <a:endParaRPr dirty="0"/>
          </a:p>
        </p:txBody>
      </p:sp>
      <p:sp>
        <p:nvSpPr>
          <p:cNvPr id="3" name="Стрелка вниз 2"/>
          <p:cNvSpPr/>
          <p:nvPr/>
        </p:nvSpPr>
        <p:spPr bwMode="auto">
          <a:xfrm>
            <a:off x="4160880" y="3479685"/>
            <a:ext cx="1003492" cy="31566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4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910623" y="4783942"/>
            <a:ext cx="1131038" cy="273844"/>
          </a:xfrm>
        </p:spPr>
        <p:txBody>
          <a:bodyPr/>
          <a:lstStyle/>
          <a:p>
            <a:pPr>
              <a:defRPr/>
            </a:pPr>
            <a:fld id="{E09FB818-4D48-4F75-87E0-AAC52F63CD28}" type="slidenum">
              <a:rPr lang="ru-RU" sz="1000"/>
              <a:pPr>
                <a:defRPr/>
              </a:pPr>
              <a:t>7</a:t>
            </a:fld>
            <a:endParaRPr lang="ru-RU" sz="10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02183" y="-20538"/>
            <a:ext cx="83115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  <a:cs typeface="Times New Roman"/>
              </a:rPr>
              <a:t>Схема принятия решения по финансированию предупредительных мер в 2025 году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48463" y="4778771"/>
            <a:ext cx="324957" cy="273844"/>
          </a:xfrm>
        </p:spPr>
        <p:txBody>
          <a:bodyPr/>
          <a:lstStyle/>
          <a:p>
            <a:fld id="{5DDC2DCF-3C1B-440A-9DFA-774E92B339DA}" type="slidenum">
              <a:rPr lang="ru-RU" sz="1000" smtClean="0"/>
              <a:pPr/>
              <a:t>8</a:t>
            </a:fld>
            <a:endParaRPr lang="ru-RU" sz="1000" dirty="0"/>
          </a:p>
        </p:txBody>
      </p:sp>
      <p:grpSp>
        <p:nvGrpSpPr>
          <p:cNvPr id="23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35832" y="132635"/>
            <a:ext cx="514379" cy="604988"/>
            <a:chOff x="634994" y="7556702"/>
            <a:chExt cx="914452" cy="1075534"/>
          </a:xfrm>
        </p:grpSpPr>
        <p:pic>
          <p:nvPicPr>
            <p:cNvPr id="24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5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28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9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0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1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2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0" name="Заголовок 3"/>
          <p:cNvSpPr txBox="1">
            <a:spLocks/>
          </p:cNvSpPr>
          <p:nvPr/>
        </p:nvSpPr>
        <p:spPr>
          <a:xfrm>
            <a:off x="815064" y="61683"/>
            <a:ext cx="8149721" cy="318549"/>
          </a:xfrm>
          <a:prstGeom prst="rect">
            <a:avLst/>
          </a:prstGeom>
        </p:spPr>
        <p:txBody>
          <a:bodyPr vert="horz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srgbClr val="002060"/>
                </a:solidFill>
                <a:latin typeface="+mn-lt"/>
              </a:rPr>
              <a:t>Совершенствование финансового обеспечения предупредительных мер</a:t>
            </a:r>
            <a:endParaRPr lang="ru-RU" sz="18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761882" y="394684"/>
            <a:ext cx="8311539" cy="3231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sz="1500" b="1" dirty="0">
                <a:solidFill>
                  <a:srgbClr val="FF0000"/>
                </a:solidFill>
                <a:cs typeface="Times New Roman"/>
              </a:rPr>
              <a:t>Основания для отказа в принятии решения по документам, представленным страхователем</a:t>
            </a: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484207" y="932495"/>
            <a:ext cx="3165494" cy="527801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>
                <a:solidFill>
                  <a:schemeClr val="tx2"/>
                </a:solidFill>
              </a:rPr>
              <a:t>Заявление о финансовом обеспечении предупредительных мер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43" name="Стрелка вниз 42"/>
          <p:cNvSpPr/>
          <p:nvPr/>
        </p:nvSpPr>
        <p:spPr bwMode="auto">
          <a:xfrm>
            <a:off x="1917398" y="1603255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4" name="Скругленный прямоугольник 43"/>
          <p:cNvSpPr/>
          <p:nvPr/>
        </p:nvSpPr>
        <p:spPr bwMode="auto">
          <a:xfrm>
            <a:off x="222766" y="2648727"/>
            <a:ext cx="3845178" cy="1337062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sz="2400" dirty="0">
              <a:solidFill>
                <a:schemeClr val="tx2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337322" y="2709834"/>
            <a:ext cx="3585639" cy="1277271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lang="ru-RU" sz="1100" dirty="0">
                <a:solidFill>
                  <a:srgbClr val="1F497D"/>
                </a:solidFill>
              </a:rPr>
              <a:t>а) если на день подачи заявления у страхователя имеются </a:t>
            </a:r>
            <a:r>
              <a:rPr lang="ru-RU" sz="1100" b="1" dirty="0">
                <a:solidFill>
                  <a:srgbClr val="1F497D"/>
                </a:solidFill>
              </a:rPr>
              <a:t>непогашенные недоимка, задолженность по пеням и штрафам,</a:t>
            </a:r>
            <a:r>
              <a:rPr lang="ru-RU" sz="1100" dirty="0">
                <a:solidFill>
                  <a:srgbClr val="1F497D"/>
                </a:solidFill>
              </a:rPr>
              <a:t> образовавшиеся по итогам отчетного</a:t>
            </a:r>
            <a:br>
              <a:rPr lang="ru-RU" sz="1100" dirty="0">
                <a:solidFill>
                  <a:srgbClr val="1F497D"/>
                </a:solidFill>
              </a:rPr>
            </a:br>
            <a:r>
              <a:rPr lang="ru-RU" sz="1100" dirty="0">
                <a:solidFill>
                  <a:srgbClr val="1F497D"/>
                </a:solidFill>
              </a:rPr>
              <a:t>периода в текущем финансовом году, </a:t>
            </a:r>
            <a:r>
              <a:rPr lang="ru-RU" sz="1100" b="1" dirty="0">
                <a:solidFill>
                  <a:srgbClr val="1F497D"/>
                </a:solidFill>
              </a:rPr>
              <a:t>недоимка, </a:t>
            </a:r>
            <a:r>
              <a:rPr lang="ru-RU" sz="1100" dirty="0">
                <a:solidFill>
                  <a:srgbClr val="1F497D"/>
                </a:solidFill>
              </a:rPr>
              <a:t>выявленная в ходе камеральной или выездной проверки, и (или) начисленные </a:t>
            </a:r>
            <a:r>
              <a:rPr lang="ru-RU" sz="1100" b="1" dirty="0">
                <a:solidFill>
                  <a:srgbClr val="1F497D"/>
                </a:solidFill>
              </a:rPr>
              <a:t>пени и штрафы по итогам камеральной или выездной проверк</a:t>
            </a:r>
            <a:r>
              <a:rPr lang="ru-RU" sz="1100" dirty="0">
                <a:solidFill>
                  <a:srgbClr val="1F497D"/>
                </a:solidFill>
              </a:rPr>
              <a:t>и;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7603" y="4117348"/>
            <a:ext cx="3585359" cy="6001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100" dirty="0">
                <a:solidFill>
                  <a:srgbClr val="1F497D"/>
                </a:solidFill>
              </a:rPr>
              <a:t>б) если предусмотренные бюджетом СФР средства на финансовое обеспечение предупредительных мер на текущий финансовый год полностью распределены.</a:t>
            </a:r>
          </a:p>
        </p:txBody>
      </p:sp>
      <p:sp>
        <p:nvSpPr>
          <p:cNvPr id="46" name="Скругленный прямоугольник 45"/>
          <p:cNvSpPr/>
          <p:nvPr/>
        </p:nvSpPr>
        <p:spPr bwMode="auto">
          <a:xfrm>
            <a:off x="222766" y="4034502"/>
            <a:ext cx="3845178" cy="742771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sz="2400" dirty="0">
              <a:solidFill>
                <a:schemeClr val="tx2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 bwMode="auto">
          <a:xfrm>
            <a:off x="254368" y="2012314"/>
            <a:ext cx="3813575" cy="527801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>
                <a:solidFill>
                  <a:schemeClr val="tx2"/>
                </a:solidFill>
              </a:rPr>
              <a:t>Решение об отказе</a:t>
            </a:r>
          </a:p>
          <a:p>
            <a:pPr algn="ctr">
              <a:lnSpc>
                <a:spcPts val="1500"/>
              </a:lnSpc>
              <a:defRPr/>
            </a:pPr>
            <a:r>
              <a:rPr lang="ru-RU" sz="1200" b="1" dirty="0">
                <a:solidFill>
                  <a:schemeClr val="tx2"/>
                </a:solidFill>
              </a:rPr>
              <a:t> в финансовом обеспечении предупредительных мер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50" name="Выноска 1 49"/>
          <p:cNvSpPr/>
          <p:nvPr/>
        </p:nvSpPr>
        <p:spPr bwMode="auto">
          <a:xfrm>
            <a:off x="2548824" y="1578894"/>
            <a:ext cx="1776469" cy="346246"/>
          </a:xfrm>
          <a:prstGeom prst="borderCallout1">
            <a:avLst>
              <a:gd name="adj1" fmla="val 58369"/>
              <a:gd name="adj2" fmla="val -657"/>
              <a:gd name="adj3" fmla="val 120689"/>
              <a:gd name="adj4" fmla="val -27164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800" b="1" dirty="0">
                <a:solidFill>
                  <a:srgbClr val="FF0000"/>
                </a:solidFill>
              </a:rPr>
              <a:t>в течение  10 рабочих дней со дня получения заявления и плана</a:t>
            </a:r>
          </a:p>
        </p:txBody>
      </p:sp>
      <p:sp>
        <p:nvSpPr>
          <p:cNvPr id="51" name="Скругленный прямоугольник 50"/>
          <p:cNvSpPr/>
          <p:nvPr/>
        </p:nvSpPr>
        <p:spPr bwMode="auto">
          <a:xfrm>
            <a:off x="4849712" y="970048"/>
            <a:ext cx="3411240" cy="527801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ru-RU" sz="1200" b="1" dirty="0">
                <a:solidFill>
                  <a:schemeClr val="tx2"/>
                </a:solidFill>
              </a:rPr>
              <a:t>Заявление о  возмещении произведенных расходов на оплату предупредительных мер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52" name="Стрелка вниз 51"/>
          <p:cNvSpPr/>
          <p:nvPr/>
        </p:nvSpPr>
        <p:spPr bwMode="auto">
          <a:xfrm>
            <a:off x="6280292" y="1660656"/>
            <a:ext cx="227957" cy="182720"/>
          </a:xfrm>
          <a:prstGeom prst="downArrow">
            <a:avLst>
              <a:gd name="adj1" fmla="val 50000"/>
              <a:gd name="adj2" fmla="val 5000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rtlCol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4677386" y="2720703"/>
            <a:ext cx="3927610" cy="6001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100" smtClean="0">
                <a:solidFill>
                  <a:srgbClr val="1F497D"/>
                </a:solidFill>
              </a:rPr>
              <a:t>а) представленные </a:t>
            </a:r>
            <a:r>
              <a:rPr lang="ru-RU" sz="1100" dirty="0">
                <a:solidFill>
                  <a:srgbClr val="1F497D"/>
                </a:solidFill>
              </a:rPr>
              <a:t>страхователем документы, подтверждающие расходы, </a:t>
            </a:r>
            <a:r>
              <a:rPr lang="ru-RU" sz="1100" b="1" dirty="0">
                <a:solidFill>
                  <a:srgbClr val="1F497D"/>
                </a:solidFill>
              </a:rPr>
              <a:t>содержат недостоверную информацию</a:t>
            </a:r>
            <a:r>
              <a:rPr lang="ru-RU" sz="1100" dirty="0">
                <a:solidFill>
                  <a:srgbClr val="1F497D"/>
                </a:solidFill>
              </a:rPr>
              <a:t>;</a:t>
            </a:r>
          </a:p>
        </p:txBody>
      </p:sp>
      <p:sp>
        <p:nvSpPr>
          <p:cNvPr id="56" name="Скругленный прямоугольник 55"/>
          <p:cNvSpPr/>
          <p:nvPr/>
        </p:nvSpPr>
        <p:spPr bwMode="auto">
          <a:xfrm>
            <a:off x="4658947" y="2039473"/>
            <a:ext cx="3946049" cy="527801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200" b="1" dirty="0">
                <a:solidFill>
                  <a:schemeClr val="tx2"/>
                </a:solidFill>
              </a:rPr>
              <a:t>Решение об отказе</a:t>
            </a:r>
          </a:p>
          <a:p>
            <a:pPr algn="ctr">
              <a:lnSpc>
                <a:spcPts val="1500"/>
              </a:lnSpc>
            </a:pPr>
            <a:r>
              <a:rPr lang="ru-RU" sz="1200" b="1" dirty="0">
                <a:solidFill>
                  <a:schemeClr val="tx2"/>
                </a:solidFill>
              </a:rPr>
              <a:t>в возмещении расходов предупредительных мер</a:t>
            </a: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97305" y="3548526"/>
            <a:ext cx="3927161" cy="43088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100" dirty="0">
                <a:solidFill>
                  <a:srgbClr val="1F497D"/>
                </a:solidFill>
              </a:rPr>
              <a:t>б) документы, предусмотренные для подтверждения расходов, </a:t>
            </a:r>
            <a:r>
              <a:rPr lang="ru-RU" sz="1100" b="1" dirty="0">
                <a:solidFill>
                  <a:srgbClr val="1F497D"/>
                </a:solidFill>
              </a:rPr>
              <a:t>представлены </a:t>
            </a:r>
            <a:r>
              <a:rPr lang="ru-RU" sz="1100" dirty="0">
                <a:solidFill>
                  <a:srgbClr val="1F497D"/>
                </a:solidFill>
              </a:rPr>
              <a:t>страхователем </a:t>
            </a:r>
            <a:r>
              <a:rPr lang="ru-RU" sz="1100" b="1" dirty="0">
                <a:solidFill>
                  <a:srgbClr val="1F497D"/>
                </a:solidFill>
              </a:rPr>
              <a:t>не в полном объеме</a:t>
            </a:r>
            <a:r>
              <a:rPr lang="ru-RU" sz="1100" dirty="0">
                <a:solidFill>
                  <a:srgbClr val="1F497D"/>
                </a:solidFill>
              </a:rPr>
              <a:t>.</a:t>
            </a:r>
          </a:p>
        </p:txBody>
      </p:sp>
      <p:sp>
        <p:nvSpPr>
          <p:cNvPr id="57" name="Скругленный прямоугольник 56"/>
          <p:cNvSpPr/>
          <p:nvPr/>
        </p:nvSpPr>
        <p:spPr bwMode="auto">
          <a:xfrm>
            <a:off x="4690969" y="2696254"/>
            <a:ext cx="3914027" cy="621004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sz="2400" dirty="0">
              <a:solidFill>
                <a:schemeClr val="tx2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 bwMode="auto">
          <a:xfrm>
            <a:off x="4684177" y="3481344"/>
            <a:ext cx="3914027" cy="565250"/>
          </a:xfrm>
          <a:prstGeom prst="roundRect">
            <a:avLst>
              <a:gd name="adj" fmla="val 16667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3" tIns="38962" rIns="77923" bIns="389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sz="2400" dirty="0">
              <a:solidFill>
                <a:schemeClr val="tx2"/>
              </a:solidFill>
            </a:endParaRPr>
          </a:p>
        </p:txBody>
      </p:sp>
      <p:sp>
        <p:nvSpPr>
          <p:cNvPr id="59" name="Выноска 1 58"/>
          <p:cNvSpPr/>
          <p:nvPr/>
        </p:nvSpPr>
        <p:spPr bwMode="auto">
          <a:xfrm>
            <a:off x="6810470" y="1555144"/>
            <a:ext cx="2206782" cy="461663"/>
          </a:xfrm>
          <a:prstGeom prst="borderCallout1">
            <a:avLst>
              <a:gd name="adj1" fmla="val 51194"/>
              <a:gd name="adj2" fmla="val -4718"/>
              <a:gd name="adj3" fmla="val 117070"/>
              <a:gd name="adj4" fmla="val -17842"/>
            </a:avLst>
          </a:prstGeom>
          <a:noFill/>
          <a:ln w="63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8" tIns="45719" rIns="91438" bIns="45719" rtlCol="0" anchor="ctr">
            <a:spAutoFit/>
          </a:bodyPr>
          <a:lstStyle/>
          <a:p>
            <a:pPr algn="ctr"/>
            <a:r>
              <a:rPr lang="ru-RU" sz="800" b="1" dirty="0">
                <a:solidFill>
                  <a:srgbClr val="FF0000"/>
                </a:solidFill>
              </a:rPr>
              <a:t>в течение  15 рабочих дней  со дня получения заявления и полного пакета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244748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5997" y="4815336"/>
            <a:ext cx="287425" cy="273844"/>
          </a:xfrm>
        </p:spPr>
        <p:txBody>
          <a:bodyPr/>
          <a:lstStyle/>
          <a:p>
            <a:pPr algn="ctr"/>
            <a:fld id="{5DDC2DCF-3C1B-440A-9DFA-774E92B339DA}" type="slidenum">
              <a:rPr lang="ru-RU" sz="1000" smtClean="0"/>
              <a:pPr algn="ctr"/>
              <a:t>9</a:t>
            </a:fld>
            <a:endParaRPr lang="ru-RU" sz="1000" dirty="0"/>
          </a:p>
        </p:txBody>
      </p:sp>
      <p:grpSp>
        <p:nvGrpSpPr>
          <p:cNvPr id="23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35832" y="132635"/>
            <a:ext cx="514379" cy="604988"/>
            <a:chOff x="634994" y="7556702"/>
            <a:chExt cx="914452" cy="1075534"/>
          </a:xfrm>
        </p:grpSpPr>
        <p:pic>
          <p:nvPicPr>
            <p:cNvPr id="24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5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28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9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0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1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2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00" dirty="0"/>
            </a:p>
          </p:txBody>
        </p:sp>
        <p:pic>
          <p:nvPicPr>
            <p:cNvPr id="3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0" name="Заголовок 3"/>
          <p:cNvSpPr txBox="1">
            <a:spLocks/>
          </p:cNvSpPr>
          <p:nvPr/>
        </p:nvSpPr>
        <p:spPr>
          <a:xfrm>
            <a:off x="763967" y="131564"/>
            <a:ext cx="8149721" cy="318549"/>
          </a:xfrm>
          <a:prstGeom prst="rect">
            <a:avLst/>
          </a:prstGeom>
        </p:spPr>
        <p:txBody>
          <a:bodyPr vert="horz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srgbClr val="002060"/>
                </a:solidFill>
                <a:latin typeface="+mn-lt"/>
              </a:rPr>
              <a:t>Совершенствование финансового обеспечения предупредительных мер</a:t>
            </a:r>
            <a:endParaRPr lang="ru-RU" sz="18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852008" y="450114"/>
            <a:ext cx="8112777" cy="3231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sz="1500" b="1" dirty="0">
                <a:solidFill>
                  <a:srgbClr val="FF0000"/>
                </a:solidFill>
                <a:cs typeface="Times New Roman"/>
              </a:rPr>
              <a:t>Устранение страхователем ошибок и замечаний по документам, подтверждающим расходы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22492" y="2278958"/>
            <a:ext cx="1824935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000" dirty="0"/>
              <a:t>до </a:t>
            </a:r>
            <a:r>
              <a:rPr lang="ru-RU" sz="1000" b="1" dirty="0"/>
              <a:t>15 ноября </a:t>
            </a:r>
            <a:r>
              <a:rPr lang="ru-RU" sz="1000" dirty="0"/>
              <a:t>текущего календарного  года</a:t>
            </a:r>
          </a:p>
        </p:txBody>
      </p:sp>
      <p:sp>
        <p:nvSpPr>
          <p:cNvPr id="47" name="Стрелка вправо с вырезом 46"/>
          <p:cNvSpPr/>
          <p:nvPr/>
        </p:nvSpPr>
        <p:spPr>
          <a:xfrm>
            <a:off x="415483" y="1927424"/>
            <a:ext cx="8520273" cy="440062"/>
          </a:xfrm>
          <a:prstGeom prst="notchedRightArrow">
            <a:avLst/>
          </a:prstGeom>
          <a:blipFill rotWithShape="0">
            <a:blip r:embed="rId13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Овал 48"/>
          <p:cNvSpPr/>
          <p:nvPr/>
        </p:nvSpPr>
        <p:spPr>
          <a:xfrm>
            <a:off x="3485292" y="2068022"/>
            <a:ext cx="135000" cy="135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4" name="Овал 53"/>
          <p:cNvSpPr/>
          <p:nvPr/>
        </p:nvSpPr>
        <p:spPr>
          <a:xfrm>
            <a:off x="5123868" y="2067464"/>
            <a:ext cx="135000" cy="135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Овал 54"/>
          <p:cNvSpPr/>
          <p:nvPr/>
        </p:nvSpPr>
        <p:spPr>
          <a:xfrm>
            <a:off x="7696549" y="2065579"/>
            <a:ext cx="135000" cy="135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0" name="Прямоугольник 59"/>
          <p:cNvSpPr/>
          <p:nvPr/>
        </p:nvSpPr>
        <p:spPr>
          <a:xfrm>
            <a:off x="2654009" y="2271007"/>
            <a:ext cx="1615226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000" dirty="0"/>
              <a:t>в течение </a:t>
            </a:r>
            <a:r>
              <a:rPr lang="ru-RU" sz="1000" b="1" dirty="0"/>
              <a:t>одного рабочего дня </a:t>
            </a:r>
            <a:r>
              <a:rPr lang="ru-RU" sz="1000" dirty="0"/>
              <a:t>с даты выявления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368701" y="2278958"/>
            <a:ext cx="1780335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000" dirty="0"/>
              <a:t>в течение 5</a:t>
            </a:r>
            <a:r>
              <a:rPr lang="ru-RU" sz="1000" b="1" dirty="0"/>
              <a:t> рабочих дней</a:t>
            </a:r>
          </a:p>
          <a:p>
            <a:pPr algn="ctr"/>
            <a:r>
              <a:rPr lang="ru-RU" sz="1000" b="1" dirty="0"/>
              <a:t> </a:t>
            </a:r>
            <a:r>
              <a:rPr lang="ru-RU" sz="1000" dirty="0"/>
              <a:t>с даты получения Извещения</a:t>
            </a:r>
          </a:p>
        </p:txBody>
      </p:sp>
      <p:sp>
        <p:nvSpPr>
          <p:cNvPr id="63" name="Овал 62"/>
          <p:cNvSpPr/>
          <p:nvPr/>
        </p:nvSpPr>
        <p:spPr>
          <a:xfrm>
            <a:off x="1402476" y="2087331"/>
            <a:ext cx="135000" cy="135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Прямоугольная выноска 1"/>
          <p:cNvSpPr/>
          <p:nvPr/>
        </p:nvSpPr>
        <p:spPr>
          <a:xfrm>
            <a:off x="4723933" y="1226912"/>
            <a:ext cx="1397369" cy="679010"/>
          </a:xfrm>
          <a:prstGeom prst="wedgeRectCallou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177320"/>
            <a:ext cx="1393110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002060"/>
                </a:solidFill>
              </a:defRPr>
            </a:lvl1pPr>
          </a:lstStyle>
          <a:p>
            <a:r>
              <a:rPr lang="ru-RU" sz="1100" dirty="0"/>
              <a:t>Заявление</a:t>
            </a:r>
          </a:p>
          <a:p>
            <a:r>
              <a:rPr lang="ru-RU" sz="1100" dirty="0"/>
              <a:t>о возмещении </a:t>
            </a:r>
            <a:endParaRPr lang="ru-RU" sz="1100" dirty="0" smtClean="0"/>
          </a:p>
          <a:p>
            <a:r>
              <a:rPr lang="ru-RU" sz="1100" dirty="0" smtClean="0"/>
              <a:t>и </a:t>
            </a:r>
            <a:r>
              <a:rPr lang="ru-RU" sz="1100" dirty="0"/>
              <a:t>документы – основания расходов</a:t>
            </a:r>
          </a:p>
        </p:txBody>
      </p:sp>
      <p:sp>
        <p:nvSpPr>
          <p:cNvPr id="64" name="Прямоугольная выноска 63"/>
          <p:cNvSpPr/>
          <p:nvPr/>
        </p:nvSpPr>
        <p:spPr>
          <a:xfrm rot="10800000">
            <a:off x="2767063" y="2859782"/>
            <a:ext cx="1397369" cy="679010"/>
          </a:xfrm>
          <a:prstGeom prst="wedgeRectCallou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2712753" y="2916174"/>
            <a:ext cx="1499207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002060"/>
                </a:solidFill>
              </a:defRPr>
            </a:lvl1pPr>
          </a:lstStyle>
          <a:p>
            <a:r>
              <a:rPr lang="ru-RU" sz="1100" dirty="0"/>
              <a:t>Извещение </a:t>
            </a:r>
          </a:p>
          <a:p>
            <a:r>
              <a:rPr lang="ru-RU" sz="1100" dirty="0"/>
              <a:t>о выявлении ошибок </a:t>
            </a:r>
          </a:p>
          <a:p>
            <a:r>
              <a:rPr lang="ru-RU" sz="1100" dirty="0"/>
              <a:t>и замечаний </a:t>
            </a:r>
          </a:p>
        </p:txBody>
      </p:sp>
      <p:sp>
        <p:nvSpPr>
          <p:cNvPr id="66" name="Прямоугольная выноска 65"/>
          <p:cNvSpPr/>
          <p:nvPr/>
        </p:nvSpPr>
        <p:spPr>
          <a:xfrm>
            <a:off x="1053248" y="1214465"/>
            <a:ext cx="1397369" cy="679010"/>
          </a:xfrm>
          <a:prstGeom prst="wedgeRectCallou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4763075" y="1275606"/>
            <a:ext cx="1321093" cy="577081"/>
          </a:xfrm>
          <a:prstGeom prst="rect">
            <a:avLst/>
          </a:prstGeom>
          <a:noFill/>
          <a:ln w="12700">
            <a:noFill/>
          </a:ln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002060"/>
                </a:solidFill>
              </a:defRPr>
            </a:lvl1pPr>
          </a:lstStyle>
          <a:p>
            <a:r>
              <a:rPr lang="ru-RU" sz="1100" dirty="0"/>
              <a:t>Исправленные документы (копии документов)</a:t>
            </a:r>
          </a:p>
        </p:txBody>
      </p:sp>
      <p:sp>
        <p:nvSpPr>
          <p:cNvPr id="68" name="Прямоугольная выноска 67"/>
          <p:cNvSpPr/>
          <p:nvPr/>
        </p:nvSpPr>
        <p:spPr>
          <a:xfrm rot="10800000">
            <a:off x="6809369" y="2684828"/>
            <a:ext cx="1527739" cy="679010"/>
          </a:xfrm>
          <a:prstGeom prst="wedgeRectCallou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6732240" y="2663223"/>
            <a:ext cx="1630527" cy="6848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002060"/>
                </a:solidFill>
              </a:defRPr>
            </a:lvl1pPr>
          </a:lstStyle>
          <a:p>
            <a:r>
              <a:rPr lang="ru-RU" sz="1000" dirty="0" smtClean="0"/>
              <a:t>Решение</a:t>
            </a:r>
          </a:p>
          <a:p>
            <a:r>
              <a:rPr lang="ru-RU" sz="1000" dirty="0" smtClean="0"/>
              <a:t>о возмещении расходов</a:t>
            </a:r>
          </a:p>
          <a:p>
            <a:r>
              <a:rPr lang="ru-RU" sz="1000" dirty="0" smtClean="0"/>
              <a:t>или об отказе в возмещении</a:t>
            </a:r>
            <a:endParaRPr lang="ru-RU" sz="10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6582431" y="2278958"/>
            <a:ext cx="1780335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000" dirty="0"/>
              <a:t>в течение 15</a:t>
            </a:r>
            <a:r>
              <a:rPr lang="ru-RU" sz="1000" b="1" dirty="0"/>
              <a:t> рабочих дней</a:t>
            </a:r>
          </a:p>
          <a:p>
            <a:pPr algn="ctr"/>
            <a:r>
              <a:rPr lang="ru-RU" sz="1000" b="1" dirty="0"/>
              <a:t> </a:t>
            </a:r>
            <a:r>
              <a:rPr lang="ru-RU" sz="1000" dirty="0"/>
              <a:t>с даты получения Заявления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6669201" y="3435846"/>
            <a:ext cx="1719223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000" dirty="0"/>
              <a:t>в течение </a:t>
            </a:r>
            <a:r>
              <a:rPr lang="ru-RU" sz="1000" b="1" dirty="0"/>
              <a:t>5 рабочих дней </a:t>
            </a:r>
          </a:p>
          <a:p>
            <a:pPr algn="ctr"/>
            <a:r>
              <a:rPr lang="ru-RU" sz="1000" dirty="0"/>
              <a:t>по истечении </a:t>
            </a:r>
            <a:r>
              <a:rPr lang="ru-RU" sz="1000" b="1" dirty="0"/>
              <a:t>5 рабочих дней </a:t>
            </a:r>
            <a:r>
              <a:rPr lang="ru-RU" sz="1000" dirty="0"/>
              <a:t>со дня получения страхователем </a:t>
            </a:r>
            <a:r>
              <a:rPr lang="ru-RU" sz="1000" dirty="0" smtClean="0"/>
              <a:t>Извещения</a:t>
            </a:r>
          </a:p>
          <a:p>
            <a:pPr algn="ctr"/>
            <a:r>
              <a:rPr lang="ru-RU" sz="1000" b="1" dirty="0" smtClean="0"/>
              <a:t>и </a:t>
            </a:r>
            <a:r>
              <a:rPr lang="ru-RU" sz="1000" b="1" dirty="0"/>
              <a:t>непредставления </a:t>
            </a:r>
            <a:r>
              <a:rPr lang="ru-RU" sz="1000" b="1" dirty="0" smtClean="0"/>
              <a:t>документов</a:t>
            </a:r>
            <a:endParaRPr lang="ru-RU" sz="1000" dirty="0"/>
          </a:p>
        </p:txBody>
      </p:sp>
      <p:sp>
        <p:nvSpPr>
          <p:cNvPr id="72" name="Прямоугольная выноска 71"/>
          <p:cNvSpPr/>
          <p:nvPr/>
        </p:nvSpPr>
        <p:spPr>
          <a:xfrm rot="10800000">
            <a:off x="6854270" y="4539011"/>
            <a:ext cx="1397369" cy="481010"/>
          </a:xfrm>
          <a:prstGeom prst="wedgeRectCallou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6883336" y="4589965"/>
            <a:ext cx="1321093" cy="4078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002060"/>
                </a:solidFill>
              </a:defRPr>
            </a:lvl1pPr>
          </a:lstStyle>
          <a:p>
            <a:r>
              <a:rPr lang="ru-RU" sz="1100" dirty="0">
                <a:solidFill>
                  <a:srgbClr val="FF0000"/>
                </a:solidFill>
              </a:rPr>
              <a:t>Решение об отказе в возмещении</a:t>
            </a:r>
          </a:p>
        </p:txBody>
      </p:sp>
      <p:pic>
        <p:nvPicPr>
          <p:cNvPr id="74" name="Рисунок 11" descr="C:\Users\oa.bojko.56\Desktop\Для слайдов\Завод.jpg"/>
          <p:cNvPicPr>
            <a:picLocks noChangeAspect="1" noChangeArrowheads="1"/>
          </p:cNvPicPr>
          <p:nvPr/>
        </p:nvPicPr>
        <p:blipFill>
          <a:blip r:embed="rId14" cstate="print"/>
          <a:stretch/>
        </p:blipFill>
        <p:spPr bwMode="auto">
          <a:xfrm>
            <a:off x="227384" y="1144554"/>
            <a:ext cx="574959" cy="61282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TextBox 9"/>
          <p:cNvSpPr txBox="1">
            <a:spLocks noChangeArrowheads="1"/>
          </p:cNvSpPr>
          <p:nvPr/>
        </p:nvSpPr>
        <p:spPr bwMode="auto">
          <a:xfrm>
            <a:off x="17413" y="1722496"/>
            <a:ext cx="1031002" cy="20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76696" tIns="39882" rIns="76696" bIns="39882">
            <a:spAutoFit/>
          </a:bodyPr>
          <a:lstStyle>
            <a:defPPr>
              <a:defRPr lang="ru-RU"/>
            </a:defPPr>
            <a:lvl1pPr marL="541338" indent="-541338" algn="ctr">
              <a:lnSpc>
                <a:spcPct val="90000"/>
              </a:lnSpc>
              <a:buSzPct val="100000"/>
              <a:tabLst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b="1">
                <a:solidFill>
                  <a:srgbClr val="025198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>
              <a:defRPr/>
            </a:pPr>
            <a:r>
              <a:rPr lang="ru-RU" sz="900" dirty="0">
                <a:latin typeface="+mn-lt"/>
              </a:rPr>
              <a:t>Страхователь</a:t>
            </a:r>
            <a:endParaRPr dirty="0"/>
          </a:p>
        </p:txBody>
      </p:sp>
      <p:pic>
        <p:nvPicPr>
          <p:cNvPr id="90" name="object 17">
            <a:extLst>
              <a:ext uri="{FF2B5EF4-FFF2-40B4-BE49-F238E27FC236}">
                <a16:creationId xmlns="" xmlns:a16="http://schemas.microsoft.com/office/drawing/2014/main" id="{34418427-8B52-414E-A3C5-A4EDAE0BD4DC}"/>
              </a:ext>
            </a:extLst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28589" y="2438286"/>
            <a:ext cx="503915" cy="432668"/>
          </a:xfrm>
          <a:prstGeom prst="rect">
            <a:avLst/>
          </a:prstGeom>
        </p:spPr>
      </p:pic>
      <p:sp>
        <p:nvSpPr>
          <p:cNvPr id="91" name="TextBox 9"/>
          <p:cNvSpPr txBox="1">
            <a:spLocks noChangeArrowheads="1"/>
          </p:cNvSpPr>
          <p:nvPr/>
        </p:nvSpPr>
        <p:spPr bwMode="auto">
          <a:xfrm>
            <a:off x="19903" y="2906959"/>
            <a:ext cx="1147994" cy="20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76696" tIns="39882" rIns="76696" bIns="39882">
            <a:spAutoFit/>
          </a:bodyPr>
          <a:lstStyle>
            <a:defPPr>
              <a:defRPr lang="ru-RU"/>
            </a:defPPr>
            <a:lvl1pPr marL="541338" indent="-541338" algn="ctr">
              <a:lnSpc>
                <a:spcPct val="90000"/>
              </a:lnSpc>
              <a:buSzPct val="100000"/>
              <a:tabLst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b="1">
                <a:solidFill>
                  <a:srgbClr val="025198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0" indent="0">
              <a:defRPr/>
            </a:pPr>
            <a:r>
              <a:rPr lang="ru-RU" sz="900" dirty="0">
                <a:latin typeface="+mn-lt"/>
              </a:rPr>
              <a:t>Отделение Фонда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535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</TotalTime>
  <Words>2509</Words>
  <Application>Microsoft Office PowerPoint</Application>
  <DocSecurity>0</DocSecurity>
  <PresentationFormat>Экран (16:9)</PresentationFormat>
  <Paragraphs>228</Paragraphs>
  <Slides>18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Golovanova</dc:creator>
  <cp:lastModifiedBy>Панкратова Марина Владимировна</cp:lastModifiedBy>
  <cp:revision>295</cp:revision>
  <cp:lastPrinted>2024-12-06T08:49:44Z</cp:lastPrinted>
  <dcterms:created xsi:type="dcterms:W3CDTF">2024-07-19T06:34:12Z</dcterms:created>
  <dcterms:modified xsi:type="dcterms:W3CDTF">2024-12-12T07:50:12Z</dcterms:modified>
  <dc:identifier/>
  <dc:language/>
  <cp:version/>
</cp:coreProperties>
</file>