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80"/>
  </p:normalViewPr>
  <p:slideViewPr>
    <p:cSldViewPr>
      <p:cViewPr>
        <p:scale>
          <a:sx n="80" d="100"/>
          <a:sy n="80" d="100"/>
        </p:scale>
        <p:origin x="-3222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9944735"/>
          </a:xfrm>
          <a:custGeom>
            <a:avLst/>
            <a:gdLst/>
            <a:ahLst/>
            <a:cxnLst/>
            <a:rect l="l" t="t" r="r" b="b"/>
            <a:pathLst>
              <a:path w="302895" h="9944735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close/>
              </a:path>
              <a:path w="302895" h="994473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0062947"/>
            <a:ext cx="7344409" cy="527050"/>
          </a:xfrm>
          <a:custGeom>
            <a:avLst/>
            <a:gdLst/>
            <a:ahLst/>
            <a:cxnLst/>
            <a:rect l="l" t="t" r="r" b="b"/>
            <a:pathLst>
              <a:path w="7344409" h="527050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962147" y="10255313"/>
            <a:ext cx="1266190" cy="177165"/>
          </a:xfrm>
          <a:custGeom>
            <a:avLst/>
            <a:gdLst/>
            <a:ahLst/>
            <a:cxnLst/>
            <a:rect l="l" t="t" r="r" b="b"/>
            <a:pathLst>
              <a:path w="1266190" h="177165">
                <a:moveTo>
                  <a:pt x="42418" y="1523"/>
                </a:moveTo>
                <a:lnTo>
                  <a:pt x="29789" y="1789"/>
                </a:lnTo>
                <a:lnTo>
                  <a:pt x="18542" y="2508"/>
                </a:lnTo>
                <a:lnTo>
                  <a:pt x="8628" y="3559"/>
                </a:lnTo>
                <a:lnTo>
                  <a:pt x="0" y="4825"/>
                </a:lnTo>
                <a:lnTo>
                  <a:pt x="0" y="173989"/>
                </a:lnTo>
                <a:lnTo>
                  <a:pt x="22098" y="173989"/>
                </a:lnTo>
                <a:lnTo>
                  <a:pt x="22098" y="105409"/>
                </a:lnTo>
                <a:lnTo>
                  <a:pt x="56873" y="105409"/>
                </a:lnTo>
                <a:lnTo>
                  <a:pt x="69754" y="102203"/>
                </a:lnTo>
                <a:lnTo>
                  <a:pt x="82133" y="96325"/>
                </a:lnTo>
                <a:lnTo>
                  <a:pt x="90952" y="89153"/>
                </a:lnTo>
                <a:lnTo>
                  <a:pt x="33020" y="89153"/>
                </a:lnTo>
                <a:lnTo>
                  <a:pt x="26924" y="88645"/>
                </a:lnTo>
                <a:lnTo>
                  <a:pt x="22098" y="87375"/>
                </a:lnTo>
                <a:lnTo>
                  <a:pt x="22098" y="20827"/>
                </a:lnTo>
                <a:lnTo>
                  <a:pt x="25908" y="19811"/>
                </a:lnTo>
                <a:lnTo>
                  <a:pt x="33274" y="19049"/>
                </a:lnTo>
                <a:lnTo>
                  <a:pt x="93449" y="19049"/>
                </a:lnTo>
                <a:lnTo>
                  <a:pt x="90424" y="15747"/>
                </a:lnTo>
                <a:lnTo>
                  <a:pt x="81708" y="9667"/>
                </a:lnTo>
                <a:lnTo>
                  <a:pt x="70802" y="5206"/>
                </a:lnTo>
                <a:lnTo>
                  <a:pt x="57705" y="2460"/>
                </a:lnTo>
                <a:lnTo>
                  <a:pt x="42418" y="1523"/>
                </a:lnTo>
                <a:close/>
              </a:path>
              <a:path w="1266190" h="177165">
                <a:moveTo>
                  <a:pt x="56873" y="105409"/>
                </a:moveTo>
                <a:lnTo>
                  <a:pt x="22098" y="105409"/>
                </a:lnTo>
                <a:lnTo>
                  <a:pt x="27178" y="106679"/>
                </a:lnTo>
                <a:lnTo>
                  <a:pt x="33274" y="106933"/>
                </a:lnTo>
                <a:lnTo>
                  <a:pt x="39878" y="106933"/>
                </a:lnTo>
                <a:lnTo>
                  <a:pt x="55518" y="105747"/>
                </a:lnTo>
                <a:lnTo>
                  <a:pt x="56873" y="105409"/>
                </a:lnTo>
                <a:close/>
              </a:path>
              <a:path w="1266190" h="177165">
                <a:moveTo>
                  <a:pt x="93449" y="19049"/>
                </a:moveTo>
                <a:lnTo>
                  <a:pt x="42926" y="19049"/>
                </a:lnTo>
                <a:lnTo>
                  <a:pt x="59523" y="21109"/>
                </a:lnTo>
                <a:lnTo>
                  <a:pt x="72263" y="27336"/>
                </a:lnTo>
                <a:lnTo>
                  <a:pt x="80430" y="37802"/>
                </a:lnTo>
                <a:lnTo>
                  <a:pt x="83312" y="52577"/>
                </a:lnTo>
                <a:lnTo>
                  <a:pt x="80355" y="68258"/>
                </a:lnTo>
                <a:lnTo>
                  <a:pt x="71850" y="79724"/>
                </a:lnTo>
                <a:lnTo>
                  <a:pt x="58344" y="86760"/>
                </a:lnTo>
                <a:lnTo>
                  <a:pt x="40386" y="89153"/>
                </a:lnTo>
                <a:lnTo>
                  <a:pt x="90952" y="89153"/>
                </a:lnTo>
                <a:lnTo>
                  <a:pt x="105410" y="51561"/>
                </a:lnTo>
                <a:lnTo>
                  <a:pt x="104390" y="40679"/>
                </a:lnTo>
                <a:lnTo>
                  <a:pt x="101441" y="30987"/>
                </a:lnTo>
                <a:lnTo>
                  <a:pt x="96730" y="22629"/>
                </a:lnTo>
                <a:lnTo>
                  <a:pt x="93449" y="19049"/>
                </a:lnTo>
                <a:close/>
              </a:path>
              <a:path w="1266190" h="177165">
                <a:moveTo>
                  <a:pt x="232410" y="2793"/>
                </a:moveTo>
                <a:lnTo>
                  <a:pt x="140208" y="2793"/>
                </a:lnTo>
                <a:lnTo>
                  <a:pt x="140208" y="173989"/>
                </a:lnTo>
                <a:lnTo>
                  <a:pt x="162306" y="173989"/>
                </a:lnTo>
                <a:lnTo>
                  <a:pt x="162306" y="96519"/>
                </a:lnTo>
                <a:lnTo>
                  <a:pt x="227076" y="96519"/>
                </a:lnTo>
                <a:lnTo>
                  <a:pt x="227076" y="78231"/>
                </a:lnTo>
                <a:lnTo>
                  <a:pt x="162306" y="78231"/>
                </a:lnTo>
                <a:lnTo>
                  <a:pt x="162306" y="21335"/>
                </a:lnTo>
                <a:lnTo>
                  <a:pt x="232410" y="21335"/>
                </a:lnTo>
                <a:lnTo>
                  <a:pt x="232410" y="2793"/>
                </a:lnTo>
                <a:close/>
              </a:path>
              <a:path w="1266190" h="177165">
                <a:moveTo>
                  <a:pt x="311404" y="1523"/>
                </a:moveTo>
                <a:lnTo>
                  <a:pt x="299918" y="1758"/>
                </a:lnTo>
                <a:lnTo>
                  <a:pt x="288671" y="2444"/>
                </a:lnTo>
                <a:lnTo>
                  <a:pt x="278185" y="3559"/>
                </a:lnTo>
                <a:lnTo>
                  <a:pt x="268986" y="5079"/>
                </a:lnTo>
                <a:lnTo>
                  <a:pt x="268986" y="173989"/>
                </a:lnTo>
                <a:lnTo>
                  <a:pt x="291084" y="173989"/>
                </a:lnTo>
                <a:lnTo>
                  <a:pt x="291084" y="99821"/>
                </a:lnTo>
                <a:lnTo>
                  <a:pt x="353465" y="99821"/>
                </a:lnTo>
                <a:lnTo>
                  <a:pt x="351067" y="97281"/>
                </a:lnTo>
                <a:lnTo>
                  <a:pt x="342138" y="92455"/>
                </a:lnTo>
                <a:lnTo>
                  <a:pt x="342138" y="91693"/>
                </a:lnTo>
                <a:lnTo>
                  <a:pt x="354786" y="85474"/>
                </a:lnTo>
                <a:lnTo>
                  <a:pt x="357410" y="83057"/>
                </a:lnTo>
                <a:lnTo>
                  <a:pt x="291084" y="83057"/>
                </a:lnTo>
                <a:lnTo>
                  <a:pt x="291195" y="20542"/>
                </a:lnTo>
                <a:lnTo>
                  <a:pt x="294640" y="19557"/>
                </a:lnTo>
                <a:lnTo>
                  <a:pt x="302260" y="18541"/>
                </a:lnTo>
                <a:lnTo>
                  <a:pt x="363655" y="18541"/>
                </a:lnTo>
                <a:lnTo>
                  <a:pt x="360934" y="15493"/>
                </a:lnTo>
                <a:lnTo>
                  <a:pt x="352010" y="9239"/>
                </a:lnTo>
                <a:lnTo>
                  <a:pt x="341021" y="4889"/>
                </a:lnTo>
                <a:lnTo>
                  <a:pt x="327606" y="2349"/>
                </a:lnTo>
                <a:lnTo>
                  <a:pt x="311404" y="1523"/>
                </a:lnTo>
                <a:close/>
              </a:path>
              <a:path w="1266190" h="177165">
                <a:moveTo>
                  <a:pt x="353465" y="99821"/>
                </a:moveTo>
                <a:lnTo>
                  <a:pt x="311912" y="99821"/>
                </a:lnTo>
                <a:lnTo>
                  <a:pt x="325020" y="102020"/>
                </a:lnTo>
                <a:lnTo>
                  <a:pt x="334676" y="107886"/>
                </a:lnTo>
                <a:lnTo>
                  <a:pt x="341522" y="118038"/>
                </a:lnTo>
                <a:lnTo>
                  <a:pt x="346202" y="133095"/>
                </a:lnTo>
                <a:lnTo>
                  <a:pt x="349631" y="147808"/>
                </a:lnTo>
                <a:lnTo>
                  <a:pt x="352679" y="159734"/>
                </a:lnTo>
                <a:lnTo>
                  <a:pt x="355346" y="168564"/>
                </a:lnTo>
                <a:lnTo>
                  <a:pt x="357632" y="173989"/>
                </a:lnTo>
                <a:lnTo>
                  <a:pt x="380492" y="173989"/>
                </a:lnTo>
                <a:lnTo>
                  <a:pt x="377713" y="167219"/>
                </a:lnTo>
                <a:lnTo>
                  <a:pt x="374650" y="156971"/>
                </a:lnTo>
                <a:lnTo>
                  <a:pt x="371205" y="143486"/>
                </a:lnTo>
                <a:lnTo>
                  <a:pt x="367284" y="126999"/>
                </a:lnTo>
                <a:lnTo>
                  <a:pt x="363497" y="114744"/>
                </a:lnTo>
                <a:lnTo>
                  <a:pt x="358140" y="104774"/>
                </a:lnTo>
                <a:lnTo>
                  <a:pt x="353465" y="99821"/>
                </a:lnTo>
                <a:close/>
              </a:path>
              <a:path w="1266190" h="177165">
                <a:moveTo>
                  <a:pt x="363655" y="18541"/>
                </a:moveTo>
                <a:lnTo>
                  <a:pt x="312928" y="18541"/>
                </a:lnTo>
                <a:lnTo>
                  <a:pt x="328937" y="20542"/>
                </a:lnTo>
                <a:lnTo>
                  <a:pt x="341376" y="26352"/>
                </a:lnTo>
                <a:lnTo>
                  <a:pt x="349432" y="36258"/>
                </a:lnTo>
                <a:lnTo>
                  <a:pt x="352298" y="50545"/>
                </a:lnTo>
                <a:lnTo>
                  <a:pt x="349587" y="63877"/>
                </a:lnTo>
                <a:lnTo>
                  <a:pt x="341852" y="74136"/>
                </a:lnTo>
                <a:lnTo>
                  <a:pt x="329688" y="80728"/>
                </a:lnTo>
                <a:lnTo>
                  <a:pt x="313690" y="83057"/>
                </a:lnTo>
                <a:lnTo>
                  <a:pt x="357410" y="83057"/>
                </a:lnTo>
                <a:lnTo>
                  <a:pt x="365029" y="76041"/>
                </a:lnTo>
                <a:lnTo>
                  <a:pt x="371891" y="63511"/>
                </a:lnTo>
                <a:lnTo>
                  <a:pt x="374396" y="48005"/>
                </a:lnTo>
                <a:lnTo>
                  <a:pt x="373507" y="38425"/>
                </a:lnTo>
                <a:lnTo>
                  <a:pt x="370903" y="29654"/>
                </a:lnTo>
                <a:lnTo>
                  <a:pt x="366680" y="21931"/>
                </a:lnTo>
                <a:lnTo>
                  <a:pt x="363655" y="18541"/>
                </a:lnTo>
                <a:close/>
              </a:path>
              <a:path w="1266190" h="177165">
                <a:moveTo>
                  <a:pt x="426199" y="144779"/>
                </a:moveTo>
                <a:lnTo>
                  <a:pt x="408419" y="144779"/>
                </a:lnTo>
                <a:lnTo>
                  <a:pt x="402069" y="151383"/>
                </a:lnTo>
                <a:lnTo>
                  <a:pt x="402069" y="169925"/>
                </a:lnTo>
                <a:lnTo>
                  <a:pt x="408165" y="176783"/>
                </a:lnTo>
                <a:lnTo>
                  <a:pt x="426453" y="176783"/>
                </a:lnTo>
                <a:lnTo>
                  <a:pt x="432295" y="169925"/>
                </a:lnTo>
                <a:lnTo>
                  <a:pt x="432295" y="151383"/>
                </a:lnTo>
                <a:lnTo>
                  <a:pt x="426199" y="144779"/>
                </a:lnTo>
                <a:close/>
              </a:path>
              <a:path w="1266190" h="177165">
                <a:moveTo>
                  <a:pt x="545833" y="1015"/>
                </a:moveTo>
                <a:lnTo>
                  <a:pt x="507165" y="7647"/>
                </a:lnTo>
                <a:lnTo>
                  <a:pt x="478047" y="26066"/>
                </a:lnTo>
                <a:lnTo>
                  <a:pt x="459643" y="54058"/>
                </a:lnTo>
                <a:lnTo>
                  <a:pt x="453123" y="89407"/>
                </a:lnTo>
                <a:lnTo>
                  <a:pt x="454782" y="108620"/>
                </a:lnTo>
                <a:lnTo>
                  <a:pt x="476999" y="153161"/>
                </a:lnTo>
                <a:lnTo>
                  <a:pt x="522433" y="174486"/>
                </a:lnTo>
                <a:lnTo>
                  <a:pt x="541007" y="175767"/>
                </a:lnTo>
                <a:lnTo>
                  <a:pt x="557580" y="174799"/>
                </a:lnTo>
                <a:lnTo>
                  <a:pt x="572249" y="172402"/>
                </a:lnTo>
                <a:lnTo>
                  <a:pt x="584441" y="169338"/>
                </a:lnTo>
                <a:lnTo>
                  <a:pt x="593585" y="166369"/>
                </a:lnTo>
                <a:lnTo>
                  <a:pt x="593585" y="157479"/>
                </a:lnTo>
                <a:lnTo>
                  <a:pt x="542531" y="157479"/>
                </a:lnTo>
                <a:lnTo>
                  <a:pt x="515389" y="152792"/>
                </a:lnTo>
                <a:lnTo>
                  <a:pt x="494557" y="139223"/>
                </a:lnTo>
                <a:lnTo>
                  <a:pt x="481202" y="117510"/>
                </a:lnTo>
                <a:lnTo>
                  <a:pt x="476491" y="88391"/>
                </a:lnTo>
                <a:lnTo>
                  <a:pt x="481388" y="59527"/>
                </a:lnTo>
                <a:lnTo>
                  <a:pt x="495287" y="37877"/>
                </a:lnTo>
                <a:lnTo>
                  <a:pt x="516996" y="24276"/>
                </a:lnTo>
                <a:lnTo>
                  <a:pt x="545325" y="19557"/>
                </a:lnTo>
                <a:lnTo>
                  <a:pt x="585349" y="19557"/>
                </a:lnTo>
                <a:lnTo>
                  <a:pt x="588505" y="8889"/>
                </a:lnTo>
                <a:lnTo>
                  <a:pt x="581516" y="6159"/>
                </a:lnTo>
                <a:lnTo>
                  <a:pt x="571836" y="3619"/>
                </a:lnTo>
                <a:lnTo>
                  <a:pt x="559823" y="1746"/>
                </a:lnTo>
                <a:lnTo>
                  <a:pt x="545833" y="1015"/>
                </a:lnTo>
                <a:close/>
              </a:path>
              <a:path w="1266190" h="177165">
                <a:moveTo>
                  <a:pt x="593585" y="84073"/>
                </a:moveTo>
                <a:lnTo>
                  <a:pt x="537197" y="84073"/>
                </a:lnTo>
                <a:lnTo>
                  <a:pt x="537197" y="101853"/>
                </a:lnTo>
                <a:lnTo>
                  <a:pt x="571995" y="101853"/>
                </a:lnTo>
                <a:lnTo>
                  <a:pt x="571995" y="152907"/>
                </a:lnTo>
                <a:lnTo>
                  <a:pt x="567284" y="154693"/>
                </a:lnTo>
                <a:lnTo>
                  <a:pt x="560787" y="156146"/>
                </a:lnTo>
                <a:lnTo>
                  <a:pt x="552528" y="157122"/>
                </a:lnTo>
                <a:lnTo>
                  <a:pt x="542531" y="157479"/>
                </a:lnTo>
                <a:lnTo>
                  <a:pt x="593585" y="157479"/>
                </a:lnTo>
                <a:lnTo>
                  <a:pt x="593585" y="84073"/>
                </a:lnTo>
                <a:close/>
              </a:path>
              <a:path w="1266190" h="177165">
                <a:moveTo>
                  <a:pt x="585349" y="19557"/>
                </a:moveTo>
                <a:lnTo>
                  <a:pt x="545325" y="19557"/>
                </a:lnTo>
                <a:lnTo>
                  <a:pt x="557239" y="20137"/>
                </a:lnTo>
                <a:lnTo>
                  <a:pt x="567296" y="21716"/>
                </a:lnTo>
                <a:lnTo>
                  <a:pt x="575829" y="24058"/>
                </a:lnTo>
                <a:lnTo>
                  <a:pt x="583171" y="26923"/>
                </a:lnTo>
                <a:lnTo>
                  <a:pt x="585349" y="19557"/>
                </a:lnTo>
                <a:close/>
              </a:path>
              <a:path w="1266190" h="177165">
                <a:moveTo>
                  <a:pt x="701789" y="0"/>
                </a:moveTo>
                <a:lnTo>
                  <a:pt x="670078" y="6405"/>
                </a:lnTo>
                <a:lnTo>
                  <a:pt x="644893" y="24574"/>
                </a:lnTo>
                <a:lnTo>
                  <a:pt x="628280" y="52935"/>
                </a:lnTo>
                <a:lnTo>
                  <a:pt x="622287" y="89915"/>
                </a:lnTo>
                <a:lnTo>
                  <a:pt x="627954" y="125348"/>
                </a:lnTo>
                <a:lnTo>
                  <a:pt x="643813" y="152780"/>
                </a:lnTo>
                <a:lnTo>
                  <a:pt x="668150" y="170497"/>
                </a:lnTo>
                <a:lnTo>
                  <a:pt x="699249" y="176783"/>
                </a:lnTo>
                <a:lnTo>
                  <a:pt x="730102" y="170981"/>
                </a:lnTo>
                <a:lnTo>
                  <a:pt x="748096" y="158749"/>
                </a:lnTo>
                <a:lnTo>
                  <a:pt x="700519" y="158749"/>
                </a:lnTo>
                <a:lnTo>
                  <a:pt x="677306" y="153058"/>
                </a:lnTo>
                <a:lnTo>
                  <a:pt x="660165" y="137794"/>
                </a:lnTo>
                <a:lnTo>
                  <a:pt x="649548" y="115673"/>
                </a:lnTo>
                <a:lnTo>
                  <a:pt x="645909" y="89407"/>
                </a:lnTo>
                <a:lnTo>
                  <a:pt x="649338" y="62396"/>
                </a:lnTo>
                <a:lnTo>
                  <a:pt x="659625" y="39623"/>
                </a:lnTo>
                <a:lnTo>
                  <a:pt x="676770" y="23899"/>
                </a:lnTo>
                <a:lnTo>
                  <a:pt x="700773" y="18033"/>
                </a:lnTo>
                <a:lnTo>
                  <a:pt x="749345" y="18033"/>
                </a:lnTo>
                <a:lnTo>
                  <a:pt x="733531" y="6389"/>
                </a:lnTo>
                <a:lnTo>
                  <a:pt x="701789" y="0"/>
                </a:lnTo>
                <a:close/>
              </a:path>
              <a:path w="1266190" h="177165">
                <a:moveTo>
                  <a:pt x="749345" y="18033"/>
                </a:moveTo>
                <a:lnTo>
                  <a:pt x="700773" y="18033"/>
                </a:lnTo>
                <a:lnTo>
                  <a:pt x="724843" y="24122"/>
                </a:lnTo>
                <a:lnTo>
                  <a:pt x="741889" y="40068"/>
                </a:lnTo>
                <a:lnTo>
                  <a:pt x="752029" y="62396"/>
                </a:lnTo>
                <a:lnTo>
                  <a:pt x="755383" y="87629"/>
                </a:lnTo>
                <a:lnTo>
                  <a:pt x="751739" y="115137"/>
                </a:lnTo>
                <a:lnTo>
                  <a:pt x="741095" y="137763"/>
                </a:lnTo>
                <a:lnTo>
                  <a:pt x="723879" y="153102"/>
                </a:lnTo>
                <a:lnTo>
                  <a:pt x="700519" y="158749"/>
                </a:lnTo>
                <a:lnTo>
                  <a:pt x="748096" y="158749"/>
                </a:lnTo>
                <a:lnTo>
                  <a:pt x="755383" y="153796"/>
                </a:lnTo>
                <a:lnTo>
                  <a:pt x="772472" y="125563"/>
                </a:lnTo>
                <a:lnTo>
                  <a:pt x="778751" y="86613"/>
                </a:lnTo>
                <a:lnTo>
                  <a:pt x="773298" y="51649"/>
                </a:lnTo>
                <a:lnTo>
                  <a:pt x="757796" y="24256"/>
                </a:lnTo>
                <a:lnTo>
                  <a:pt x="749345" y="18033"/>
                </a:lnTo>
                <a:close/>
              </a:path>
              <a:path w="1266190" h="177165">
                <a:moveTo>
                  <a:pt x="818108" y="2793"/>
                </a:moveTo>
                <a:lnTo>
                  <a:pt x="794232" y="2793"/>
                </a:lnTo>
                <a:lnTo>
                  <a:pt x="850112" y="173989"/>
                </a:lnTo>
                <a:lnTo>
                  <a:pt x="874496" y="173989"/>
                </a:lnTo>
                <a:lnTo>
                  <a:pt x="882670" y="151129"/>
                </a:lnTo>
                <a:lnTo>
                  <a:pt x="863066" y="151129"/>
                </a:lnTo>
                <a:lnTo>
                  <a:pt x="859316" y="135913"/>
                </a:lnTo>
                <a:lnTo>
                  <a:pt x="854951" y="120205"/>
                </a:lnTo>
                <a:lnTo>
                  <a:pt x="850078" y="103981"/>
                </a:lnTo>
                <a:lnTo>
                  <a:pt x="844778" y="87121"/>
                </a:lnTo>
                <a:lnTo>
                  <a:pt x="818108" y="2793"/>
                </a:lnTo>
                <a:close/>
              </a:path>
              <a:path w="1266190" h="177165">
                <a:moveTo>
                  <a:pt x="935710" y="2793"/>
                </a:moveTo>
                <a:lnTo>
                  <a:pt x="912088" y="2793"/>
                </a:lnTo>
                <a:lnTo>
                  <a:pt x="883132" y="87375"/>
                </a:lnTo>
                <a:lnTo>
                  <a:pt x="877517" y="104052"/>
                </a:lnTo>
                <a:lnTo>
                  <a:pt x="872286" y="120268"/>
                </a:lnTo>
                <a:lnTo>
                  <a:pt x="867594" y="135953"/>
                </a:lnTo>
                <a:lnTo>
                  <a:pt x="863574" y="151129"/>
                </a:lnTo>
                <a:lnTo>
                  <a:pt x="882670" y="151129"/>
                </a:lnTo>
                <a:lnTo>
                  <a:pt x="935710" y="2793"/>
                </a:lnTo>
                <a:close/>
              </a:path>
              <a:path w="1266190" h="177165">
                <a:moveTo>
                  <a:pt x="960856" y="144779"/>
                </a:moveTo>
                <a:lnTo>
                  <a:pt x="943076" y="144779"/>
                </a:lnTo>
                <a:lnTo>
                  <a:pt x="936726" y="151383"/>
                </a:lnTo>
                <a:lnTo>
                  <a:pt x="936726" y="169925"/>
                </a:lnTo>
                <a:lnTo>
                  <a:pt x="942822" y="176783"/>
                </a:lnTo>
                <a:lnTo>
                  <a:pt x="961110" y="176783"/>
                </a:lnTo>
                <a:lnTo>
                  <a:pt x="966952" y="169925"/>
                </a:lnTo>
                <a:lnTo>
                  <a:pt x="966952" y="151383"/>
                </a:lnTo>
                <a:lnTo>
                  <a:pt x="960856" y="144779"/>
                </a:lnTo>
                <a:close/>
              </a:path>
              <a:path w="1266190" h="177165">
                <a:moveTo>
                  <a:pt x="1040358" y="1523"/>
                </a:moveTo>
                <a:lnTo>
                  <a:pt x="1028873" y="1758"/>
                </a:lnTo>
                <a:lnTo>
                  <a:pt x="1017625" y="2444"/>
                </a:lnTo>
                <a:lnTo>
                  <a:pt x="1007140" y="3559"/>
                </a:lnTo>
                <a:lnTo>
                  <a:pt x="997940" y="5079"/>
                </a:lnTo>
                <a:lnTo>
                  <a:pt x="997940" y="173989"/>
                </a:lnTo>
                <a:lnTo>
                  <a:pt x="1020038" y="173989"/>
                </a:lnTo>
                <a:lnTo>
                  <a:pt x="1020038" y="99821"/>
                </a:lnTo>
                <a:lnTo>
                  <a:pt x="1082419" y="99821"/>
                </a:lnTo>
                <a:lnTo>
                  <a:pt x="1080022" y="97281"/>
                </a:lnTo>
                <a:lnTo>
                  <a:pt x="1071092" y="92455"/>
                </a:lnTo>
                <a:lnTo>
                  <a:pt x="1071092" y="91693"/>
                </a:lnTo>
                <a:lnTo>
                  <a:pt x="1083741" y="85474"/>
                </a:lnTo>
                <a:lnTo>
                  <a:pt x="1086365" y="83057"/>
                </a:lnTo>
                <a:lnTo>
                  <a:pt x="1020038" y="83057"/>
                </a:lnTo>
                <a:lnTo>
                  <a:pt x="1020149" y="20542"/>
                </a:lnTo>
                <a:lnTo>
                  <a:pt x="1023594" y="19557"/>
                </a:lnTo>
                <a:lnTo>
                  <a:pt x="1031214" y="18541"/>
                </a:lnTo>
                <a:lnTo>
                  <a:pt x="1092609" y="18541"/>
                </a:lnTo>
                <a:lnTo>
                  <a:pt x="1089888" y="15493"/>
                </a:lnTo>
                <a:lnTo>
                  <a:pt x="1080970" y="9239"/>
                </a:lnTo>
                <a:lnTo>
                  <a:pt x="1069981" y="4889"/>
                </a:lnTo>
                <a:lnTo>
                  <a:pt x="1056563" y="2349"/>
                </a:lnTo>
                <a:lnTo>
                  <a:pt x="1040358" y="1523"/>
                </a:lnTo>
                <a:close/>
              </a:path>
              <a:path w="1266190" h="177165">
                <a:moveTo>
                  <a:pt x="1082419" y="99821"/>
                </a:moveTo>
                <a:lnTo>
                  <a:pt x="1040866" y="99821"/>
                </a:lnTo>
                <a:lnTo>
                  <a:pt x="1053975" y="102020"/>
                </a:lnTo>
                <a:lnTo>
                  <a:pt x="1063631" y="107886"/>
                </a:lnTo>
                <a:lnTo>
                  <a:pt x="1070477" y="118038"/>
                </a:lnTo>
                <a:lnTo>
                  <a:pt x="1075156" y="133095"/>
                </a:lnTo>
                <a:lnTo>
                  <a:pt x="1078585" y="147808"/>
                </a:lnTo>
                <a:lnTo>
                  <a:pt x="1081633" y="159734"/>
                </a:lnTo>
                <a:lnTo>
                  <a:pt x="1084300" y="168564"/>
                </a:lnTo>
                <a:lnTo>
                  <a:pt x="1086586" y="173989"/>
                </a:lnTo>
                <a:lnTo>
                  <a:pt x="1109446" y="173989"/>
                </a:lnTo>
                <a:lnTo>
                  <a:pt x="1106668" y="167219"/>
                </a:lnTo>
                <a:lnTo>
                  <a:pt x="1103604" y="156971"/>
                </a:lnTo>
                <a:lnTo>
                  <a:pt x="1100159" y="143486"/>
                </a:lnTo>
                <a:lnTo>
                  <a:pt x="1096238" y="126999"/>
                </a:lnTo>
                <a:lnTo>
                  <a:pt x="1092452" y="114744"/>
                </a:lnTo>
                <a:lnTo>
                  <a:pt x="1087094" y="104774"/>
                </a:lnTo>
                <a:lnTo>
                  <a:pt x="1082419" y="99821"/>
                </a:lnTo>
                <a:close/>
              </a:path>
              <a:path w="1266190" h="177165">
                <a:moveTo>
                  <a:pt x="1092609" y="18541"/>
                </a:moveTo>
                <a:lnTo>
                  <a:pt x="1041882" y="18541"/>
                </a:lnTo>
                <a:lnTo>
                  <a:pt x="1057892" y="20542"/>
                </a:lnTo>
                <a:lnTo>
                  <a:pt x="1070330" y="26352"/>
                </a:lnTo>
                <a:lnTo>
                  <a:pt x="1078387" y="36258"/>
                </a:lnTo>
                <a:lnTo>
                  <a:pt x="1081252" y="50545"/>
                </a:lnTo>
                <a:lnTo>
                  <a:pt x="1078541" y="63877"/>
                </a:lnTo>
                <a:lnTo>
                  <a:pt x="1070806" y="74136"/>
                </a:lnTo>
                <a:lnTo>
                  <a:pt x="1058642" y="80728"/>
                </a:lnTo>
                <a:lnTo>
                  <a:pt x="1042644" y="83057"/>
                </a:lnTo>
                <a:lnTo>
                  <a:pt x="1086365" y="83057"/>
                </a:lnTo>
                <a:lnTo>
                  <a:pt x="1093984" y="76041"/>
                </a:lnTo>
                <a:lnTo>
                  <a:pt x="1100846" y="63511"/>
                </a:lnTo>
                <a:lnTo>
                  <a:pt x="1103350" y="48005"/>
                </a:lnTo>
                <a:lnTo>
                  <a:pt x="1102461" y="38425"/>
                </a:lnTo>
                <a:lnTo>
                  <a:pt x="1099858" y="29654"/>
                </a:lnTo>
                <a:lnTo>
                  <a:pt x="1095635" y="21931"/>
                </a:lnTo>
                <a:lnTo>
                  <a:pt x="1092609" y="18541"/>
                </a:lnTo>
                <a:close/>
              </a:path>
              <a:path w="1266190" h="177165">
                <a:moveTo>
                  <a:pt x="1161770" y="2793"/>
                </a:moveTo>
                <a:lnTo>
                  <a:pt x="1139418" y="2793"/>
                </a:lnTo>
                <a:lnTo>
                  <a:pt x="1139488" y="104139"/>
                </a:lnTo>
                <a:lnTo>
                  <a:pt x="1144093" y="137457"/>
                </a:lnTo>
                <a:lnTo>
                  <a:pt x="1157008" y="160115"/>
                </a:lnTo>
                <a:lnTo>
                  <a:pt x="1176494" y="172819"/>
                </a:lnTo>
                <a:lnTo>
                  <a:pt x="1200886" y="176783"/>
                </a:lnTo>
                <a:lnTo>
                  <a:pt x="1226651" y="172589"/>
                </a:lnTo>
                <a:lnTo>
                  <a:pt x="1247178" y="159416"/>
                </a:lnTo>
                <a:lnTo>
                  <a:pt x="1247571" y="158749"/>
                </a:lnTo>
                <a:lnTo>
                  <a:pt x="1201648" y="158749"/>
                </a:lnTo>
                <a:lnTo>
                  <a:pt x="1185773" y="155610"/>
                </a:lnTo>
                <a:lnTo>
                  <a:pt x="1173137" y="145827"/>
                </a:lnTo>
                <a:lnTo>
                  <a:pt x="1164786" y="128853"/>
                </a:lnTo>
                <a:lnTo>
                  <a:pt x="1161770" y="104139"/>
                </a:lnTo>
                <a:lnTo>
                  <a:pt x="1161770" y="2793"/>
                </a:lnTo>
                <a:close/>
              </a:path>
              <a:path w="1266190" h="177165">
                <a:moveTo>
                  <a:pt x="1265656" y="2793"/>
                </a:moveTo>
                <a:lnTo>
                  <a:pt x="1243304" y="2793"/>
                </a:lnTo>
                <a:lnTo>
                  <a:pt x="1243304" y="104139"/>
                </a:lnTo>
                <a:lnTo>
                  <a:pt x="1240367" y="128639"/>
                </a:lnTo>
                <a:lnTo>
                  <a:pt x="1232001" y="145637"/>
                </a:lnTo>
                <a:lnTo>
                  <a:pt x="1218872" y="155539"/>
                </a:lnTo>
                <a:lnTo>
                  <a:pt x="1201648" y="158749"/>
                </a:lnTo>
                <a:lnTo>
                  <a:pt x="1247571" y="158749"/>
                </a:lnTo>
                <a:lnTo>
                  <a:pt x="1260751" y="136386"/>
                </a:lnTo>
                <a:lnTo>
                  <a:pt x="1265656" y="102615"/>
                </a:lnTo>
                <a:lnTo>
                  <a:pt x="1265656" y="2793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840" y="40234"/>
            <a:ext cx="7556500" cy="10688791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342299" y="322580"/>
            <a:ext cx="6214201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РЕКВИЗИТЫ  ДЛЯ  УПЛАТЫ  СТРАХОВЫХ  ВЗНОСОВ, </a:t>
            </a:r>
          </a:p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ПЕНЕЙ,  ШТРАФОВ  В  СФР  С  1  ЯНВАРЯ  2023  ГОДА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1489048"/>
            <a:ext cx="649997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540" y="10133047"/>
            <a:ext cx="67608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/>
              <a:t>Узнайте больше на официальном сайте Социального фонда России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SFR.GOV.RU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0664" y="1489049"/>
            <a:ext cx="7000924" cy="6497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Реквизиты для заполнения платежного документа с 01.01.2023 года: </a:t>
            </a: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114000"/>
              </a:lnSpc>
            </a:pPr>
            <a:endParaRPr lang="ru-RU" sz="800" dirty="0" smtClean="0"/>
          </a:p>
          <a:p>
            <a:pPr algn="just">
              <a:lnSpc>
                <a:spcPct val="114000"/>
              </a:lnSpc>
            </a:pPr>
            <a:endParaRPr lang="ru-RU" sz="1300" dirty="0" smtClean="0"/>
          </a:p>
          <a:p>
            <a:pPr algn="ctr">
              <a:lnSpc>
                <a:spcPct val="114000"/>
              </a:lnSpc>
            </a:pPr>
            <a:endParaRPr lang="ru-RU" sz="800" dirty="0" smtClean="0"/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Перечень кодов бюджетной классификации для перечисления платежей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физических лиц в Социальный фонд РФ в 2023 году</a:t>
            </a:r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14000"/>
              </a:lnSpc>
            </a:pPr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92102" y="1846238"/>
          <a:ext cx="6786610" cy="377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26"/>
                <a:gridCol w="485778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УФК по Кемеровской области - Кузбассу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ОСФР ПО КЕМЕРОВСКОЙ ОБЛАСТИ – КУЗБАССУ,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л/с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04394Ф39010) 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4207010740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КПП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420501001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ОКТМО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32701000 (код,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установленный Общероссийским классификатором территорий муниципальных образований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Банковский счет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40102810745370000032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Казначейский счет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03100643000000013900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013207212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банка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ОТДЕЛЕНИЕ КЕМЕРОВО БАНКА РОССИИ//УФК по Кемеровской области - Кузбассу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г.Кемерово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Код бюджетной классификации (КБК)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см. перечень КБК (заполняется обязательно)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45604"/>
              </p:ext>
            </p:extLst>
          </p:nvPr>
        </p:nvGraphicFramePr>
        <p:xfrm>
          <a:off x="492102" y="6346832"/>
          <a:ext cx="6786610" cy="3571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4979"/>
                <a:gridCol w="424163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  <a:ea typeface="Calibri"/>
                        </a:rPr>
                        <a:t>КБК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Наименование КБК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Добровольные правоотношения по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обязательному пенсионному страхованию (ОПС)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797 1 02 05000 06 1000 160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ОПС, уплачиваемые лицами, добровольно вступившими в правоотношения по ОПС 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Добровольные правоотношения по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обязательному социальному страхованию (ОСС)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797 1 02 06000 06 1000 160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ОСС на случай временной нетрудоспособности и в связи с материнством,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уплачиваемые лицами, добровольно вступившими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правоотношения по ОСС на случай временной нетрудоспособности и в связи с материнством (сумма платежа (перерасчеты, недоимка и задолженность по соответствующему платежу, в том числе по отмененному)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840" y="4609"/>
            <a:ext cx="7556500" cy="10688791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342299" y="322580"/>
            <a:ext cx="6214201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РЕКВИЗИТЫ  ДЛЯ  УПЛАТЫ  СТРАХОВЫХ  ВЗНОСОВ, </a:t>
            </a:r>
          </a:p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ПЕНЕЙ,  ШТРАФОВ  В  СФР  С  1  ЯНВАРЯ  2023  ГОДА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1489048"/>
            <a:ext cx="649997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540" y="10133047"/>
            <a:ext cx="67608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/>
              <a:t>Узнайте больше на официальном сайте Социального фонда России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SFR.GOV.RU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540" y="1489049"/>
            <a:ext cx="6858048" cy="58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endParaRPr lang="ru-RU" sz="1400" dirty="0" smtClean="0"/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45719"/>
              </p:ext>
            </p:extLst>
          </p:nvPr>
        </p:nvGraphicFramePr>
        <p:xfrm>
          <a:off x="492102" y="1489048"/>
          <a:ext cx="6786610" cy="796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68"/>
                <a:gridCol w="421484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Дополнительные страховые взносы на накопительную пенсию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797 1 02 07000 06 1100 160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Дополнительные </a:t>
                      </a:r>
                      <a:r>
                        <a:rPr lang="ru-RU" sz="1400" b="1" dirty="0" smtClean="0"/>
                        <a:t>СВ</a:t>
                      </a:r>
                      <a:r>
                        <a:rPr lang="ru-RU" sz="1400" dirty="0" smtClean="0"/>
                        <a:t> на накопительную пенсию и взносы работодателя в пользу застрахованных лиц, уплачивающих ДСВ на накопительную пенсию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797 1 02 07000 06 1200 160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Дополнительные </a:t>
                      </a:r>
                      <a:r>
                        <a:rPr lang="ru-RU" sz="1400" b="1" dirty="0" smtClean="0"/>
                        <a:t>СВ</a:t>
                      </a:r>
                      <a:r>
                        <a:rPr lang="ru-RU" sz="1400" dirty="0" smtClean="0"/>
                        <a:t> на накопительную пенсию и взносы работодателя в пользу застрахованных лиц, уплачивающих ДСВ на накопительную пенсию (взносы работодателя в пользу застрахованных лиц, уплачивающих ДСВ на накопительную пенсию)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Обязательное социальное страхование от несчастных случаев на производстве  и профессиональных заболеваний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797 1 02 12000 06 1000 160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ОСС от несчастных случаев на производстве и профессиональных заболеваний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797 1 02 12000 06 2100 160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Пени</a:t>
                      </a:r>
                      <a:r>
                        <a:rPr lang="ru-RU" sz="1400" dirty="0" smtClean="0"/>
                        <a:t> на ОСС от несчастных случаев на производстве и профессиональных заболеваний (пени по соответствующему платежу)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797 1 02 12000 06 2200 160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Проценты</a:t>
                      </a:r>
                      <a:r>
                        <a:rPr lang="ru-RU" sz="1400" dirty="0" smtClean="0"/>
                        <a:t> по соответствующему платежу по страховым взносам на ОСС от несчастных случаев на производстве и профессиональных заболеваний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797 1 02 12000 06 3000 160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Штрафы</a:t>
                      </a:r>
                      <a:r>
                        <a:rPr lang="ru-RU" sz="1400" dirty="0" smtClean="0"/>
                        <a:t> за нарушение законодательства по ОСС от несчастных случаев на производстве и профессиональных заболеваний: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dirty="0" smtClean="0"/>
                        <a:t>   Неуплата или неполная уплата сумм СВ в результате занижения базы для начисления СВ;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aseline="0" dirty="0" smtClean="0"/>
                        <a:t>   </a:t>
                      </a:r>
                      <a:r>
                        <a:rPr lang="ru-RU" sz="1400" dirty="0" smtClean="0"/>
                        <a:t>Непредставление страхователем в установленный Федеральным законом №125-ФЗ срок отчетности страховщику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797 1 16 10040 06 0000 140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Платежи, уплачиваемые в целях возмещения Фонду пенсионного и социального страхования Российской Федерации ущерба, причиненного в результате предоставления работодателями недостоверных сведений для расчета и выплат по обязательному социальному страхованию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840" y="4609"/>
            <a:ext cx="7556500" cy="10688791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342299" y="322580"/>
            <a:ext cx="6214201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РЕКВИЗИТЫ  ДЛЯ  УПЛАТЫ  СТРАХОВЫХ  ВЗНОСОВ, </a:t>
            </a:r>
          </a:p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ПЕНЕЙ,  ШТРАФОВ  В  СФР  С  1  ЯНВАРЯ  2023  ГОДА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1489048"/>
            <a:ext cx="649997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540" y="10133047"/>
            <a:ext cx="67608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/>
              <a:t>Узнайте больше на официальном сайте Социального фонда России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SFR.GOV.RU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540" y="1489049"/>
            <a:ext cx="6858048" cy="58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endParaRPr lang="ru-RU" sz="1400" dirty="0" smtClean="0"/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92102" y="1489048"/>
          <a:ext cx="6786610" cy="774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68"/>
                <a:gridCol w="421484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Штрафы и финансовые санкции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797 1 16 01230 06 000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Штрафы ч.1 ст. 15.33.2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 - «</a:t>
                      </a:r>
                      <a:r>
                        <a:rPr lang="ru-RU" sz="1400" b="1" i="1" dirty="0" smtClean="0"/>
                        <a:t>Административные штрафы</a:t>
                      </a:r>
                      <a:r>
                        <a:rPr lang="ru-RU" sz="1400" dirty="0" smtClean="0"/>
                        <a:t>, установленные главой 15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, за административные правонарушения, выявленные должностными лицами (</a:t>
                      </a:r>
                      <a:r>
                        <a:rPr lang="ru-RU" sz="1400" b="1" dirty="0" smtClean="0"/>
                        <a:t>в части ОПС</a:t>
                      </a:r>
                      <a:r>
                        <a:rPr lang="ru-RU" sz="1400" dirty="0" smtClean="0"/>
                        <a:t>)» 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797 1 16 01230 06 000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Штрафы ст. 15.33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 - «</a:t>
                      </a:r>
                      <a:r>
                        <a:rPr lang="ru-RU" sz="1400" b="1" i="1" dirty="0" smtClean="0"/>
                        <a:t>Административные штрафы</a:t>
                      </a:r>
                      <a:r>
                        <a:rPr lang="ru-RU" sz="1400" dirty="0" smtClean="0"/>
                        <a:t>, установленные главой 15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, за административные правонарушения, выявленные должностными лицами (</a:t>
                      </a:r>
                      <a:r>
                        <a:rPr lang="ru-RU" sz="1400" b="1" dirty="0" smtClean="0"/>
                        <a:t>в части ОСС по </a:t>
                      </a:r>
                      <a:r>
                        <a:rPr lang="ru-RU" sz="1400" b="1" dirty="0" err="1" smtClean="0"/>
                        <a:t>ВНиМ</a:t>
                      </a:r>
                      <a:r>
                        <a:rPr lang="ru-RU" sz="1400" dirty="0" smtClean="0"/>
                        <a:t>)»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797 1 16 01230 06 000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Штрафы ч. 2 ст. 15.10 и ст. 15.32, 15.33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- «</a:t>
                      </a:r>
                      <a:r>
                        <a:rPr lang="ru-RU" sz="1400" b="1" i="1" dirty="0" smtClean="0"/>
                        <a:t>Административные штрафы</a:t>
                      </a:r>
                      <a:r>
                        <a:rPr lang="ru-RU" sz="1400" dirty="0" smtClean="0"/>
                        <a:t>, установленные главой 15 </a:t>
                      </a:r>
                      <a:r>
                        <a:rPr lang="ru-RU" sz="1400" dirty="0" err="1" smtClean="0"/>
                        <a:t>КоАП</a:t>
                      </a:r>
                      <a:r>
                        <a:rPr lang="ru-RU" sz="1400" dirty="0" smtClean="0"/>
                        <a:t>, за административные правонарушения, выявленные должностными лицами (</a:t>
                      </a:r>
                      <a:r>
                        <a:rPr lang="ru-RU" sz="1400" b="1" dirty="0" smtClean="0"/>
                        <a:t>в части ОСС по </a:t>
                      </a:r>
                      <a:r>
                        <a:rPr lang="ru-RU" sz="1400" b="1" dirty="0" err="1" smtClean="0"/>
                        <a:t>НСиПЗ</a:t>
                      </a:r>
                      <a:r>
                        <a:rPr lang="ru-RU" sz="1400" dirty="0" smtClean="0"/>
                        <a:t>)»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797 1 16 07090 06 000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СФР (</a:t>
                      </a:r>
                      <a:r>
                        <a:rPr lang="ru-RU" sz="1400" b="1" u="none" dirty="0" smtClean="0"/>
                        <a:t>в части ОПС</a:t>
                      </a:r>
                      <a:r>
                        <a:rPr lang="ru-RU" sz="1400" dirty="0" smtClean="0"/>
                        <a:t>).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/>
                        <a:t>Применяется за неисполнение положений Федерального закона от 01.04.1996 № 27-ФЗ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797 1 16 07090 06 000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СФР (</a:t>
                      </a:r>
                      <a:r>
                        <a:rPr lang="ru-RU" sz="1400" b="1" dirty="0" smtClean="0"/>
                        <a:t>в части ОСС по </a:t>
                      </a:r>
                      <a:r>
                        <a:rPr lang="ru-RU" sz="1400" b="1" dirty="0" err="1" smtClean="0"/>
                        <a:t>ВНиМ</a:t>
                      </a:r>
                      <a:r>
                        <a:rPr lang="ru-RU" sz="1400" dirty="0" smtClean="0"/>
                        <a:t>).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/>
                        <a:t>Применяется за неисполнение положений Федерального закона от 29.12.2006 № 255-ФЗ</a:t>
                      </a:r>
                      <a:endParaRPr lang="ru-RU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797 1 16 07090 06 000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СФР (</a:t>
                      </a:r>
                      <a:r>
                        <a:rPr lang="ru-RU" sz="1400" b="1" dirty="0" smtClean="0"/>
                        <a:t>в части ОСС по </a:t>
                      </a:r>
                      <a:r>
                        <a:rPr lang="ru-RU" sz="1400" b="1" dirty="0" err="1" smtClean="0"/>
                        <a:t>НСиПЗ</a:t>
                      </a:r>
                      <a:r>
                        <a:rPr lang="ru-RU" sz="1400" dirty="0" smtClean="0"/>
                        <a:t>).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/>
                        <a:t>Применяется за неисполнение положений Федерального закона от 24.07.1998 № 125-ФЗ</a:t>
                      </a:r>
                      <a:endParaRPr lang="ru-RU" sz="1400" dirty="0" smtClean="0"/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88791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342299" y="322580"/>
            <a:ext cx="6214201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РЕКВИЗИТЫ  ДЛЯ  УПЛАТЫ  СТРАХОВЫХ  ВЗНОСОВ, </a:t>
            </a:r>
          </a:p>
          <a:p>
            <a:pPr marL="12700" marR="5080">
              <a:spcBef>
                <a:spcPts val="100"/>
              </a:spcBef>
            </a:pPr>
            <a:r>
              <a:rPr lang="ru-RU" sz="1600" b="1" spc="-35" dirty="0" smtClean="0">
                <a:solidFill>
                  <a:srgbClr val="005E8A"/>
                </a:solidFill>
                <a:latin typeface="Arial"/>
                <a:cs typeface="Arial"/>
              </a:rPr>
              <a:t>ПЕНЕЙ,  ШТРАФОВ  В  СФР  С  1  ЯНВАРЯ  2023  ГОДА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1489048"/>
            <a:ext cx="6499975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540" y="10133047"/>
            <a:ext cx="67608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b="1" dirty="0" smtClean="0"/>
              <a:t>Узнайте больше на официальном сайте Социального фонда России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SFR.GOV.RU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3540" y="1489049"/>
            <a:ext cx="6858048" cy="58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endParaRPr lang="ru-RU" sz="1400" dirty="0" smtClean="0"/>
          </a:p>
          <a:p>
            <a:pPr algn="ctr"/>
            <a:endParaRPr lang="ru-RU" sz="16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92102" y="1489048"/>
          <a:ext cx="6786610" cy="55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1768"/>
                <a:gridCol w="4214842"/>
              </a:tblGrid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797 1 16 10124 01 0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Доходы от денежных взысканий (штрафов), </a:t>
                      </a:r>
                      <a:r>
                        <a:rPr lang="ru-RU" sz="1400" b="1" i="1" dirty="0" smtClean="0"/>
                        <a:t>поступающие в счет гашения задолженности, образовавшейся до 1 января 2020 года</a:t>
                      </a:r>
                      <a:r>
                        <a:rPr lang="ru-RU" sz="1400" dirty="0" smtClean="0"/>
                        <a:t>, подлежащие зачислению в бюджет СФР по нормативам, действовавшим в 2019 году (иные, за исключением пенсионных накоплений) </a:t>
                      </a:r>
                      <a:r>
                        <a:rPr lang="ru-RU" sz="1400" b="1" dirty="0" smtClean="0"/>
                        <a:t>в части ОПС</a:t>
                      </a:r>
                      <a:endParaRPr lang="ru-RU" sz="14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797 1 16 10124 01 0</a:t>
                      </a:r>
                      <a:r>
                        <a:rPr lang="ru-RU" sz="1600" b="1" i="1" u="sng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00 140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Доходы от денежных взысканий (штрафов), </a:t>
                      </a:r>
                      <a:r>
                        <a:rPr lang="ru-RU" sz="1400" b="1" i="1" dirty="0" smtClean="0"/>
                        <a:t>поступающие в счет гашения задолженности, образовавшейся до 1 января 2020 года</a:t>
                      </a:r>
                      <a:r>
                        <a:rPr lang="ru-RU" sz="1400" dirty="0" smtClean="0"/>
                        <a:t>, подлежащие зачислению в бюджет СФР по нормативам, действовавшим в 2019 году (иные, за исключением пенсионных накоплений) </a:t>
                      </a:r>
                      <a:r>
                        <a:rPr lang="ru-RU" sz="1400" b="1" dirty="0" smtClean="0"/>
                        <a:t>в части ОСС</a:t>
                      </a:r>
                      <a:endParaRPr lang="ru-RU" sz="1400" b="1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компенсации затрат бюджета Социального Фонда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797 1 13 02996 06 0600 130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доходы от компенсации затрат бюджета Фонда пенсионного и социального страхования Российской Федерации (в части компенсации затрат прошлых лет)</a:t>
                      </a:r>
                      <a:endParaRPr lang="ru-RU" sz="13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Капитализированные платежи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797 1 17 04000 01 6000 180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Поступления капитализированных платежей предприятий в соответствии с ФЗ от 24.07.1998 г. № 125-ФЗ "Об обязательном социальном страховании от несчастных случаев на производстве и профессиональных заболеваний"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956</Words>
  <Application>Microsoft Office PowerPoint</Application>
  <PresentationFormat>Произвольный</PresentationFormat>
  <Paragraphs>109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Колтыпина Галина Алексеевна</dc:creator>
  <cp:lastModifiedBy>Волошина Елена Геннадьевна</cp:lastModifiedBy>
  <cp:revision>34</cp:revision>
  <dcterms:created xsi:type="dcterms:W3CDTF">2022-03-09T10:41:17Z</dcterms:created>
  <dcterms:modified xsi:type="dcterms:W3CDTF">2023-08-15T02:55:18Z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