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78" d="100"/>
          <a:sy n="78" d="100"/>
        </p:scale>
        <p:origin x="55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202B2-1E5E-4F91-9A0D-B7408062B958}" type="datetimeFigureOut">
              <a:rPr lang="ru-RU" smtClean="0"/>
              <a:t>19.08.2022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8DDC4-5D34-4F74-AA49-411198CABD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9422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202B2-1E5E-4F91-9A0D-B7408062B958}" type="datetimeFigureOut">
              <a:rPr lang="ru-RU" smtClean="0"/>
              <a:t>19.08.2022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8DDC4-5D34-4F74-AA49-411198CABD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3973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202B2-1E5E-4F91-9A0D-B7408062B958}" type="datetimeFigureOut">
              <a:rPr lang="ru-RU" smtClean="0"/>
              <a:t>19.08.2022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8DDC4-5D34-4F74-AA49-411198CABD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2765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202B2-1E5E-4F91-9A0D-B7408062B958}" type="datetimeFigureOut">
              <a:rPr lang="ru-RU" smtClean="0"/>
              <a:t>19.08.2022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8DDC4-5D34-4F74-AA49-411198CABD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5128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202B2-1E5E-4F91-9A0D-B7408062B958}" type="datetimeFigureOut">
              <a:rPr lang="ru-RU" smtClean="0"/>
              <a:t>19.08.2022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8DDC4-5D34-4F74-AA49-411198CABD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7211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202B2-1E5E-4F91-9A0D-B7408062B958}" type="datetimeFigureOut">
              <a:rPr lang="ru-RU" smtClean="0"/>
              <a:t>19.08.2022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8DDC4-5D34-4F74-AA49-411198CABD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9397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202B2-1E5E-4F91-9A0D-B7408062B958}" type="datetimeFigureOut">
              <a:rPr lang="ru-RU" smtClean="0"/>
              <a:t>19.08.2022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8DDC4-5D34-4F74-AA49-411198CABD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9064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202B2-1E5E-4F91-9A0D-B7408062B958}" type="datetimeFigureOut">
              <a:rPr lang="ru-RU" smtClean="0"/>
              <a:t>19.08.2022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8DDC4-5D34-4F74-AA49-411198CABD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9261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202B2-1E5E-4F91-9A0D-B7408062B958}" type="datetimeFigureOut">
              <a:rPr lang="ru-RU" smtClean="0"/>
              <a:t>19.08.2022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8DDC4-5D34-4F74-AA49-411198CABD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6772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202B2-1E5E-4F91-9A0D-B7408062B958}" type="datetimeFigureOut">
              <a:rPr lang="ru-RU" smtClean="0"/>
              <a:t>19.08.2022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8DDC4-5D34-4F74-AA49-411198CABD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8831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202B2-1E5E-4F91-9A0D-B7408062B958}" type="datetimeFigureOut">
              <a:rPr lang="ru-RU" smtClean="0"/>
              <a:t>19.08.2022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8DDC4-5D34-4F74-AA49-411198CABD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8532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202B2-1E5E-4F91-9A0D-B7408062B958}" type="datetimeFigureOut">
              <a:rPr lang="ru-RU" smtClean="0"/>
              <a:t>19.08.2022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88DDC4-5D34-4F74-AA49-411198CABD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5066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>
              <a:lumMod val="20000"/>
              <a:lumOff val="80000"/>
            </a:schemeClr>
          </a:fgClr>
          <a:bgClr>
            <a:srgbClr val="FFFFFF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4" descr="https://krasnozn.ru/upload/medialibrary/55f/55fe78f15f1bfc54b394c416ba630ec9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495" y="368640"/>
            <a:ext cx="1393232" cy="1048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751383" y="540620"/>
            <a:ext cx="992163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Размеры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пособий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территории Кемеровской области </a:t>
            </a:r>
            <a:endParaRPr lang="ru-RU" sz="2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учетом районного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коэффициента на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01.02.2021</a:t>
            </a:r>
            <a:endParaRPr lang="ru-RU" sz="2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59621" y="1590651"/>
            <a:ext cx="10108328" cy="67710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Предельный размер среднего дневного заработка – </a:t>
            </a:r>
            <a:r>
              <a:rPr lang="ru-RU" sz="19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ru-RU" sz="19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434,25 </a:t>
            </a:r>
            <a:r>
              <a:rPr lang="ru-RU" sz="19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руб</a:t>
            </a:r>
            <a:r>
              <a:rPr lang="ru-RU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r>
              <a:rPr lang="ru-RU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Минимальный размер среднего дневного заработка – </a:t>
            </a:r>
            <a:r>
              <a:rPr lang="ru-RU" sz="19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546,73 </a:t>
            </a:r>
            <a:r>
              <a:rPr lang="ru-RU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руб.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751383" y="3609604"/>
            <a:ext cx="10116566" cy="38472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19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Единовременное </a:t>
            </a:r>
            <a:r>
              <a:rPr lang="ru-RU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пособие при рождении ребенка – </a:t>
            </a:r>
            <a:r>
              <a:rPr lang="ru-RU" sz="19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24 552,22 </a:t>
            </a:r>
            <a:r>
              <a:rPr lang="ru-RU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руб.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759621" y="3966985"/>
            <a:ext cx="10116566" cy="96949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Ежемесячное пособие по уходу за ребенком:</a:t>
            </a:r>
          </a:p>
          <a:p>
            <a:pPr algn="ctr"/>
            <a:r>
              <a:rPr lang="ru-RU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Максимально возможный размер пособия по уходу за ребенком – </a:t>
            </a:r>
            <a:r>
              <a:rPr lang="ru-RU" sz="19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29 600,48 руб</a:t>
            </a:r>
            <a:r>
              <a:rPr lang="ru-RU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r>
              <a:rPr lang="ru-RU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Минимальный размер пособия по уходу </a:t>
            </a:r>
            <a:r>
              <a:rPr lang="ru-RU" sz="19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ребенком </a:t>
            </a:r>
            <a:r>
              <a:rPr lang="ru-RU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9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9 207,71 руб.</a:t>
            </a:r>
            <a:endParaRPr lang="ru-RU" sz="19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767859" y="4936481"/>
            <a:ext cx="10116566" cy="38472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Минимальный размер оплаты труда (МРОТ) – 12 </a:t>
            </a:r>
            <a:r>
              <a:rPr lang="ru-RU" sz="19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792,00 руб</a:t>
            </a:r>
            <a:r>
              <a:rPr lang="ru-RU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1759621" y="2267759"/>
            <a:ext cx="10108518" cy="96949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19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Пособие </a:t>
            </a:r>
            <a:r>
              <a:rPr lang="ru-RU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беременности и родам (140 </a:t>
            </a:r>
            <a:r>
              <a:rPr lang="ru-RU" sz="19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дней): </a:t>
            </a:r>
          </a:p>
          <a:p>
            <a:pPr algn="ctr"/>
            <a:r>
              <a:rPr lang="ru-RU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sz="19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аксимальный размер пособия </a:t>
            </a:r>
            <a:r>
              <a:rPr lang="ru-RU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9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340 795,00 руб</a:t>
            </a:r>
            <a:r>
              <a:rPr lang="ru-RU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r>
              <a:rPr lang="ru-RU" sz="19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Минимальный размер пособия – </a:t>
            </a:r>
            <a:r>
              <a:rPr lang="ru-RU" sz="19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76 542,20 руб</a:t>
            </a:r>
            <a:r>
              <a:rPr lang="ru-RU" sz="19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19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767859" y="5334878"/>
            <a:ext cx="10116566" cy="38472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Социальное пособие на погребение </a:t>
            </a:r>
            <a:r>
              <a:rPr lang="ru-RU" sz="19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9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8 352,47 руб</a:t>
            </a:r>
            <a:r>
              <a:rPr lang="ru-RU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19" name="Picture 18" descr="https://thumbs.dreamstime.com/b/%D0%B4%D0%B8%D0%B5%D1%82%D0%B0-%D0%B1%D0%B5%D1%80%D0%B5%D0%BC%D0%B5%D0%BD%D0%BD%D0%BE%D0%B9-%D0%B6%D0%B5%D0%BD%D1%89%D0%B8%D0%BD%D1%8B-90804987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061" y="2059452"/>
            <a:ext cx="1252472" cy="881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0" descr="https://thumbs.dreamstime.com/b/%D0%BC%D0%B0%D1%82%D1%8C-%D1%81-%D0%BC%D0%B0%D0%BB%D0%B5%D0%BD%D1%8C%D0%BA%D0%B8%D0%BC-%D1%80%D0%B5%D0%B1%D0%B5%D0%BD%D0%BA%D0%BE%D0%BC-%D0%B2-%D0%B4%D0%B5%D1%82%D1%81%D0%BA%D0%BE%D0%B9-%D0%B4%D0%BE%D1%80%D0%BE%D0%B6%D0%BD%D0%BE%D0%B9-%D0%BA%D0%BE%D0%BB%D1%8F%D1%81%D0%BA%D0%B5-%D0%BD%D0%B0-%D0%B1%D0%B5%D0%BB%D0%BE%D0%B9-145596963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061" y="3106626"/>
            <a:ext cx="1303205" cy="9909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8" descr="http://mbdou113.ru/images/2015/vozrasnue%20osobennosti/450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061" y="4263403"/>
            <a:ext cx="1297666" cy="798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Прямоугольник 12"/>
          <p:cNvSpPr/>
          <p:nvPr/>
        </p:nvSpPr>
        <p:spPr>
          <a:xfrm>
            <a:off x="1759621" y="3234307"/>
            <a:ext cx="10108328" cy="38472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Единовременное пособие при постановке на учет в ранние сроки беременности – </a:t>
            </a:r>
            <a:r>
              <a:rPr lang="ru-RU" sz="19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920,70 </a:t>
            </a:r>
            <a:r>
              <a:rPr lang="ru-RU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руб.</a:t>
            </a:r>
          </a:p>
        </p:txBody>
      </p:sp>
    </p:spTree>
    <p:extLst>
      <p:ext uri="{BB962C8B-B14F-4D97-AF65-F5344CB8AC3E}">
        <p14:creationId xmlns:p14="http://schemas.microsoft.com/office/powerpoint/2010/main" val="2066495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311</TotalTime>
  <Words>132</Words>
  <Application>Microsoft Office PowerPoint</Application>
  <PresentationFormat>Широкоэкранный</PresentationFormat>
  <Paragraphs>14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</vt:vector>
  </TitlesOfParts>
  <Company>ГУ - Кузбасское РО ФСС РФ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Таранова Виктория Юрьевна</dc:creator>
  <cp:lastModifiedBy>Кожемяко Татьяна Юрьевна</cp:lastModifiedBy>
  <cp:revision>34</cp:revision>
  <cp:lastPrinted>2021-02-03T11:13:17Z</cp:lastPrinted>
  <dcterms:created xsi:type="dcterms:W3CDTF">2020-04-03T08:54:39Z</dcterms:created>
  <dcterms:modified xsi:type="dcterms:W3CDTF">2022-08-19T04:18:14Z</dcterms:modified>
</cp:coreProperties>
</file>