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4" r:id="rId2"/>
    <p:sldId id="350" r:id="rId3"/>
    <p:sldId id="351" r:id="rId4"/>
    <p:sldId id="354" r:id="rId5"/>
    <p:sldId id="355" r:id="rId6"/>
    <p:sldId id="358" r:id="rId7"/>
    <p:sldId id="359" r:id="rId8"/>
    <p:sldId id="363" r:id="rId9"/>
    <p:sldId id="367" r:id="rId10"/>
    <p:sldId id="368" r:id="rId11"/>
    <p:sldId id="369" r:id="rId12"/>
    <p:sldId id="370" r:id="rId13"/>
    <p:sldId id="373" r:id="rId14"/>
    <p:sldId id="379" r:id="rId15"/>
    <p:sldId id="382" r:id="rId16"/>
    <p:sldId id="384" r:id="rId17"/>
    <p:sldId id="389" r:id="rId18"/>
    <p:sldId id="392" r:id="rId19"/>
    <p:sldId id="393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D13"/>
    <a:srgbClr val="D6541A"/>
    <a:srgbClr val="84EEBC"/>
    <a:srgbClr val="339966"/>
    <a:srgbClr val="9B2D2A"/>
    <a:srgbClr val="0066CC"/>
    <a:srgbClr val="9CC746"/>
    <a:srgbClr val="769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92" autoAdjust="0"/>
    <p:restoredTop sz="88622" autoAdjust="0"/>
  </p:normalViewPr>
  <p:slideViewPr>
    <p:cSldViewPr>
      <p:cViewPr>
        <p:scale>
          <a:sx n="88" d="100"/>
          <a:sy n="88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493DAA-4422-49B3-BA9F-7F3032F97324}" type="datetimeFigureOut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2E0A03-44D4-43F5-A10C-57CA1DFAA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62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E02F1F-8040-415E-8CAE-D0978A1A9B40}" type="datetimeFigureOut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D68DF7-97D5-4BA8-BDCD-30FDB6514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5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B476D7-4732-4F22-83FB-AFC1D7DA08D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3E9804-1DA4-4195-9409-916523F106A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0733D-40E9-46CE-BEC4-7E76F06D6E5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B7D23-9BD7-4553-8095-89EAB47F04E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01555-49BC-48B6-AA71-83055F93DEC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61139-7C51-4184-913D-CB5FA459B1C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48D5B-AFF0-4361-A4BE-169E6756828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A63E5-164D-4224-82EE-9144E515BBD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1053D-8755-41D4-B774-992DC0E9331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78662-997B-4E52-AEB0-493EC4533A7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EE73-2AD0-41C2-8074-EA1E0AEAB73F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F528-3D67-441F-B9CA-2D389B256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C05A-7879-4BAE-8C0E-4A07CC2527D3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17C5-3A3F-4108-9EA3-087B354FCA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59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B026E-B21B-474C-9F04-E91E5EBE53B0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5B86-A107-42D5-A71A-15E93F47A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9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3B5C-9664-4404-B37E-B558EFF38691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6A25-5F01-43CD-B192-1610E54AD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6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E4CA-5B01-4616-B9F2-B4854A2B7DE0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7D97-93EE-4702-92D4-0A396D47E1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1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C257-3C7A-471D-A0F8-ECBE26A0F198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86A-5924-4768-94E6-3FB513BBB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20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A1C8-EC48-4C30-BA16-4BAD25B8ABBE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82F5-6CE4-433E-A50B-EAC445B01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167E-66F5-4A4E-9AF9-35B85851953D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EF9C-8D41-4C58-A459-CA0B16449F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42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67D6-F71A-4240-AC08-CBF9194CD26B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16F8-D14A-452A-A76C-AED9B077DF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4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3CE0-2FAB-450E-9EB7-C71454A18887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E7DE-9FAB-476E-972E-5B2DB737AC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23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7208-EA33-47C3-B242-1D47C9F8105E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B37D-1253-42BD-8C0F-8CEB3D723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56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7DB565-A6C2-4214-AC56-FF0E8E67EAE0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8AB50-C8A8-42A1-B4CF-7B5BF76250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25" y="357188"/>
            <a:ext cx="7929563" cy="3571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813" y="357188"/>
            <a:ext cx="7453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Отделение ПФР по Карачаево-Черкесской Республике</a:t>
            </a: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1000125" y="2060575"/>
            <a:ext cx="7143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Предоставление сведений о трудовой деятельности (СЗВ-ТД) в ПФР</a:t>
            </a:r>
          </a:p>
          <a:p>
            <a:pPr algn="ctr"/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 электронном виде.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BDD69-BCA1-4203-8D4E-3801E8BAA07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3350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0"/>
          <p:cNvGrpSpPr>
            <a:grpSpLocks/>
          </p:cNvGrpSpPr>
          <p:nvPr/>
        </p:nvGrpSpPr>
        <p:grpSpPr bwMode="auto">
          <a:xfrm>
            <a:off x="1071563" y="3071813"/>
            <a:ext cx="2127250" cy="2297112"/>
            <a:chOff x="1529" y="1871"/>
            <a:chExt cx="919" cy="1497"/>
          </a:xfrm>
        </p:grpSpPr>
        <p:sp>
          <p:nvSpPr>
            <p:cNvPr id="5" name="Freeform 21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BABABA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22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23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Freeform 24"/>
          <p:cNvSpPr>
            <a:spLocks/>
          </p:cNvSpPr>
          <p:nvPr/>
        </p:nvSpPr>
        <p:spPr bwMode="gray">
          <a:xfrm>
            <a:off x="3786188" y="2928938"/>
            <a:ext cx="2143125" cy="2670175"/>
          </a:xfrm>
          <a:custGeom>
            <a:avLst/>
            <a:gdLst>
              <a:gd name="T0" fmla="*/ 7 w 919"/>
              <a:gd name="T1" fmla="*/ 76 h 1497"/>
              <a:gd name="T2" fmla="*/ 7 w 919"/>
              <a:gd name="T3" fmla="*/ 1429 h 1497"/>
              <a:gd name="T4" fmla="*/ 441 w 919"/>
              <a:gd name="T5" fmla="*/ 1497 h 1497"/>
              <a:gd name="T6" fmla="*/ 919 w 919"/>
              <a:gd name="T7" fmla="*/ 1425 h 1497"/>
              <a:gd name="T8" fmla="*/ 918 w 919"/>
              <a:gd name="T9" fmla="*/ 73 h 1497"/>
              <a:gd name="T10" fmla="*/ 414 w 919"/>
              <a:gd name="T11" fmla="*/ 0 h 1497"/>
              <a:gd name="T12" fmla="*/ 7 w 919"/>
              <a:gd name="T13" fmla="*/ 76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gray">
          <a:xfrm>
            <a:off x="6310313" y="2676525"/>
            <a:ext cx="930275" cy="25717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gray">
          <a:xfrm>
            <a:off x="6286500" y="5143500"/>
            <a:ext cx="930275" cy="25717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gray">
          <a:xfrm>
            <a:off x="6786563" y="3071813"/>
            <a:ext cx="2000250" cy="3071812"/>
          </a:xfrm>
          <a:custGeom>
            <a:avLst/>
            <a:gdLst>
              <a:gd name="T0" fmla="*/ 7 w 919"/>
              <a:gd name="T1" fmla="*/ 76 h 1497"/>
              <a:gd name="T2" fmla="*/ 7 w 919"/>
              <a:gd name="T3" fmla="*/ 1429 h 1497"/>
              <a:gd name="T4" fmla="*/ 441 w 919"/>
              <a:gd name="T5" fmla="*/ 1497 h 1497"/>
              <a:gd name="T6" fmla="*/ 919 w 919"/>
              <a:gd name="T7" fmla="*/ 1425 h 1497"/>
              <a:gd name="T8" fmla="*/ 918 w 919"/>
              <a:gd name="T9" fmla="*/ 73 h 1497"/>
              <a:gd name="T10" fmla="*/ 414 w 919"/>
              <a:gd name="T11" fmla="*/ 0 h 1497"/>
              <a:gd name="T12" fmla="*/ 7 w 919"/>
              <a:gd name="T13" fmla="*/ 76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6" name="Oval 32"/>
          <p:cNvSpPr>
            <a:spLocks noChangeArrowheads="1"/>
          </p:cNvSpPr>
          <p:nvPr/>
        </p:nvSpPr>
        <p:spPr bwMode="gray">
          <a:xfrm>
            <a:off x="7508875" y="5241925"/>
            <a:ext cx="930275" cy="292100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gray">
          <a:xfrm>
            <a:off x="6786563" y="5857875"/>
            <a:ext cx="2000250" cy="647700"/>
          </a:xfrm>
          <a:prstGeom prst="can">
            <a:avLst>
              <a:gd name="adj" fmla="val 50498"/>
            </a:avLst>
          </a:prstGeom>
          <a:gradFill rotWithShape="1">
            <a:gsLst>
              <a:gs pos="0">
                <a:srgbClr val="A8D02A"/>
              </a:gs>
              <a:gs pos="50000">
                <a:srgbClr val="A8D02A">
                  <a:gamma/>
                  <a:tint val="50980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gray">
          <a:xfrm>
            <a:off x="928688" y="1071563"/>
            <a:ext cx="7643812" cy="1285875"/>
          </a:xfrm>
          <a:prstGeom prst="can">
            <a:avLst>
              <a:gd name="adj" fmla="val 50000"/>
            </a:avLst>
          </a:prstGeom>
          <a:solidFill>
            <a:srgbClr val="A2C2E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ltGray">
          <a:xfrm>
            <a:off x="1071563" y="4000500"/>
            <a:ext cx="2127250" cy="2566988"/>
          </a:xfrm>
          <a:prstGeom prst="can">
            <a:avLst>
              <a:gd name="adj" fmla="val 26948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gray">
          <a:xfrm>
            <a:off x="3786188" y="5000625"/>
            <a:ext cx="2143125" cy="1714500"/>
          </a:xfrm>
          <a:prstGeom prst="can">
            <a:avLst>
              <a:gd name="adj" fmla="val 27238"/>
            </a:avLst>
          </a:prstGeom>
          <a:solidFill>
            <a:srgbClr val="D6541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1143000" y="3857625"/>
            <a:ext cx="1785938" cy="1938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ОШИБКИ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Код  30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8,2%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sz="1400" b="1" kern="0" dirty="0" smtClean="0">
                <a:solidFill>
                  <a:srgbClr val="000000"/>
                </a:solidFill>
              </a:rPr>
              <a:t>(34 страхователя)</a:t>
            </a:r>
            <a:endParaRPr lang="en-US" altLang="zh-CN" sz="1400" b="1" kern="0" dirty="0" smtClean="0">
              <a:solidFill>
                <a:srgbClr val="000000"/>
              </a:solidFill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6715125" y="3929063"/>
            <a:ext cx="2143125" cy="327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Предупреждения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  Код 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0,5%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 </a:t>
            </a:r>
            <a:r>
              <a:rPr lang="ru-RU" altLang="zh-CN" sz="1400" b="1" kern="0" dirty="0" smtClean="0">
                <a:solidFill>
                  <a:srgbClr val="000000"/>
                </a:solidFill>
              </a:rPr>
              <a:t>(4 страхователя)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b="1" kern="0" dirty="0" smtClean="0">
              <a:solidFill>
                <a:srgbClr val="000000"/>
              </a:solidFill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blackWhite">
          <a:xfrm>
            <a:off x="3857625" y="4572000"/>
            <a:ext cx="2143125" cy="3600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ОШИБКИ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 Код 50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rgbClr val="000000"/>
                </a:solidFill>
              </a:rPr>
              <a:t>3%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zh-CN" sz="1400" b="1" kern="0" dirty="0" smtClean="0">
                <a:solidFill>
                  <a:srgbClr val="000000"/>
                </a:solidFill>
              </a:rPr>
              <a:t>(29 страхователей)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altLang="zh-CN" b="1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b="1" kern="0" dirty="0" smtClean="0">
              <a:solidFill>
                <a:srgbClr val="000000"/>
              </a:solidFill>
            </a:endParaRPr>
          </a:p>
        </p:txBody>
      </p:sp>
      <p:sp>
        <p:nvSpPr>
          <p:cNvPr id="27" name="AutoShape 44"/>
          <p:cNvSpPr>
            <a:spLocks/>
          </p:cNvSpPr>
          <p:nvPr/>
        </p:nvSpPr>
        <p:spPr bwMode="auto">
          <a:xfrm>
            <a:off x="0" y="1785938"/>
            <a:ext cx="2006600" cy="488950"/>
          </a:xfrm>
          <a:prstGeom prst="accentCallout2">
            <a:avLst>
              <a:gd name="adj1" fmla="val 97260"/>
              <a:gd name="adj2" fmla="val 72564"/>
              <a:gd name="adj3" fmla="val 150950"/>
              <a:gd name="adj4" fmla="val 115689"/>
              <a:gd name="adj5" fmla="val 274565"/>
              <a:gd name="adj6" fmla="val 11977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AutoShape 45"/>
          <p:cNvSpPr>
            <a:spLocks/>
          </p:cNvSpPr>
          <p:nvPr/>
        </p:nvSpPr>
        <p:spPr bwMode="auto">
          <a:xfrm>
            <a:off x="5143500" y="2143125"/>
            <a:ext cx="1717675" cy="509588"/>
          </a:xfrm>
          <a:prstGeom prst="accentCallout2">
            <a:avLst>
              <a:gd name="adj1" fmla="val 98326"/>
              <a:gd name="adj2" fmla="val 106786"/>
              <a:gd name="adj3" fmla="val 107639"/>
              <a:gd name="adj4" fmla="val 165891"/>
              <a:gd name="adj5" fmla="val 203989"/>
              <a:gd name="adj6" fmla="val 17003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just">
              <a:lnSpc>
                <a:spcPct val="90000"/>
              </a:lnSpc>
              <a:defRPr/>
            </a:pPr>
            <a:endParaRPr lang="en-US" altLang="zh-CN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AutoShape 48"/>
          <p:cNvSpPr>
            <a:spLocks/>
          </p:cNvSpPr>
          <p:nvPr/>
        </p:nvSpPr>
        <p:spPr bwMode="auto">
          <a:xfrm>
            <a:off x="2071688" y="2214563"/>
            <a:ext cx="2160587" cy="415925"/>
          </a:xfrm>
          <a:prstGeom prst="accentCallout2">
            <a:avLst>
              <a:gd name="adj1" fmla="val 98783"/>
              <a:gd name="adj2" fmla="val 92873"/>
              <a:gd name="adj3" fmla="val 132849"/>
              <a:gd name="adj4" fmla="val 133366"/>
              <a:gd name="adj5" fmla="val 258644"/>
              <a:gd name="adj6" fmla="val 13622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49"/>
          <p:cNvSpPr>
            <a:spLocks noChangeArrowheads="1"/>
          </p:cNvSpPr>
          <p:nvPr/>
        </p:nvSpPr>
        <p:spPr bwMode="gray">
          <a:xfrm>
            <a:off x="7497763" y="2498725"/>
            <a:ext cx="930275" cy="25717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pic>
        <p:nvPicPr>
          <p:cNvPr id="11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6988"/>
            <a:ext cx="9509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Box 31"/>
          <p:cNvSpPr txBox="1">
            <a:spLocks noChangeArrowheads="1"/>
          </p:cNvSpPr>
          <p:nvPr/>
        </p:nvSpPr>
        <p:spPr bwMode="auto">
          <a:xfrm>
            <a:off x="2786063" y="1285875"/>
            <a:ext cx="4929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eaLnBrk="1" hangingPunct="1"/>
            <a:r>
              <a:rPr lang="ru-RU" sz="2000" b="1">
                <a:latin typeface="Trebuchet MS" pitchFamily="34" charset="0"/>
                <a:cs typeface="Times New Roman" pitchFamily="16" charset="0"/>
              </a:rPr>
              <a:t>Представлено сведений о трудовой деятельности от 959 страхователей   </a:t>
            </a:r>
            <a:r>
              <a:rPr lang="ru-RU" sz="1400" b="1">
                <a:latin typeface="Trebuchet MS" pitchFamily="34" charset="0"/>
                <a:cs typeface="Times New Roman" pitchFamily="16" charset="0"/>
              </a:rPr>
              <a:t>(у 67 страхователей ошибки, предупреждения)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3000" y="142875"/>
            <a:ext cx="7848600" cy="708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Информация по приему и обработке сведений СЗВ-ТД за 2020 год</a:t>
            </a:r>
          </a:p>
          <a:p>
            <a:pPr algn="ctr">
              <a:defRPr/>
            </a:pPr>
            <a:r>
              <a:rPr lang="ru-RU" sz="2000" dirty="0"/>
              <a:t> по состоянию на 25.02.2020г.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8581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Ошибки , подлежащие исправлению , указаны с кодом 30 поименованы в Постановлении Правления ПФР от 25.122019 № 730п.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DA7D1-93D8-47F0-A3E1-0F8518D50E3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000125"/>
            <a:ext cx="8501063" cy="550068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5940C-17C0-4FE6-9423-53D0253799E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8572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Ошибки , подлежащие исправлению , указаны с кодом 30 поименованы в Постановлении Правления ПФР от 25.122019 № 730п.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0"/>
            <a:ext cx="8358188" cy="47863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88" y="-285750"/>
            <a:ext cx="8301037" cy="1000125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Пример № 1  </a:t>
            </a:r>
            <a:r>
              <a:rPr lang="ru-RU" sz="3600" smtClean="0"/>
              <a:t>ошибка с кодом результата </a:t>
            </a:r>
            <a:r>
              <a:rPr lang="ru-RU" sz="3600" smtClean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991A3-4B8A-4454-8355-424CE1FA4B0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434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3857625"/>
            <a:ext cx="8115300" cy="2643188"/>
          </a:xfrm>
          <a:solidFill>
            <a:srgbClr val="92D050"/>
          </a:solidFill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8286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9"/>
          <p:cNvGrpSpPr/>
          <p:nvPr/>
        </p:nvGrpSpPr>
        <p:grpSpPr>
          <a:xfrm>
            <a:off x="5000628" y="6000768"/>
            <a:ext cx="1815153" cy="71438"/>
            <a:chOff x="3725311" y="0"/>
            <a:chExt cx="1815153" cy="1773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25311" y="0"/>
              <a:ext cx="1815153" cy="17730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730504" y="5193"/>
              <a:ext cx="1804767" cy="1669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27940" rIns="4191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5500694" y="5929330"/>
            <a:ext cx="1815153" cy="71438"/>
            <a:chOff x="3725311" y="0"/>
            <a:chExt cx="1815153" cy="1773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25311" y="0"/>
              <a:ext cx="1815153" cy="17730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730504" y="5193"/>
              <a:ext cx="1804767" cy="1669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27940" rIns="4191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 flipH="1">
            <a:off x="7143768" y="3214686"/>
            <a:ext cx="571504" cy="42862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2E8-F485-4881-9BAD-42DF2076368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928688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Пример № 2 </a:t>
            </a:r>
            <a:r>
              <a:rPr lang="ru-RU" sz="3600" smtClean="0"/>
              <a:t>ошибка с кодом результата </a:t>
            </a:r>
            <a:r>
              <a:rPr lang="ru-RU" sz="3600" smtClean="0">
                <a:solidFill>
                  <a:srgbClr val="FF0000"/>
                </a:solidFill>
              </a:rPr>
              <a:t>30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71563"/>
            <a:ext cx="7743825" cy="50546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18CED-B040-4F58-910A-A0437849AFB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Ошибки , подлежащие исправлению , указаны с кодом 50 поименованы в Постановлении Правления ПФР от 25.122019 № 730п.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1625"/>
            <a:ext cx="8686800" cy="492918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60F-B7D0-4680-AC2A-0A9FF6F76FB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071563"/>
            <a:ext cx="8501062" cy="5357812"/>
          </a:xfr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500" y="285750"/>
            <a:ext cx="82296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74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Пример №1  </a:t>
            </a:r>
            <a:r>
              <a:rPr lang="ru-RU" sz="3600" smtClean="0"/>
              <a:t>ошибка с кодом результата </a:t>
            </a:r>
            <a:r>
              <a:rPr lang="ru-RU" sz="3600" smtClean="0">
                <a:solidFill>
                  <a:srgbClr val="FF0000"/>
                </a:solidFill>
              </a:rPr>
              <a:t>50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1FE5C-1DC8-4830-9B9F-E5206B7DAA2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214438"/>
            <a:ext cx="8429625" cy="5072062"/>
          </a:xfrm>
          <a:noFill/>
        </p:spPr>
      </p:pic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500063" y="214313"/>
            <a:ext cx="8358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Пример № 2 </a:t>
            </a:r>
            <a:r>
              <a:rPr lang="ru-RU" sz="3600"/>
              <a:t>ошибка с кодом результата </a:t>
            </a:r>
            <a:r>
              <a:rPr lang="ru-RU" sz="3600">
                <a:solidFill>
                  <a:srgbClr val="FF0000"/>
                </a:solidFill>
              </a:rPr>
              <a:t>50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rgbClr val="92D050"/>
          </a:solidFill>
        </p:spPr>
        <p:txBody>
          <a:bodyPr/>
          <a:lstStyle/>
          <a:p>
            <a:r>
              <a:rPr lang="ru-RU" smtClean="0"/>
              <a:t>Предупреждение  КОД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9B751-DBC2-4EB3-B73F-91677D113DF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14500"/>
            <a:ext cx="8358188" cy="38576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01063" cy="785813"/>
          </a:xfrm>
          <a:solidFill>
            <a:srgbClr val="9CC746"/>
          </a:solidFill>
        </p:spPr>
        <p:txBody>
          <a:bodyPr/>
          <a:lstStyle/>
          <a:p>
            <a:r>
              <a:rPr lang="ru-RU" sz="2800" smtClean="0"/>
              <a:t>Сведения не содержащие ошибки протокол имеет вид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CDBB6-3899-4D42-84EF-7DBF454AB9D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643063"/>
            <a:ext cx="8286750" cy="44291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750" y="142875"/>
            <a:ext cx="8147050" cy="78581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2400" b="1" dirty="0" smtClean="0"/>
              <a:t>Способы предоставления сведений о трудовой деятельности (СЗВ-ТД) в ПФР в электронном виде 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76213" y="1471613"/>
            <a:ext cx="8229600" cy="508635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b="1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5FB53-D77A-44BA-91FC-BF95E2B0843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77" name="Рисунок 136" descr="iCA8SAMY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25800"/>
            <a:ext cx="21558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057400" y="4581525"/>
            <a:ext cx="500063" cy="78581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999288" y="4365625"/>
            <a:ext cx="500062" cy="78581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06913" y="4225925"/>
            <a:ext cx="500062" cy="78581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Diagram group"/>
          <p:cNvGrpSpPr/>
          <p:nvPr/>
        </p:nvGrpSpPr>
        <p:grpSpPr>
          <a:xfrm>
            <a:off x="3292242" y="1268760"/>
            <a:ext cx="2927930" cy="2136977"/>
            <a:chOff x="386067" y="1008112"/>
            <a:chExt cx="2559516" cy="1612979"/>
          </a:xfrm>
          <a:scene3d>
            <a:camera prst="isometricOffAxis2Left" zoom="95000"/>
            <a:lightRig rig="flat" dir="t"/>
          </a:scene3d>
        </p:grpSpPr>
        <p:grpSp>
          <p:nvGrpSpPr>
            <p:cNvPr id="3" name="Группа 19"/>
            <p:cNvGrpSpPr/>
            <p:nvPr/>
          </p:nvGrpSpPr>
          <p:grpSpPr>
            <a:xfrm>
              <a:off x="386067" y="1008112"/>
              <a:ext cx="2559516" cy="1612979"/>
              <a:chOff x="386067" y="1008112"/>
              <a:chExt cx="2559516" cy="1612979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86067" y="1008112"/>
                <a:ext cx="2559516" cy="1612979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464806" y="1086851"/>
                <a:ext cx="2402038" cy="14555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Уполномоченный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представитель</a:t>
                </a:r>
              </a:p>
            </p:txBody>
          </p:sp>
        </p:grpSp>
      </p:grpSp>
      <p:grpSp>
        <p:nvGrpSpPr>
          <p:cNvPr id="5" name="Diagram group"/>
          <p:cNvGrpSpPr/>
          <p:nvPr/>
        </p:nvGrpSpPr>
        <p:grpSpPr>
          <a:xfrm>
            <a:off x="6220172" y="1373057"/>
            <a:ext cx="2559516" cy="1670585"/>
            <a:chOff x="5865419" y="1224138"/>
            <a:chExt cx="2559516" cy="1612979"/>
          </a:xfrm>
          <a:scene3d>
            <a:camera prst="isometricOffAxis2Left" zoom="95000"/>
            <a:lightRig rig="flat" dir="t"/>
          </a:scene3d>
        </p:grpSpPr>
        <p:grpSp>
          <p:nvGrpSpPr>
            <p:cNvPr id="7" name="Группа 23"/>
            <p:cNvGrpSpPr/>
            <p:nvPr/>
          </p:nvGrpSpPr>
          <p:grpSpPr>
            <a:xfrm>
              <a:off x="5865419" y="1224138"/>
              <a:ext cx="2559516" cy="1612979"/>
              <a:chOff x="5865419" y="1224138"/>
              <a:chExt cx="2559516" cy="1612979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5865419" y="1224138"/>
                <a:ext cx="2559516" cy="1612979"/>
              </a:xfrm>
              <a:prstGeom prst="roundRect">
                <a:avLst/>
              </a:prstGeom>
              <a:solidFill>
                <a:schemeClr val="accent2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4"/>
              <p:cNvSpPr/>
              <p:nvPr/>
            </p:nvSpPr>
            <p:spPr>
              <a:xfrm>
                <a:off x="5944158" y="1302877"/>
                <a:ext cx="2402038" cy="14555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5250" tIns="95250" rIns="95250" bIns="95250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Сайт ПФР «Кабинет страхователя» 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198542" y="1265631"/>
            <a:ext cx="2880320" cy="2259178"/>
            <a:chOff x="2932709" y="1209734"/>
            <a:chExt cx="2559516" cy="1612979"/>
          </a:xfrm>
          <a:scene3d>
            <a:camera prst="isometricOffAxis2Left" zoom="95000"/>
            <a:lightRig rig="flat" dir="t"/>
          </a:scene3d>
        </p:grpSpPr>
        <p:grpSp>
          <p:nvGrpSpPr>
            <p:cNvPr id="11" name="Группа 27"/>
            <p:cNvGrpSpPr/>
            <p:nvPr/>
          </p:nvGrpSpPr>
          <p:grpSpPr>
            <a:xfrm>
              <a:off x="2932709" y="1209734"/>
              <a:ext cx="2559516" cy="1612979"/>
              <a:chOff x="2932709" y="1209734"/>
              <a:chExt cx="2559516" cy="1612979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932709" y="1209734"/>
                <a:ext cx="2559516" cy="1612979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0" name="Скругленный прямоугольник 4"/>
              <p:cNvSpPr/>
              <p:nvPr/>
            </p:nvSpPr>
            <p:spPr>
              <a:xfrm>
                <a:off x="3011448" y="1288473"/>
                <a:ext cx="2402038" cy="14555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5250" tIns="95250" rIns="95250" bIns="95250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Поставщики услуг (операторы связи)</a:t>
                </a:r>
              </a:p>
            </p:txBody>
          </p:sp>
        </p:grpSp>
      </p:grpSp>
      <p:pic>
        <p:nvPicPr>
          <p:cNvPr id="3084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084763"/>
            <a:ext cx="21859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043238"/>
            <a:ext cx="19526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724400"/>
            <a:ext cx="25273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335338"/>
            <a:ext cx="1219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367338"/>
            <a:ext cx="5762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435475"/>
            <a:ext cx="17922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538663"/>
            <a:ext cx="17922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06950"/>
            <a:ext cx="1792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93662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Предоставление</a:t>
            </a:r>
            <a:r>
              <a:rPr lang="ru-RU" sz="2500" b="1" dirty="0" smtClean="0"/>
              <a:t> сведений о трудовой деятельности</a:t>
            </a:r>
            <a:br>
              <a:rPr lang="ru-RU" sz="2500" b="1" dirty="0" smtClean="0"/>
            </a:br>
            <a:r>
              <a:rPr lang="ru-RU" sz="2500" b="1" dirty="0" smtClean="0"/>
              <a:t> (СЗВ-ТД) через оператора связи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23C59-D1A3-4A91-B5EC-2DF4F2C9E05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100" name="Рисунок 136" descr="iCA8SAMY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071563"/>
            <a:ext cx="2155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9"/>
          <p:cNvSpPr>
            <a:spLocks noChangeArrowheads="1"/>
          </p:cNvSpPr>
          <p:nvPr/>
        </p:nvSpPr>
        <p:spPr bwMode="auto">
          <a:xfrm>
            <a:off x="539750" y="1417638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17375E"/>
                </a:solidFill>
              </a:rPr>
              <a:t>Страхователь должен :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214438"/>
            <a:ext cx="29987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06500"/>
            <a:ext cx="431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71688"/>
            <a:ext cx="29987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071813"/>
            <a:ext cx="2998787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071938"/>
            <a:ext cx="29987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28813"/>
            <a:ext cx="3571875" cy="4643437"/>
          </a:xfrm>
          <a:noFill/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000500"/>
            <a:ext cx="3933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6CB99-DE50-4727-9AF0-EFBA2D9ED2D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Предоставление сведений о трудовой деятельности </a:t>
            </a:r>
            <a:br>
              <a:rPr lang="ru-RU" sz="2400" b="1" dirty="0" smtClean="0"/>
            </a:br>
            <a:r>
              <a:rPr lang="ru-RU" sz="2400" b="1" dirty="0" smtClean="0"/>
              <a:t>(СЗВ-ТД) через уполномоченного представителя.</a:t>
            </a:r>
            <a:endParaRPr lang="ru-RU" sz="2400" b="1" dirty="0"/>
          </a:p>
        </p:txBody>
      </p:sp>
      <p:pic>
        <p:nvPicPr>
          <p:cNvPr id="5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4333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25415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143000"/>
            <a:ext cx="2998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14500"/>
            <a:ext cx="29987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14625"/>
            <a:ext cx="29987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286250"/>
            <a:ext cx="299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5486400"/>
            <a:ext cx="2998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7375"/>
            <a:ext cx="3071813" cy="4643438"/>
          </a:xfrm>
          <a:noFill/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86000"/>
            <a:ext cx="26431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429250"/>
            <a:ext cx="25003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82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Предоставление </a:t>
            </a:r>
            <a:r>
              <a:rPr lang="ru-RU" sz="2400" b="1" dirty="0">
                <a:solidFill>
                  <a:prstClr val="black"/>
                </a:solidFill>
              </a:rPr>
              <a:t>сведений о трудовой деятельности </a:t>
            </a: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(</a:t>
            </a:r>
            <a:r>
              <a:rPr lang="ru-RU" sz="2400" b="1" dirty="0">
                <a:solidFill>
                  <a:prstClr val="black"/>
                </a:solidFill>
              </a:rPr>
              <a:t>СЗВ-ТД) через </a:t>
            </a:r>
            <a:r>
              <a:rPr lang="ru-RU" sz="2400" b="1" dirty="0" smtClean="0">
                <a:solidFill>
                  <a:prstClr val="black"/>
                </a:solidFill>
              </a:rPr>
              <a:t>сайт ПФР «Кабинет страхователя».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79C0-6BAC-475F-AE92-591BE8B2878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33413"/>
            <a:ext cx="1952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38" descr="страховате6ль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0938"/>
            <a:ext cx="930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09700"/>
            <a:ext cx="2773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63638"/>
            <a:ext cx="29987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2349500"/>
            <a:ext cx="29940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29987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292600"/>
            <a:ext cx="29987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5300663"/>
            <a:ext cx="29940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3357563"/>
            <a:ext cx="4286250" cy="335756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8651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сведений о трудовой деятельности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(СЗВ-ТД ) через «Кабинет страхователя».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DB6EC-1799-46D4-9D3A-BBC72D639CF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9573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1285875"/>
            <a:ext cx="2571750" cy="2500313"/>
          </a:xfrm>
          <a:noFill/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00188"/>
            <a:ext cx="1928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32210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1643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14813"/>
            <a:ext cx="23574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14750"/>
            <a:ext cx="3143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072063"/>
            <a:ext cx="18859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11"/>
          <p:cNvSpPr>
            <a:spLocks noChangeArrowheads="1"/>
          </p:cNvSpPr>
          <p:nvPr/>
        </p:nvSpPr>
        <p:spPr bwMode="auto">
          <a:xfrm>
            <a:off x="1928813" y="1714500"/>
            <a:ext cx="735012" cy="646113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11"/>
          <p:cNvSpPr>
            <a:spLocks noChangeArrowheads="1"/>
          </p:cNvSpPr>
          <p:nvPr/>
        </p:nvSpPr>
        <p:spPr bwMode="auto">
          <a:xfrm>
            <a:off x="5357813" y="1714500"/>
            <a:ext cx="735012" cy="646113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11"/>
          <p:cNvSpPr>
            <a:spLocks noChangeArrowheads="1"/>
          </p:cNvSpPr>
          <p:nvPr/>
        </p:nvSpPr>
        <p:spPr bwMode="auto">
          <a:xfrm>
            <a:off x="8143875" y="1714500"/>
            <a:ext cx="735013" cy="646113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1"/>
          <p:cNvSpPr>
            <a:spLocks noChangeArrowheads="1"/>
          </p:cNvSpPr>
          <p:nvPr/>
        </p:nvSpPr>
        <p:spPr bwMode="auto">
          <a:xfrm>
            <a:off x="142875" y="3857625"/>
            <a:ext cx="366713" cy="646113"/>
          </a:xfrm>
          <a:prstGeom prst="rightArrow">
            <a:avLst>
              <a:gd name="adj1" fmla="val 50000"/>
              <a:gd name="adj2" fmla="val 50093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utoShape 11"/>
          <p:cNvSpPr>
            <a:spLocks noChangeArrowheads="1"/>
          </p:cNvSpPr>
          <p:nvPr/>
        </p:nvSpPr>
        <p:spPr bwMode="auto">
          <a:xfrm>
            <a:off x="3000375" y="3786188"/>
            <a:ext cx="500063" cy="646112"/>
          </a:xfrm>
          <a:prstGeom prst="rightArrow">
            <a:avLst>
              <a:gd name="adj1" fmla="val 50000"/>
              <a:gd name="adj2" fmla="val 50093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1"/>
          <p:cNvSpPr>
            <a:spLocks noChangeArrowheads="1"/>
          </p:cNvSpPr>
          <p:nvPr/>
        </p:nvSpPr>
        <p:spPr bwMode="auto">
          <a:xfrm>
            <a:off x="5715000" y="3714750"/>
            <a:ext cx="520700" cy="646113"/>
          </a:xfrm>
          <a:prstGeom prst="rightArrow">
            <a:avLst>
              <a:gd name="adj1" fmla="val 50000"/>
              <a:gd name="adj2" fmla="val 50093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3B4FB-6D8F-4663-AA0E-3AC830ABD30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8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4643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571750"/>
            <a:ext cx="4572000" cy="2214563"/>
          </a:xfrm>
          <a:noFill/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71750"/>
            <a:ext cx="44291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857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6"/>
          <p:cNvSpPr>
            <a:spLocks noChangeArrowheads="1"/>
          </p:cNvSpPr>
          <p:nvPr/>
        </p:nvSpPr>
        <p:spPr bwMode="auto">
          <a:xfrm>
            <a:off x="1000125" y="2060575"/>
            <a:ext cx="7143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Ошибки при предоставлении сведений о трудовой деятельности (СЗВ-ТД) в ПФР</a:t>
            </a:r>
          </a:p>
          <a:p>
            <a:pPr algn="ctr"/>
            <a:r>
              <a:rPr lang="ru-RU" altLang="ru-RU" sz="3200" b="1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в электронном виде.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D3BED-896A-41A7-8CC1-91E42FF17D2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DC49-8A3A-431B-AE8E-9195BBE79D9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714375" y="2786063"/>
            <a:ext cx="2000250" cy="2214562"/>
          </a:xfrm>
          <a:solidFill>
            <a:schemeClr val="accent6">
              <a:lumMod val="60000"/>
              <a:lumOff val="40000"/>
            </a:schemeClr>
          </a:solidFill>
          <a:ln w="9360" cap="sq">
            <a:solidFill>
              <a:srgbClr val="000000"/>
            </a:solidFill>
            <a:round/>
          </a:ln>
        </p:spPr>
        <p:txBody>
          <a:bodyPr lIns="90000" tIns="46800" rIns="90000" bIns="46800"/>
          <a:lstStyle/>
          <a:p>
            <a:pPr algn="ct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Код 30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  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ошибки подлежащие исправлению поименованы в Постановлении Правления ПФР от 25.12.2019 №730п 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3071813" y="2786063"/>
            <a:ext cx="2357437" cy="1714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Код 50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Ошибки подлежащие исправлению поименованы в Постановлении Правления ПФР от 25.12.2019 №730</a:t>
            </a:r>
          </a:p>
        </p:txBody>
      </p:sp>
      <p:sp>
        <p:nvSpPr>
          <p:cNvPr id="7" name="AutoShape 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001000" cy="7858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560" cap="sq">
            <a:solidFill>
              <a:srgbClr val="1F497D"/>
            </a:solidFill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6" charset="0"/>
              </a:rPr>
              <a:t>При приеме  отчетности  по   сведениям  о трудовой деятельности (СЗВ-ТД)  по протоколу проверки формируются</a:t>
            </a:r>
            <a:endParaRPr lang="ru-RU" sz="20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6" name="AutoShape 4"/>
          <p:cNvSpPr>
            <a:spLocks noChangeArrowheads="1"/>
          </p:cNvSpPr>
          <p:nvPr/>
        </p:nvSpPr>
        <p:spPr bwMode="auto">
          <a:xfrm>
            <a:off x="6357938" y="1571625"/>
            <a:ext cx="2357437" cy="642938"/>
          </a:xfrm>
          <a:prstGeom prst="roundRect">
            <a:avLst>
              <a:gd name="adj" fmla="val 24884"/>
            </a:avLst>
          </a:prstGeom>
          <a:solidFill>
            <a:srgbClr val="92D050"/>
          </a:solidFill>
          <a:ln w="25560" cap="sq">
            <a:solidFill>
              <a:srgbClr val="1F497D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latin typeface="Times New Roman" pitchFamily="16" charset="0"/>
              </a:rPr>
              <a:t>ПРЕДУПРЕЖДЕНИЯ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500813" y="2786063"/>
            <a:ext cx="2328862" cy="22145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dirty="0">
              <a:solidFill>
                <a:srgbClr val="0066CC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-342900" algn="ctr" eaLnBrk="0" hangingPunct="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Код 20</a:t>
            </a:r>
          </a:p>
          <a:p>
            <a:pPr marL="342900" indent="-342900" algn="ctr" eaLnBrk="0" hangingPunct="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Документ принят! </a:t>
            </a:r>
          </a:p>
        </p:txBody>
      </p:sp>
      <p:sp>
        <p:nvSpPr>
          <p:cNvPr id="10248" name="AutoShape 4"/>
          <p:cNvSpPr>
            <a:spLocks noChangeArrowheads="1"/>
          </p:cNvSpPr>
          <p:nvPr/>
        </p:nvSpPr>
        <p:spPr bwMode="auto">
          <a:xfrm>
            <a:off x="1071563" y="1500188"/>
            <a:ext cx="3929062" cy="642937"/>
          </a:xfrm>
          <a:prstGeom prst="roundRect">
            <a:avLst>
              <a:gd name="adj" fmla="val 16667"/>
            </a:avLst>
          </a:prstGeom>
          <a:solidFill>
            <a:srgbClr val="DD4D13"/>
          </a:solidFill>
          <a:ln w="25560" cap="sq">
            <a:solidFill>
              <a:srgbClr val="1F497D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latin typeface="Times New Roman" pitchFamily="16" charset="0"/>
              </a:rPr>
              <a:t>ОШИБКИ </a:t>
            </a:r>
          </a:p>
        </p:txBody>
      </p:sp>
      <p:sp>
        <p:nvSpPr>
          <p:cNvPr id="10249" name="AutoShape 5"/>
          <p:cNvSpPr>
            <a:spLocks noChangeArrowheads="1"/>
          </p:cNvSpPr>
          <p:nvPr/>
        </p:nvSpPr>
        <p:spPr bwMode="auto">
          <a:xfrm>
            <a:off x="2786063" y="1000125"/>
            <a:ext cx="287337" cy="517525"/>
          </a:xfrm>
          <a:prstGeom prst="downArrow">
            <a:avLst>
              <a:gd name="adj1" fmla="val 50000"/>
              <a:gd name="adj2" fmla="val 45028"/>
            </a:avLst>
          </a:prstGeom>
          <a:solidFill>
            <a:srgbClr val="3333CC"/>
          </a:solidFill>
          <a:ln w="25560" cap="sq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5"/>
          <p:cNvSpPr>
            <a:spLocks noChangeArrowheads="1"/>
          </p:cNvSpPr>
          <p:nvPr/>
        </p:nvSpPr>
        <p:spPr bwMode="auto">
          <a:xfrm>
            <a:off x="7215188" y="1000125"/>
            <a:ext cx="287337" cy="517525"/>
          </a:xfrm>
          <a:prstGeom prst="downArrow">
            <a:avLst>
              <a:gd name="adj1" fmla="val 50000"/>
              <a:gd name="adj2" fmla="val 45028"/>
            </a:avLst>
          </a:prstGeom>
          <a:solidFill>
            <a:srgbClr val="3333CC"/>
          </a:solidFill>
          <a:ln w="25560" cap="sq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5"/>
          <p:cNvSpPr>
            <a:spLocks noChangeArrowheads="1"/>
          </p:cNvSpPr>
          <p:nvPr/>
        </p:nvSpPr>
        <p:spPr bwMode="auto">
          <a:xfrm>
            <a:off x="3714750" y="2214563"/>
            <a:ext cx="928688" cy="517525"/>
          </a:xfrm>
          <a:prstGeom prst="downArrow">
            <a:avLst>
              <a:gd name="adj1" fmla="val 50000"/>
              <a:gd name="adj2" fmla="val 45028"/>
            </a:avLst>
          </a:prstGeom>
          <a:solidFill>
            <a:srgbClr val="3333CC"/>
          </a:solidFill>
          <a:ln w="25560" cap="sq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5"/>
          <p:cNvSpPr>
            <a:spLocks noChangeArrowheads="1"/>
          </p:cNvSpPr>
          <p:nvPr/>
        </p:nvSpPr>
        <p:spPr bwMode="auto">
          <a:xfrm>
            <a:off x="7000875" y="2357438"/>
            <a:ext cx="928688" cy="428625"/>
          </a:xfrm>
          <a:prstGeom prst="downArrow">
            <a:avLst>
              <a:gd name="adj1" fmla="val 50000"/>
              <a:gd name="adj2" fmla="val 45028"/>
            </a:avLst>
          </a:prstGeom>
          <a:solidFill>
            <a:srgbClr val="3333CC"/>
          </a:solidFill>
          <a:ln w="25560" cap="sq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5"/>
          <p:cNvSpPr>
            <a:spLocks noChangeArrowheads="1"/>
          </p:cNvSpPr>
          <p:nvPr/>
        </p:nvSpPr>
        <p:spPr bwMode="auto">
          <a:xfrm>
            <a:off x="1357313" y="2214563"/>
            <a:ext cx="928687" cy="517525"/>
          </a:xfrm>
          <a:prstGeom prst="downArrow">
            <a:avLst>
              <a:gd name="adj1" fmla="val 50000"/>
              <a:gd name="adj2" fmla="val 45028"/>
            </a:avLst>
          </a:prstGeom>
          <a:solidFill>
            <a:srgbClr val="3333CC"/>
          </a:solidFill>
          <a:ln w="25560" cap="sq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5"/>
          <p:cNvSpPr>
            <a:spLocks noChangeArrowheads="1"/>
          </p:cNvSpPr>
          <p:nvPr/>
        </p:nvSpPr>
        <p:spPr bwMode="auto">
          <a:xfrm>
            <a:off x="1571625" y="5000625"/>
            <a:ext cx="287338" cy="517525"/>
          </a:xfrm>
          <a:prstGeom prst="downArrow">
            <a:avLst>
              <a:gd name="adj1" fmla="val 50000"/>
              <a:gd name="adj2" fmla="val 45028"/>
            </a:avLst>
          </a:prstGeom>
          <a:solidFill>
            <a:srgbClr val="3333CC"/>
          </a:solidFill>
          <a:ln w="25560" cap="sq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5"/>
          <p:cNvSpPr>
            <a:spLocks noChangeArrowheads="1"/>
          </p:cNvSpPr>
          <p:nvPr/>
        </p:nvSpPr>
        <p:spPr bwMode="auto">
          <a:xfrm>
            <a:off x="4214813" y="4500563"/>
            <a:ext cx="287337" cy="517525"/>
          </a:xfrm>
          <a:prstGeom prst="downArrow">
            <a:avLst>
              <a:gd name="adj1" fmla="val 50000"/>
              <a:gd name="adj2" fmla="val 45028"/>
            </a:avLst>
          </a:prstGeom>
          <a:solidFill>
            <a:srgbClr val="3333CC"/>
          </a:solidFill>
          <a:ln w="25560" cap="sq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0" y="5643563"/>
            <a:ext cx="3357563" cy="121443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560" cap="sq">
            <a:solidFill>
              <a:srgbClr val="84EEBC"/>
            </a:solidFill>
            <a:miter lim="800000"/>
            <a:headEnd/>
            <a:tailEnd/>
          </a:ln>
        </p:spPr>
        <p:txBody>
          <a:bodyPr lIns="36000" tIns="45000" rIns="36000" bIns="45000"/>
          <a:lstStyle/>
          <a:p>
            <a:pPr marL="206375" indent="-98425" algn="ctr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sz="13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нарушен  порядок заполнения</a:t>
            </a: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(нет реквизита  нормативного документа при приеме  и др.)</a:t>
            </a: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sz="12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sz="12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sz="12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sz="12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57" name="AutoShape 7"/>
          <p:cNvSpPr>
            <a:spLocks noChangeArrowheads="1"/>
          </p:cNvSpPr>
          <p:nvPr/>
        </p:nvSpPr>
        <p:spPr bwMode="auto">
          <a:xfrm>
            <a:off x="3500438" y="5143500"/>
            <a:ext cx="2928937" cy="1357313"/>
          </a:xfrm>
          <a:prstGeom prst="roundRect">
            <a:avLst>
              <a:gd name="adj" fmla="val 16667"/>
            </a:avLst>
          </a:prstGeom>
          <a:solidFill>
            <a:srgbClr val="C2FFF0"/>
          </a:solidFill>
          <a:ln w="25560" cap="sq">
            <a:solidFill>
              <a:srgbClr val="1F497D"/>
            </a:solidFill>
            <a:miter lim="800000"/>
            <a:headEnd/>
            <a:tailEnd/>
          </a:ln>
        </p:spPr>
        <p:txBody>
          <a:bodyPr lIns="36000" tIns="45000" rIns="36000" bIns="45000"/>
          <a:lstStyle/>
          <a:p>
            <a:pPr marL="206375" indent="-98425" algn="ctr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13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ОШИБКИ ФОРМАТА</a:t>
            </a:r>
          </a:p>
          <a:p>
            <a:pPr marL="206375" indent="-98425" algn="ctr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13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сформирован  некорректный электронный файл</a:t>
            </a:r>
          </a:p>
          <a:p>
            <a:pPr marL="206375" indent="-98425" algn="ctr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13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(устаревший формат, некорректная дата и др.)</a:t>
            </a:r>
          </a:p>
          <a:p>
            <a:pPr marL="206375" indent="-98425" algn="ctr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13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1200" b="1">
              <a:solidFill>
                <a:srgbClr val="000000"/>
              </a:solidFill>
              <a:latin typeface="Times New Roman" pitchFamily="16" charset="0"/>
            </a:endParaRP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1200" b="1">
              <a:solidFill>
                <a:srgbClr val="000000"/>
              </a:solidFill>
              <a:latin typeface="Times New Roman" pitchFamily="16" charset="0"/>
            </a:endParaRP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1200" b="1">
              <a:solidFill>
                <a:srgbClr val="000000"/>
              </a:solidFill>
              <a:latin typeface="Times New Roman" pitchFamily="16" charset="0"/>
            </a:endParaRPr>
          </a:p>
          <a:p>
            <a:pPr marL="206375" indent="-98425" algn="just"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1200" b="1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13446</TotalTime>
  <Words>356</Words>
  <Application>Microsoft Office PowerPoint</Application>
  <PresentationFormat>Экран (4:3)</PresentationFormat>
  <Paragraphs>98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Arial</vt:lpstr>
      <vt:lpstr>Times New Roman</vt:lpstr>
      <vt:lpstr>宋体</vt:lpstr>
      <vt:lpstr>Trebuchet MS</vt:lpstr>
      <vt:lpstr>Тема Office</vt:lpstr>
      <vt:lpstr>Презентация PowerPoint</vt:lpstr>
      <vt:lpstr>Способы предоставления сведений о трудовой деятельности (СЗВ-ТД) в ПФР в электронном виде </vt:lpstr>
      <vt:lpstr>Предоставление сведений о трудовой деятельности  (СЗВ-ТД) через оператора связи.</vt:lpstr>
      <vt:lpstr>Предоставление сведений о трудовой деятельности  (СЗВ-ТД) через уполномоченного представителя.</vt:lpstr>
      <vt:lpstr>Предоставление сведений о трудовой деятельности  (СЗВ-ТД) через сайт ПФР «Кабинет страхователя».</vt:lpstr>
      <vt:lpstr>Предоставление сведений о трудовой деятельности  (СЗВ-ТД ) через «Кабинет страхователя».</vt:lpstr>
      <vt:lpstr>Презентация PowerPoint</vt:lpstr>
      <vt:lpstr>Презентация PowerPoint</vt:lpstr>
      <vt:lpstr>При приеме  отчетности  по   сведениям  о трудовой деятельности (СЗВ-ТД)  по протоколу проверки формируются</vt:lpstr>
      <vt:lpstr>Презентация PowerPoint</vt:lpstr>
      <vt:lpstr>Ошибки , подлежащие исправлению , указаны с кодом 30 поименованы в Постановлении Правления ПФР от 25.122019 № 730п. </vt:lpstr>
      <vt:lpstr>Ошибки , подлежащие исправлению , указаны с кодом 30 поименованы в Постановлении Правления ПФР от 25.122019 № 730п. </vt:lpstr>
      <vt:lpstr>Пример № 1  ошибка с кодом результата 30</vt:lpstr>
      <vt:lpstr>Пример № 2 ошибка с кодом результата 30</vt:lpstr>
      <vt:lpstr>Ошибки , подлежащие исправлению , указаны с кодом 50 поименованы в Постановлении Правления ПФР от 25.122019 № 730п. </vt:lpstr>
      <vt:lpstr>Пример №1  ошибка с кодом результата 50</vt:lpstr>
      <vt:lpstr>Презентация PowerPoint</vt:lpstr>
      <vt:lpstr>Предупреждение  КОД 20</vt:lpstr>
      <vt:lpstr>Сведения не содержащие ошибки протокол имеет вид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Engineer</cp:lastModifiedBy>
  <cp:revision>521</cp:revision>
  <cp:lastPrinted>2015-03-03T10:58:13Z</cp:lastPrinted>
  <dcterms:created xsi:type="dcterms:W3CDTF">2012-06-04T03:03:36Z</dcterms:created>
  <dcterms:modified xsi:type="dcterms:W3CDTF">2020-02-27T10:20:37Z</dcterms:modified>
</cp:coreProperties>
</file>