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5"/>
  </p:notesMasterIdLst>
  <p:sldIdLst>
    <p:sldId id="413" r:id="rId2"/>
    <p:sldId id="408" r:id="rId3"/>
    <p:sldId id="409" r:id="rId4"/>
  </p:sldIdLst>
  <p:sldSz cx="12192000" cy="6858000"/>
  <p:notesSz cx="6811963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1852" cy="499012"/>
          </a:xfrm>
          <a:prstGeom prst="rect">
            <a:avLst/>
          </a:prstGeom>
        </p:spPr>
        <p:txBody>
          <a:bodyPr vert="horz" lIns="91443" tIns="45721" rIns="91443" bIns="457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8539" y="0"/>
            <a:ext cx="2951852" cy="499012"/>
          </a:xfrm>
          <a:prstGeom prst="rect">
            <a:avLst/>
          </a:prstGeom>
        </p:spPr>
        <p:txBody>
          <a:bodyPr vert="horz" lIns="91443" tIns="45721" rIns="91443" bIns="45721" rtlCol="0"/>
          <a:lstStyle>
            <a:lvl1pPr algn="r">
              <a:defRPr sz="1200"/>
            </a:lvl1pPr>
          </a:lstStyle>
          <a:p>
            <a:fld id="{EB9C0512-F890-4BB3-A0F0-7751DA1EF1F5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7413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3" tIns="45721" rIns="91443" bIns="457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198" y="4786366"/>
            <a:ext cx="5449570" cy="3916114"/>
          </a:xfrm>
          <a:prstGeom prst="rect">
            <a:avLst/>
          </a:prstGeom>
        </p:spPr>
        <p:txBody>
          <a:bodyPr vert="horz" lIns="91443" tIns="45721" rIns="91443" bIns="457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6679"/>
            <a:ext cx="2951852" cy="499011"/>
          </a:xfrm>
          <a:prstGeom prst="rect">
            <a:avLst/>
          </a:prstGeom>
        </p:spPr>
        <p:txBody>
          <a:bodyPr vert="horz" lIns="91443" tIns="45721" rIns="91443" bIns="457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8539" y="9446679"/>
            <a:ext cx="2951852" cy="499011"/>
          </a:xfrm>
          <a:prstGeom prst="rect">
            <a:avLst/>
          </a:prstGeom>
        </p:spPr>
        <p:txBody>
          <a:bodyPr vert="horz" lIns="91443" tIns="45721" rIns="91443" bIns="45721" rtlCol="0" anchor="b"/>
          <a:lstStyle>
            <a:lvl1pPr algn="r">
              <a:defRPr sz="1200"/>
            </a:lvl1pPr>
          </a:lstStyle>
          <a:p>
            <a:fld id="{68B6558F-8E58-49E5-B246-1A00C6C0A8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6043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24CA7-0645-4F64-9840-5D94C8E23FF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5498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EF0E0-F20D-45A9-8969-790B3C37B44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7966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EF0E0-F20D-45A9-8969-790B3C37B44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4868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C851-11DB-4774-8C29-2D931018B14E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6901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C851-11DB-4774-8C29-2D931018B14E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3590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C851-11DB-4774-8C29-2D931018B14E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280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C851-11DB-4774-8C29-2D931018B14E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3541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C851-11DB-4774-8C29-2D931018B14E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93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C851-11DB-4774-8C29-2D931018B14E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0882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C851-11DB-4774-8C29-2D931018B14E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9249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C851-11DB-4774-8C29-2D931018B14E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391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C851-11DB-4774-8C29-2D931018B14E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6312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C851-11DB-4774-8C29-2D931018B14E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0686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C851-11DB-4774-8C29-2D931018B14E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DD08-2F98-45DC-87A9-F650D2EC68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7728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AC851-11DB-4774-8C29-2D931018B14E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7DD08-2F98-45DC-87A9-F650D2EC68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3084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1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Shape 56"/>
          <p:cNvPicPr/>
          <p:nvPr/>
        </p:nvPicPr>
        <p:blipFill rotWithShape="1">
          <a:blip r:embed="rId3"/>
          <a:srcRect b="31050"/>
          <a:stretch/>
        </p:blipFill>
        <p:spPr>
          <a:xfrm>
            <a:off x="130644" y="1443990"/>
            <a:ext cx="11976011" cy="4536222"/>
          </a:xfrm>
          <a:prstGeom prst="rect">
            <a:avLst/>
          </a:prstGeom>
        </p:spPr>
      </p:pic>
      <p:pic>
        <p:nvPicPr>
          <p:cNvPr id="80" name="Shape 80"/>
          <p:cNvPicPr/>
          <p:nvPr/>
        </p:nvPicPr>
        <p:blipFill>
          <a:blip r:embed="rId4"/>
          <a:stretch/>
        </p:blipFill>
        <p:spPr>
          <a:xfrm>
            <a:off x="7510462" y="3426099"/>
            <a:ext cx="4404876" cy="3140251"/>
          </a:xfrm>
          <a:prstGeom prst="rect">
            <a:avLst/>
          </a:prstGeom>
        </p:spPr>
      </p:pic>
      <p:sp>
        <p:nvSpPr>
          <p:cNvPr id="6" name="Shape 78"/>
          <p:cNvSpPr txBox="1"/>
          <p:nvPr/>
        </p:nvSpPr>
        <p:spPr>
          <a:xfrm>
            <a:off x="496791" y="390176"/>
            <a:ext cx="11243716" cy="1851148"/>
          </a:xfrm>
          <a:prstGeom prst="rect">
            <a:avLst/>
          </a:prstGeom>
        </p:spPr>
        <p:txBody>
          <a:bodyPr vert="horz" wrap="square" lIns="0" tIns="55245" rIns="0" bIns="0">
            <a:spAutoFit/>
          </a:bodyPr>
          <a:lstStyle/>
          <a:p>
            <a:pPr marL="9525" marR="3810" algn="ctr">
              <a:lnSpc>
                <a:spcPts val="3300"/>
              </a:lnSpc>
              <a:spcBef>
                <a:spcPts val="435"/>
              </a:spcBef>
            </a:pPr>
            <a:r>
              <a:rPr lang="ru-RU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Новые 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Правила </a:t>
            </a:r>
          </a:p>
          <a:p>
            <a:pPr marL="9525" marR="3810" algn="ctr">
              <a:lnSpc>
                <a:spcPts val="3300"/>
              </a:lnSpc>
              <a:spcBef>
                <a:spcPts val="435"/>
              </a:spcBef>
            </a:pP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финансового обеспечения предупредительных </a:t>
            </a:r>
            <a:r>
              <a:rPr lang="ru-RU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мер 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/>
            </a:r>
            <a:b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</a:b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по </a:t>
            </a:r>
            <a:r>
              <a:rPr lang="ru-RU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сокращению производственного травматизма и </a:t>
            </a:r>
            <a:endParaRPr lang="ru-RU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marL="9525" marR="3810" algn="ctr">
              <a:lnSpc>
                <a:spcPts val="3300"/>
              </a:lnSpc>
              <a:spcBef>
                <a:spcPts val="435"/>
              </a:spcBef>
            </a:pP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профессиональных </a:t>
            </a:r>
            <a:r>
              <a:rPr lang="ru-RU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заболеваний работников </a:t>
            </a:r>
            <a:endParaRPr lang="ru-RU" sz="28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7" name="object 24"/>
          <p:cNvSpPr txBox="1"/>
          <p:nvPr/>
        </p:nvSpPr>
        <p:spPr>
          <a:xfrm>
            <a:off x="485221" y="6234390"/>
            <a:ext cx="5273028" cy="351206"/>
          </a:xfrm>
          <a:prstGeom prst="rect">
            <a:avLst/>
          </a:prstGeom>
        </p:spPr>
        <p:txBody>
          <a:bodyPr vert="horz" wrap="square" lIns="0" tIns="12846" rIns="0" bIns="0" rtlCol="0">
            <a:spAutoFit/>
          </a:bodyPr>
          <a:lstStyle/>
          <a:p>
            <a:pPr marL="9515">
              <a:spcBef>
                <a:spcPts val="101"/>
              </a:spcBef>
            </a:pPr>
            <a:r>
              <a:rPr lang="ru-RU" sz="2000" spc="-11" dirty="0" smtClean="0">
                <a:solidFill>
                  <a:srgbClr val="616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ОСФР по Ивановской области январь </a:t>
            </a:r>
            <a:r>
              <a:rPr sz="2000" spc="-49" dirty="0" smtClean="0">
                <a:solidFill>
                  <a:srgbClr val="616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198" b="1" spc="15" dirty="0" smtClean="0">
                <a:solidFill>
                  <a:srgbClr val="616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ru-RU" sz="2198" b="1" spc="15" dirty="0" smtClean="0">
                <a:solidFill>
                  <a:srgbClr val="616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198" b="1" spc="15" dirty="0">
                <a:solidFill>
                  <a:srgbClr val="61606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198" b="1" spc="15" dirty="0">
                <a:solidFill>
                  <a:srgbClr val="616061"/>
                </a:solidFill>
                <a:latin typeface="Montserrat-SemiBold"/>
                <a:cs typeface="Montserrat-SemiBold"/>
              </a:rPr>
              <a:t>.</a:t>
            </a:r>
            <a:endParaRPr sz="2198" dirty="0">
              <a:latin typeface="Montserrat-SemiBold"/>
              <a:cs typeface="Montserrat-SemiBold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963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551956" y="108419"/>
            <a:ext cx="10009827" cy="462911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СОВЕРШЕНСТВОВАНИЕ ФИНАНСОВОГО ОБЕСПЕЧЕНИЯ ПРЕДУПРЕДИТЕЛЬНЫХ МЕР (ФОПМ)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536286" y="6492875"/>
            <a:ext cx="2743200" cy="365125"/>
          </a:xfrm>
        </p:spPr>
        <p:txBody>
          <a:bodyPr/>
          <a:lstStyle/>
          <a:p>
            <a:fld id="{5DDC2DCF-3C1B-440A-9DFA-774E92B339DA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031151" y="487475"/>
            <a:ext cx="10987853" cy="8925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Приказ </a:t>
            </a:r>
            <a:r>
              <a:rPr lang="ru-RU" sz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Минтруда России </a:t>
            </a:r>
            <a:r>
              <a:rPr lang="ru-RU" sz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 11 июля 2024 г. № 347н</a:t>
            </a:r>
            <a:br>
              <a:rPr lang="ru-RU" sz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«Об </a:t>
            </a:r>
            <a:r>
              <a:rPr lang="ru-RU" sz="1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утверждении Правил финансового обеспечения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</a:t>
            </a:r>
            <a:r>
              <a:rPr lang="ru-RU" sz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en-US" sz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3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Зарегистрировано в Минюсте России 19 ноября 2024 г., регистрационный № 80230</a:t>
            </a:r>
            <a:r>
              <a:rPr lang="ru-RU" sz="13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88284" y="2155791"/>
            <a:ext cx="5585818" cy="1328577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200" dirty="0" smtClean="0">
                <a:solidFill>
                  <a:schemeClr val="tx1"/>
                </a:solidFill>
              </a:rPr>
              <a:t>З</a:t>
            </a:r>
            <a:r>
              <a:rPr lang="ru-RU" sz="1200" b="1" dirty="0" smtClean="0">
                <a:solidFill>
                  <a:schemeClr val="tx1"/>
                </a:solidFill>
              </a:rPr>
              <a:t>аявление </a:t>
            </a:r>
            <a:r>
              <a:rPr lang="ru-RU" sz="1200" b="1" dirty="0">
                <a:solidFill>
                  <a:schemeClr val="tx1"/>
                </a:solidFill>
              </a:rPr>
              <a:t>о финансовом обеспечении</a:t>
            </a:r>
            <a:r>
              <a:rPr lang="ru-RU" sz="1200" dirty="0">
                <a:solidFill>
                  <a:schemeClr val="tx1"/>
                </a:solidFill>
              </a:rPr>
              <a:t> предупредительных </a:t>
            </a:r>
            <a:r>
              <a:rPr lang="ru-RU" sz="1200" dirty="0" smtClean="0">
                <a:solidFill>
                  <a:schemeClr val="tx1"/>
                </a:solidFill>
              </a:rPr>
              <a:t>мер </a:t>
            </a:r>
            <a:r>
              <a:rPr lang="ru-RU" sz="1200" dirty="0">
                <a:solidFill>
                  <a:schemeClr val="tx1"/>
                </a:solidFill>
              </a:rPr>
              <a:t>и планом </a:t>
            </a:r>
            <a:r>
              <a:rPr lang="ru-RU" sz="1200" dirty="0" smtClean="0">
                <a:solidFill>
                  <a:schemeClr val="tx1"/>
                </a:solidFill>
              </a:rPr>
              <a:t>фин</a:t>
            </a:r>
            <a:r>
              <a:rPr lang="ru-RU" sz="1200" dirty="0" smtClean="0"/>
              <a:t>. </a:t>
            </a:r>
            <a:r>
              <a:rPr lang="ru-RU" sz="1200" dirty="0" smtClean="0">
                <a:solidFill>
                  <a:schemeClr val="tx1"/>
                </a:solidFill>
              </a:rPr>
              <a:t>обеспечения +</a:t>
            </a:r>
            <a:r>
              <a:rPr lang="ru-RU" sz="1200" b="1" dirty="0">
                <a:solidFill>
                  <a:schemeClr val="tx1"/>
                </a:solidFill>
              </a:rPr>
              <a:t> </a:t>
            </a:r>
            <a:r>
              <a:rPr lang="ru-RU" sz="1200" b="1" dirty="0" smtClean="0">
                <a:solidFill>
                  <a:srgbClr val="C00000"/>
                </a:solidFill>
              </a:rPr>
              <a:t>пакет документов</a:t>
            </a:r>
            <a:r>
              <a:rPr lang="ru-RU" sz="1200" b="1" dirty="0" smtClean="0">
                <a:solidFill>
                  <a:schemeClr val="tx1"/>
                </a:solidFill>
              </a:rPr>
              <a:t>, </a:t>
            </a:r>
            <a:r>
              <a:rPr lang="ru-RU" sz="1200" b="1" dirty="0">
                <a:solidFill>
                  <a:schemeClr val="tx1"/>
                </a:solidFill>
              </a:rPr>
              <a:t>обосновывающих необходимость </a:t>
            </a:r>
            <a:r>
              <a:rPr lang="ru-RU" sz="1200" b="1" dirty="0" smtClean="0">
                <a:solidFill>
                  <a:schemeClr val="tx1"/>
                </a:solidFill>
              </a:rPr>
              <a:t>фин. Обеспечения.</a:t>
            </a:r>
          </a:p>
          <a:p>
            <a:pPr lvl="0" algn="just"/>
            <a:r>
              <a:rPr lang="ru-RU" sz="1200" b="1" dirty="0" smtClean="0">
                <a:solidFill>
                  <a:schemeClr val="tx1"/>
                </a:solidFill>
              </a:rPr>
              <a:t>После </a:t>
            </a:r>
            <a:r>
              <a:rPr lang="ru-RU" sz="1200" b="1" dirty="0">
                <a:solidFill>
                  <a:schemeClr val="tx1"/>
                </a:solidFill>
              </a:rPr>
              <a:t>выполнения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пред. мер, страхователь </a:t>
            </a:r>
            <a:r>
              <a:rPr lang="ru-RU" sz="1200" dirty="0">
                <a:solidFill>
                  <a:schemeClr val="tx1"/>
                </a:solidFill>
              </a:rPr>
              <a:t>обращается в </a:t>
            </a:r>
            <a:r>
              <a:rPr lang="ru-RU" sz="1200" dirty="0" smtClean="0">
                <a:solidFill>
                  <a:schemeClr val="tx1"/>
                </a:solidFill>
              </a:rPr>
              <a:t>отделение СФР за компенсацией </a:t>
            </a:r>
            <a:r>
              <a:rPr lang="ru-RU" sz="1200" b="1" dirty="0" smtClean="0">
                <a:solidFill>
                  <a:schemeClr val="tx1"/>
                </a:solidFill>
              </a:rPr>
              <a:t>с </a:t>
            </a:r>
            <a:r>
              <a:rPr lang="ru-RU" sz="1200" b="1" dirty="0">
                <a:solidFill>
                  <a:schemeClr val="tx1"/>
                </a:solidFill>
              </a:rPr>
              <a:t>заявлением </a:t>
            </a:r>
            <a:r>
              <a:rPr lang="ru-RU" sz="1200" b="1" dirty="0" smtClean="0">
                <a:solidFill>
                  <a:schemeClr val="tx1"/>
                </a:solidFill>
              </a:rPr>
              <a:t>и документами, подтверждающими </a:t>
            </a:r>
            <a:r>
              <a:rPr lang="ru-RU" sz="1200" b="1" dirty="0">
                <a:solidFill>
                  <a:schemeClr val="tx1"/>
                </a:solidFill>
              </a:rPr>
              <a:t>произведенные </a:t>
            </a:r>
            <a:r>
              <a:rPr lang="ru-RU" sz="1200" b="1" dirty="0" smtClean="0">
                <a:solidFill>
                  <a:schemeClr val="tx1"/>
                </a:solidFill>
              </a:rPr>
              <a:t>расходы.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6332889" y="2164726"/>
            <a:ext cx="5794975" cy="126623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200" dirty="0" smtClean="0">
                <a:solidFill>
                  <a:schemeClr val="tx1"/>
                </a:solidFill>
              </a:rPr>
              <a:t>З</a:t>
            </a:r>
            <a:r>
              <a:rPr lang="ru-RU" sz="1200" b="1" dirty="0" smtClean="0">
                <a:solidFill>
                  <a:schemeClr val="tx1"/>
                </a:solidFill>
              </a:rPr>
              <a:t>аявление </a:t>
            </a:r>
            <a:r>
              <a:rPr lang="ru-RU" sz="1200" b="1" dirty="0">
                <a:solidFill>
                  <a:schemeClr val="tx1"/>
                </a:solidFill>
              </a:rPr>
              <a:t>о финансовом обеспечении</a:t>
            </a:r>
            <a:r>
              <a:rPr lang="ru-RU" sz="1200" dirty="0">
                <a:solidFill>
                  <a:schemeClr val="tx1"/>
                </a:solidFill>
              </a:rPr>
              <a:t> предупредительных мер </a:t>
            </a:r>
            <a:r>
              <a:rPr lang="ru-RU" sz="1200" dirty="0" smtClean="0">
                <a:solidFill>
                  <a:schemeClr val="tx1"/>
                </a:solidFill>
              </a:rPr>
              <a:t>и </a:t>
            </a:r>
            <a:r>
              <a:rPr lang="ru-RU" sz="1200" dirty="0">
                <a:solidFill>
                  <a:schemeClr val="tx1"/>
                </a:solidFill>
              </a:rPr>
              <a:t>планом </a:t>
            </a:r>
            <a:r>
              <a:rPr lang="ru-RU" sz="1200" dirty="0" smtClean="0">
                <a:solidFill>
                  <a:schemeClr val="tx1"/>
                </a:solidFill>
              </a:rPr>
              <a:t>фин. </a:t>
            </a:r>
            <a:r>
              <a:rPr lang="ru-RU" sz="1200" dirty="0">
                <a:solidFill>
                  <a:schemeClr val="tx1"/>
                </a:solidFill>
              </a:rPr>
              <a:t>обеспечения </a:t>
            </a:r>
            <a:r>
              <a:rPr lang="ru-RU" sz="1200" dirty="0" smtClean="0">
                <a:solidFill>
                  <a:schemeClr val="tx1"/>
                </a:solidFill>
              </a:rPr>
              <a:t>пред. </a:t>
            </a:r>
            <a:r>
              <a:rPr lang="ru-RU" sz="1200" dirty="0">
                <a:solidFill>
                  <a:schemeClr val="tx1"/>
                </a:solidFill>
              </a:rPr>
              <a:t>мер </a:t>
            </a:r>
            <a:r>
              <a:rPr lang="ru-RU" sz="1200" b="1" dirty="0">
                <a:solidFill>
                  <a:srgbClr val="00B050"/>
                </a:solidFill>
              </a:rPr>
              <a:t>без приложения к заявлению обосновывающих документов</a:t>
            </a:r>
            <a:r>
              <a:rPr lang="ru-RU" sz="1200" dirty="0">
                <a:solidFill>
                  <a:srgbClr val="FFC000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(за </a:t>
            </a:r>
            <a:r>
              <a:rPr lang="ru-RU" sz="1200" dirty="0" smtClean="0">
                <a:solidFill>
                  <a:schemeClr val="tx1"/>
                </a:solidFill>
              </a:rPr>
              <a:t>исключением ряда мероприятий). </a:t>
            </a:r>
          </a:p>
          <a:p>
            <a:pPr lvl="0" algn="just"/>
            <a:r>
              <a:rPr lang="ru-RU" sz="1200" b="1" dirty="0" smtClean="0">
                <a:solidFill>
                  <a:srgbClr val="00B050"/>
                </a:solidFill>
              </a:rPr>
              <a:t>Заявление </a:t>
            </a:r>
            <a:r>
              <a:rPr lang="ru-RU" sz="1200" b="1" dirty="0">
                <a:solidFill>
                  <a:srgbClr val="00B050"/>
                </a:solidFill>
              </a:rPr>
              <a:t>о возмещении</a:t>
            </a:r>
            <a:r>
              <a:rPr lang="ru-RU" sz="1200" dirty="0">
                <a:solidFill>
                  <a:srgbClr val="00B050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произведенных расходов </a:t>
            </a:r>
            <a:r>
              <a:rPr lang="ru-RU" sz="1200" dirty="0" smtClean="0">
                <a:solidFill>
                  <a:schemeClr val="tx1"/>
                </a:solidFill>
              </a:rPr>
              <a:t>и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smtClean="0">
                <a:solidFill>
                  <a:srgbClr val="00B050"/>
                </a:solidFill>
              </a:rPr>
              <a:t>документы,</a:t>
            </a:r>
            <a:r>
              <a:rPr lang="ru-RU" sz="1200" dirty="0" smtClean="0"/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подтверждающие </a:t>
            </a:r>
            <a:r>
              <a:rPr lang="ru-RU" sz="1200" dirty="0">
                <a:solidFill>
                  <a:schemeClr val="tx1"/>
                </a:solidFill>
              </a:rPr>
              <a:t>произведенные расходы, страхователь представляет в </a:t>
            </a:r>
            <a:r>
              <a:rPr lang="ru-RU" sz="1200" dirty="0" smtClean="0">
                <a:solidFill>
                  <a:schemeClr val="tx1"/>
                </a:solidFill>
              </a:rPr>
              <a:t>отделение СФР</a:t>
            </a:r>
            <a:r>
              <a:rPr lang="ru-RU" sz="1200" dirty="0" smtClean="0"/>
              <a:t> </a:t>
            </a:r>
            <a:r>
              <a:rPr lang="ru-RU" sz="1200" b="1" dirty="0">
                <a:solidFill>
                  <a:srgbClr val="00B050"/>
                </a:solidFill>
              </a:rPr>
              <a:t>по завершении </a:t>
            </a:r>
            <a:r>
              <a:rPr lang="ru-RU" sz="1200" b="1" dirty="0" smtClean="0">
                <a:solidFill>
                  <a:srgbClr val="00B050"/>
                </a:solidFill>
              </a:rPr>
              <a:t>проведения  указанных мероприятий.</a:t>
            </a:r>
            <a:endParaRPr lang="ru-RU" sz="1200" dirty="0">
              <a:solidFill>
                <a:srgbClr val="00B050"/>
              </a:solidFill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288284" y="3682881"/>
            <a:ext cx="5585817" cy="782753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200" dirty="0">
                <a:solidFill>
                  <a:schemeClr val="tx1"/>
                </a:solidFill>
              </a:rPr>
              <a:t>Решение о финансовом обеспечении предупредительных мер страхователя принимается по сумме финансирования </a:t>
            </a:r>
            <a:r>
              <a:rPr lang="ru-RU" sz="1200" b="1" dirty="0">
                <a:solidFill>
                  <a:schemeClr val="tx1"/>
                </a:solidFill>
              </a:rPr>
              <a:t>с учетом перечня мер, включенных в план, и</a:t>
            </a:r>
            <a:r>
              <a:rPr lang="ru-RU" sz="1200" b="1" dirty="0"/>
              <a:t> </a:t>
            </a:r>
            <a:r>
              <a:rPr lang="ru-RU" sz="1200" b="1" dirty="0">
                <a:solidFill>
                  <a:srgbClr val="C00000"/>
                </a:solidFill>
              </a:rPr>
              <a:t>представления полного комплекта документов, </a:t>
            </a:r>
            <a:r>
              <a:rPr lang="ru-RU" sz="1200" b="1" dirty="0">
                <a:solidFill>
                  <a:schemeClr val="tx1"/>
                </a:solidFill>
              </a:rPr>
              <a:t>обосновывающих необходимость</a:t>
            </a:r>
            <a:r>
              <a:rPr lang="ru-RU" sz="1200" dirty="0">
                <a:solidFill>
                  <a:schemeClr val="tx1"/>
                </a:solidFill>
              </a:rPr>
              <a:t> финансового обеспечения предупредительных мер</a:t>
            </a: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6332889" y="3663160"/>
            <a:ext cx="5794976" cy="7787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200" dirty="0">
                <a:solidFill>
                  <a:schemeClr val="tx1"/>
                </a:solidFill>
              </a:rPr>
              <a:t>Страхователь</a:t>
            </a:r>
            <a:r>
              <a:rPr lang="ru-RU" sz="1200" dirty="0"/>
              <a:t> </a:t>
            </a:r>
            <a:r>
              <a:rPr lang="ru-RU" sz="1200" b="1" dirty="0">
                <a:solidFill>
                  <a:srgbClr val="00B050"/>
                </a:solidFill>
              </a:rPr>
              <a:t>самостоятельно определяет перечень</a:t>
            </a:r>
            <a:r>
              <a:rPr lang="ru-RU" sz="1200" dirty="0">
                <a:solidFill>
                  <a:srgbClr val="00B050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осуществляемых предупредительных мер в рамках утвержденного Правилами перечня</a:t>
            </a: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288285" y="4646648"/>
            <a:ext cx="5585817" cy="99435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200" dirty="0">
                <a:solidFill>
                  <a:schemeClr val="tx1"/>
                </a:solidFill>
              </a:rPr>
              <a:t>Страхователь в срок до </a:t>
            </a:r>
            <a:r>
              <a:rPr lang="ru-RU" sz="1200" dirty="0" smtClean="0">
                <a:solidFill>
                  <a:schemeClr val="tx1"/>
                </a:solidFill>
              </a:rPr>
              <a:t>20 ноября текущего </a:t>
            </a:r>
            <a:r>
              <a:rPr lang="ru-RU" sz="1200" dirty="0">
                <a:solidFill>
                  <a:schemeClr val="tx1"/>
                </a:solidFill>
              </a:rPr>
              <a:t>финансового года </a:t>
            </a:r>
            <a:r>
              <a:rPr lang="ru-RU" sz="1200" b="1" dirty="0">
                <a:solidFill>
                  <a:srgbClr val="C00000"/>
                </a:solidFill>
              </a:rPr>
              <a:t>имеет право обратиться с </a:t>
            </a:r>
            <a:r>
              <a:rPr lang="ru-RU" sz="1200" b="1" dirty="0" smtClean="0">
                <a:solidFill>
                  <a:srgbClr val="C00000"/>
                </a:solidFill>
              </a:rPr>
              <a:t>заявлением, </a:t>
            </a:r>
            <a:r>
              <a:rPr lang="ru-RU" sz="1200" b="1" dirty="0" smtClean="0">
                <a:solidFill>
                  <a:schemeClr val="tx1"/>
                </a:solidFill>
              </a:rPr>
              <a:t>чтобы внести изменения </a:t>
            </a:r>
            <a:r>
              <a:rPr lang="ru-RU" sz="1200" b="1" dirty="0">
                <a:solidFill>
                  <a:schemeClr val="tx1"/>
                </a:solidFill>
              </a:rPr>
              <a:t>в </a:t>
            </a:r>
            <a:r>
              <a:rPr lang="ru-RU" sz="1200" b="1" dirty="0" smtClean="0">
                <a:solidFill>
                  <a:schemeClr val="tx1"/>
                </a:solidFill>
              </a:rPr>
              <a:t>план</a:t>
            </a:r>
            <a:r>
              <a:rPr lang="ru-RU" sz="1200" dirty="0" smtClean="0">
                <a:solidFill>
                  <a:schemeClr val="tx1"/>
                </a:solidFill>
              </a:rPr>
              <a:t>, </a:t>
            </a:r>
            <a:r>
              <a:rPr lang="ru-RU" sz="1200" b="1" dirty="0">
                <a:solidFill>
                  <a:schemeClr val="tx1"/>
                </a:solidFill>
              </a:rPr>
              <a:t>с обоснованием необходимости </a:t>
            </a:r>
            <a:r>
              <a:rPr lang="ru-RU" sz="1200" b="1" dirty="0" smtClean="0">
                <a:solidFill>
                  <a:schemeClr val="tx1"/>
                </a:solidFill>
              </a:rPr>
              <a:t>внесения этих изменений, а также предоставить документов </a:t>
            </a:r>
            <a:r>
              <a:rPr lang="ru-RU" sz="1200" b="1" dirty="0">
                <a:solidFill>
                  <a:schemeClr val="tx1"/>
                </a:solidFill>
              </a:rPr>
              <a:t>для обоснования </a:t>
            </a:r>
            <a:r>
              <a:rPr lang="ru-RU" sz="1200" dirty="0">
                <a:solidFill>
                  <a:schemeClr val="tx1"/>
                </a:solidFill>
              </a:rPr>
              <a:t>предупредительных мер, по которым в план </a:t>
            </a:r>
            <a:r>
              <a:rPr lang="ru-RU" sz="1200" dirty="0" smtClean="0">
                <a:solidFill>
                  <a:schemeClr val="tx1"/>
                </a:solidFill>
              </a:rPr>
              <a:t>вносятся </a:t>
            </a:r>
            <a:r>
              <a:rPr lang="ru-RU" sz="1200" dirty="0">
                <a:solidFill>
                  <a:schemeClr val="tx1"/>
                </a:solidFill>
              </a:rPr>
              <a:t>изменения.</a:t>
            </a: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6332889" y="4637316"/>
            <a:ext cx="5794976" cy="91494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200" dirty="0">
                <a:solidFill>
                  <a:schemeClr val="tx1"/>
                </a:solidFill>
              </a:rPr>
              <a:t>Страхователь вправе </a:t>
            </a:r>
            <a:r>
              <a:rPr lang="ru-RU" sz="1200" b="1" dirty="0">
                <a:solidFill>
                  <a:srgbClr val="00B050"/>
                </a:solidFill>
              </a:rPr>
              <a:t>самостоятельно принимать решение о внесении изменений в план</a:t>
            </a:r>
            <a:r>
              <a:rPr lang="ru-RU" sz="1200" b="1" dirty="0">
                <a:solidFill>
                  <a:srgbClr val="FFC000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финансового обеспечения в пределах разрешенной суммы финансового обеспечения, при этом </a:t>
            </a:r>
            <a:r>
              <a:rPr lang="ru-RU" sz="1200" b="1" dirty="0">
                <a:solidFill>
                  <a:srgbClr val="00B050"/>
                </a:solidFill>
              </a:rPr>
              <a:t>повторное направление заявления и плана </a:t>
            </a:r>
            <a:r>
              <a:rPr lang="ru-RU" sz="1200" dirty="0">
                <a:solidFill>
                  <a:schemeClr val="tx1"/>
                </a:solidFill>
              </a:rPr>
              <a:t>финансового обеспечения предупредительных мер в отделение </a:t>
            </a:r>
            <a:r>
              <a:rPr lang="ru-RU" sz="1200" dirty="0" smtClean="0">
                <a:solidFill>
                  <a:schemeClr val="tx1"/>
                </a:solidFill>
              </a:rPr>
              <a:t> СФР  </a:t>
            </a:r>
            <a:r>
              <a:rPr lang="ru-RU" sz="1200" b="1" dirty="0" smtClean="0">
                <a:solidFill>
                  <a:srgbClr val="00B050"/>
                </a:solidFill>
              </a:rPr>
              <a:t>не </a:t>
            </a:r>
            <a:r>
              <a:rPr lang="ru-RU" sz="1200" b="1" dirty="0">
                <a:solidFill>
                  <a:srgbClr val="00B050"/>
                </a:solidFill>
              </a:rPr>
              <a:t>требуется</a:t>
            </a: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288286" y="5775263"/>
            <a:ext cx="5585817" cy="85317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Страхователь </a:t>
            </a:r>
            <a:r>
              <a:rPr lang="ru-RU" sz="1200" dirty="0">
                <a:solidFill>
                  <a:schemeClr val="tx1"/>
                </a:solidFill>
              </a:rPr>
              <a:t>обращается </a:t>
            </a:r>
            <a:r>
              <a:rPr lang="ru-RU" sz="1200" b="1" dirty="0">
                <a:solidFill>
                  <a:schemeClr val="tx1"/>
                </a:solidFill>
              </a:rPr>
              <a:t>с заявлением о возмещении произведенных расходов</a:t>
            </a:r>
            <a:r>
              <a:rPr lang="ru-RU" sz="1200" dirty="0">
                <a:solidFill>
                  <a:schemeClr val="tx1"/>
                </a:solidFill>
              </a:rPr>
              <a:t> на оплату предупредительных мер с представлением документов, подтверждающих произведенные расходы, </a:t>
            </a:r>
            <a:r>
              <a:rPr lang="ru-RU" sz="1200" b="1" dirty="0">
                <a:solidFill>
                  <a:schemeClr val="tx1"/>
                </a:solidFill>
              </a:rPr>
              <a:t>не позднее </a:t>
            </a:r>
            <a:r>
              <a:rPr lang="ru-RU" sz="1200" b="1" dirty="0" smtClean="0">
                <a:solidFill>
                  <a:schemeClr val="tx1"/>
                </a:solidFill>
              </a:rPr>
              <a:t>15 декабря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br>
              <a:rPr lang="ru-RU" sz="1200" dirty="0" smtClean="0">
                <a:solidFill>
                  <a:schemeClr val="tx1"/>
                </a:solidFill>
              </a:rPr>
            </a:br>
            <a:r>
              <a:rPr lang="ru-RU" sz="1200" dirty="0" smtClean="0">
                <a:solidFill>
                  <a:schemeClr val="tx1"/>
                </a:solidFill>
              </a:rPr>
              <a:t>текущего </a:t>
            </a:r>
            <a:r>
              <a:rPr lang="ru-RU" sz="1200" dirty="0">
                <a:solidFill>
                  <a:schemeClr val="tx1"/>
                </a:solidFill>
              </a:rPr>
              <a:t>года 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6332889" y="5775651"/>
            <a:ext cx="5794976" cy="85895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200" dirty="0" smtClean="0">
                <a:solidFill>
                  <a:schemeClr val="tx1"/>
                </a:solidFill>
              </a:rPr>
              <a:t>Страхователь </a:t>
            </a:r>
            <a:r>
              <a:rPr lang="ru-RU" sz="1200" dirty="0">
                <a:solidFill>
                  <a:schemeClr val="tx1"/>
                </a:solidFill>
              </a:rPr>
              <a:t>обращается с </a:t>
            </a:r>
            <a:r>
              <a:rPr lang="ru-RU" sz="1200" b="1" dirty="0">
                <a:solidFill>
                  <a:srgbClr val="00B050"/>
                </a:solidFill>
              </a:rPr>
              <a:t>заявлением о возмещении произведенных расходов</a:t>
            </a:r>
            <a:r>
              <a:rPr lang="ru-RU" sz="1200" dirty="0">
                <a:solidFill>
                  <a:srgbClr val="00B050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на оплату предупредительных мер с представлением документов, подтверждающих произведенные расходы</a:t>
            </a:r>
            <a:r>
              <a:rPr lang="ru-RU" sz="1200" dirty="0"/>
              <a:t> </a:t>
            </a:r>
            <a:r>
              <a:rPr lang="ru-RU" sz="1200" b="1" dirty="0">
                <a:solidFill>
                  <a:srgbClr val="00B050"/>
                </a:solidFill>
              </a:rPr>
              <a:t>в срок до </a:t>
            </a:r>
            <a:r>
              <a:rPr lang="ru-RU" sz="1200" b="1" dirty="0" smtClean="0">
                <a:solidFill>
                  <a:srgbClr val="00B050"/>
                </a:solidFill>
              </a:rPr>
              <a:t>15 ноября</a:t>
            </a:r>
            <a:r>
              <a:rPr lang="ru-RU" sz="1200" dirty="0" smtClean="0">
                <a:solidFill>
                  <a:srgbClr val="00B050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текущего </a:t>
            </a:r>
            <a:r>
              <a:rPr lang="ru-RU" sz="1200" dirty="0">
                <a:solidFill>
                  <a:schemeClr val="tx1"/>
                </a:solidFill>
              </a:rPr>
              <a:t>календарного года</a:t>
            </a:r>
          </a:p>
        </p:txBody>
      </p:sp>
      <p:grpSp>
        <p:nvGrpSpPr>
          <p:cNvPr id="74" name="Группа 73"/>
          <p:cNvGrpSpPr/>
          <p:nvPr/>
        </p:nvGrpSpPr>
        <p:grpSpPr>
          <a:xfrm>
            <a:off x="288287" y="1488271"/>
            <a:ext cx="5846506" cy="427746"/>
            <a:chOff x="-1025888" y="2449117"/>
            <a:chExt cx="3782874" cy="1382272"/>
          </a:xfrm>
        </p:grpSpPr>
        <p:sp>
          <p:nvSpPr>
            <p:cNvPr id="75" name="Нашивка 74"/>
            <p:cNvSpPr/>
            <p:nvPr/>
          </p:nvSpPr>
          <p:spPr>
            <a:xfrm>
              <a:off x="-1025888" y="2449117"/>
              <a:ext cx="3782874" cy="1382272"/>
            </a:xfrm>
            <a:prstGeom prst="chevr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77" name="TextBox 76"/>
            <p:cNvSpPr txBox="1"/>
            <p:nvPr/>
          </p:nvSpPr>
          <p:spPr>
            <a:xfrm>
              <a:off x="-395326" y="2675159"/>
              <a:ext cx="2391467" cy="994589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002060"/>
                  </a:solidFill>
                </a:rPr>
                <a:t>Старый механизм</a:t>
              </a:r>
            </a:p>
          </p:txBody>
        </p:sp>
      </p:grpSp>
      <p:sp>
        <p:nvSpPr>
          <p:cNvPr id="80" name="Нашивка 79"/>
          <p:cNvSpPr/>
          <p:nvPr/>
        </p:nvSpPr>
        <p:spPr>
          <a:xfrm>
            <a:off x="5968895" y="1488155"/>
            <a:ext cx="5981946" cy="427862"/>
          </a:xfrm>
          <a:prstGeom prst="chevr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82" name="TextBox 81"/>
          <p:cNvSpPr txBox="1"/>
          <p:nvPr/>
        </p:nvSpPr>
        <p:spPr>
          <a:xfrm>
            <a:off x="7944542" y="1538436"/>
            <a:ext cx="2348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Новый механизм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90" name="Стрелка вниз 89"/>
          <p:cNvSpPr/>
          <p:nvPr/>
        </p:nvSpPr>
        <p:spPr>
          <a:xfrm rot="16200000">
            <a:off x="5971502" y="2742898"/>
            <a:ext cx="284416" cy="3057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92" name="Стрелка вниз 91"/>
          <p:cNvSpPr/>
          <p:nvPr/>
        </p:nvSpPr>
        <p:spPr>
          <a:xfrm rot="16200000">
            <a:off x="5950653" y="3872100"/>
            <a:ext cx="284416" cy="3057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93" name="Стрелка вниз 92"/>
          <p:cNvSpPr/>
          <p:nvPr/>
        </p:nvSpPr>
        <p:spPr>
          <a:xfrm rot="16200000">
            <a:off x="5976082" y="4981626"/>
            <a:ext cx="284416" cy="3057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95" name="Стрелка вниз 94"/>
          <p:cNvSpPr/>
          <p:nvPr/>
        </p:nvSpPr>
        <p:spPr>
          <a:xfrm rot="16200000">
            <a:off x="5971501" y="5990884"/>
            <a:ext cx="284416" cy="3057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grpSp>
        <p:nvGrpSpPr>
          <p:cNvPr id="23" name="Group 47">
            <a:extLst>
              <a:ext uri="{FF2B5EF4-FFF2-40B4-BE49-F238E27FC236}">
                <a16:creationId xmlns="" xmlns:a16="http://schemas.microsoft.com/office/drawing/2014/main" id="{A19E95C1-44B7-5941-A77E-45C75DB8EAFB}"/>
              </a:ext>
            </a:extLst>
          </p:cNvPr>
          <p:cNvGrpSpPr/>
          <p:nvPr/>
        </p:nvGrpSpPr>
        <p:grpSpPr>
          <a:xfrm>
            <a:off x="181109" y="176846"/>
            <a:ext cx="685839" cy="806651"/>
            <a:chOff x="634994" y="7556702"/>
            <a:chExt cx="914452" cy="1075534"/>
          </a:xfrm>
        </p:grpSpPr>
        <p:pic>
          <p:nvPicPr>
            <p:cNvPr id="24" name="object 5">
              <a:extLst>
                <a:ext uri="{FF2B5EF4-FFF2-40B4-BE49-F238E27FC236}">
                  <a16:creationId xmlns="" xmlns:a16="http://schemas.microsoft.com/office/drawing/2014/main" id="{0ECA3D47-D73F-E14C-8F56-3257F3C5B0B2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25" name="object 6">
              <a:extLst>
                <a:ext uri="{FF2B5EF4-FFF2-40B4-BE49-F238E27FC236}">
                  <a16:creationId xmlns="" xmlns:a16="http://schemas.microsoft.com/office/drawing/2014/main" id="{54DFBAC4-6384-4043-B7AB-6E477911FD37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26" name="object 7">
              <a:extLst>
                <a:ext uri="{FF2B5EF4-FFF2-40B4-BE49-F238E27FC236}">
                  <a16:creationId xmlns="" xmlns:a16="http://schemas.microsoft.com/office/drawing/2014/main" id="{B360366A-6229-D34C-8ABD-0984FCC8EDD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pic>
          <p:nvPicPr>
            <p:cNvPr id="28" name="object 8">
              <a:extLst>
                <a:ext uri="{FF2B5EF4-FFF2-40B4-BE49-F238E27FC236}">
                  <a16:creationId xmlns="" xmlns:a16="http://schemas.microsoft.com/office/drawing/2014/main" id="{2A0B9DA9-576E-5F45-98B3-DDCEC039060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29" name="object 9">
              <a:extLst>
                <a:ext uri="{FF2B5EF4-FFF2-40B4-BE49-F238E27FC236}">
                  <a16:creationId xmlns="" xmlns:a16="http://schemas.microsoft.com/office/drawing/2014/main" id="{920488C4-F170-904D-8568-912251DB6E3B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30" name="object 10">
              <a:extLst>
                <a:ext uri="{FF2B5EF4-FFF2-40B4-BE49-F238E27FC236}">
                  <a16:creationId xmlns="" xmlns:a16="http://schemas.microsoft.com/office/drawing/2014/main" id="{2EC8B7FF-7F96-304A-AF0B-09A5706CB56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pic>
          <p:nvPicPr>
            <p:cNvPr id="31" name="object 11">
              <a:extLst>
                <a:ext uri="{FF2B5EF4-FFF2-40B4-BE49-F238E27FC236}">
                  <a16:creationId xmlns="" xmlns:a16="http://schemas.microsoft.com/office/drawing/2014/main" id="{86F243BE-F416-A648-BCFC-B667C51B2616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32" name="object 12">
              <a:extLst>
                <a:ext uri="{FF2B5EF4-FFF2-40B4-BE49-F238E27FC236}">
                  <a16:creationId xmlns="" xmlns:a16="http://schemas.microsoft.com/office/drawing/2014/main" id="{596D7822-8887-3A47-97D1-FB22B43410C1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34" name="object 13">
              <a:extLst>
                <a:ext uri="{FF2B5EF4-FFF2-40B4-BE49-F238E27FC236}">
                  <a16:creationId xmlns="" xmlns:a16="http://schemas.microsoft.com/office/drawing/2014/main" id="{D8B163FE-8973-404D-8E08-58D9EF9B9606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35" name="object 14">
              <a:extLst>
                <a:ext uri="{FF2B5EF4-FFF2-40B4-BE49-F238E27FC236}">
                  <a16:creationId xmlns="" xmlns:a16="http://schemas.microsoft.com/office/drawing/2014/main" id="{7E5F990C-0C85-284A-BA6B-BD014A99F8EE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36" name="object 15">
              <a:extLst>
                <a:ext uri="{FF2B5EF4-FFF2-40B4-BE49-F238E27FC236}">
                  <a16:creationId xmlns="" xmlns:a16="http://schemas.microsoft.com/office/drawing/2014/main" id="{DA5A55AC-4B6C-514F-83B9-4B935DBE48ED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37" name="object 16">
              <a:extLst>
                <a:ext uri="{FF2B5EF4-FFF2-40B4-BE49-F238E27FC236}">
                  <a16:creationId xmlns="" xmlns:a16="http://schemas.microsoft.com/office/drawing/2014/main" id="{F3D7E595-2F2D-CE4B-8312-46BC95AF60EB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pic>
          <p:nvPicPr>
            <p:cNvPr id="39" name="object 17">
              <a:extLst>
                <a:ext uri="{FF2B5EF4-FFF2-40B4-BE49-F238E27FC236}">
                  <a16:creationId xmlns="" xmlns:a16="http://schemas.microsoft.com/office/drawing/2014/main" id="{34418427-8B52-414E-A3C5-A4EDAE0BD4DC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69154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212832" y="1217004"/>
            <a:ext cx="10009827" cy="462911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</a:t>
            </a:r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ФИНАНСОВОГО ОБЕСПЕЧЕНИЯ ПРЕДУПРЕДИТЕЛЬНЫХ МЕР (ФОПМ)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Нашивка 4"/>
          <p:cNvSpPr/>
          <p:nvPr/>
        </p:nvSpPr>
        <p:spPr>
          <a:xfrm>
            <a:off x="494023" y="4010283"/>
            <a:ext cx="8187555" cy="111181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00025" tIns="66675" rIns="66675" bIns="66675" numCol="1" spcCol="1270" anchor="ctr" anchorCtr="0">
            <a:noAutofit/>
          </a:bodyPr>
          <a:lstStyle/>
          <a:p>
            <a:pPr lvl="0" algn="ctr" defTabSz="2222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5000" kern="1200"/>
          </a:p>
        </p:txBody>
      </p:sp>
      <p:grpSp>
        <p:nvGrpSpPr>
          <p:cNvPr id="84" name="Группа 83"/>
          <p:cNvGrpSpPr/>
          <p:nvPr/>
        </p:nvGrpSpPr>
        <p:grpSpPr>
          <a:xfrm>
            <a:off x="494023" y="3591176"/>
            <a:ext cx="8366684" cy="1676103"/>
            <a:chOff x="-2702000" y="4455315"/>
            <a:chExt cx="8752447" cy="1865323"/>
          </a:xfrm>
        </p:grpSpPr>
        <p:sp>
          <p:nvSpPr>
            <p:cNvPr id="102" name="Нашивка 101"/>
            <p:cNvSpPr/>
            <p:nvPr/>
          </p:nvSpPr>
          <p:spPr>
            <a:xfrm>
              <a:off x="-2702000" y="4942127"/>
              <a:ext cx="3698907" cy="1378511"/>
            </a:xfrm>
            <a:prstGeom prst="chevron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sp>
        <p:sp>
          <p:nvSpPr>
            <p:cNvPr id="103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/>
            </a:p>
          </p:txBody>
        </p:sp>
      </p:grpSp>
      <p:sp>
        <p:nvSpPr>
          <p:cNvPr id="107" name="Нашивка 106"/>
          <p:cNvSpPr/>
          <p:nvPr/>
        </p:nvSpPr>
        <p:spPr>
          <a:xfrm>
            <a:off x="6421026" y="4009944"/>
            <a:ext cx="5374900" cy="1252380"/>
          </a:xfrm>
          <a:prstGeom prst="chevron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Прямоугольник 12"/>
          <p:cNvSpPr/>
          <p:nvPr/>
        </p:nvSpPr>
        <p:spPr>
          <a:xfrm>
            <a:off x="7755386" y="4445635"/>
            <a:ext cx="266899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250" b="1" dirty="0" smtClean="0">
                <a:solidFill>
                  <a:srgbClr val="002060"/>
                </a:solidFill>
              </a:rPr>
              <a:t>Решение о возмещении расходов и перечисление средств</a:t>
            </a:r>
            <a:endParaRPr lang="ru-RU" sz="1250" b="1" dirty="0">
              <a:solidFill>
                <a:srgbClr val="002060"/>
              </a:solidFill>
            </a:endParaRPr>
          </a:p>
        </p:txBody>
      </p:sp>
      <p:sp>
        <p:nvSpPr>
          <p:cNvPr id="111" name="Стрелка вправо с вырезом 110"/>
          <p:cNvSpPr/>
          <p:nvPr/>
        </p:nvSpPr>
        <p:spPr>
          <a:xfrm>
            <a:off x="68048" y="5195215"/>
            <a:ext cx="11817552" cy="586749"/>
          </a:xfrm>
          <a:prstGeom prst="notchedRightArrow">
            <a:avLst/>
          </a:prstGeom>
          <a:blipFill rotWithShape="0">
            <a:blip r:embed="rId3"/>
            <a:stretch>
              <a:fillRect/>
            </a:stretch>
          </a:blip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Прямоугольник 15"/>
          <p:cNvSpPr/>
          <p:nvPr/>
        </p:nvSpPr>
        <p:spPr>
          <a:xfrm>
            <a:off x="752800" y="3417951"/>
            <a:ext cx="243324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300" dirty="0"/>
              <a:t>начиная </a:t>
            </a:r>
            <a:r>
              <a:rPr lang="ru-RU" sz="1300" b="1" dirty="0"/>
              <a:t>с </a:t>
            </a:r>
            <a:r>
              <a:rPr lang="ru-RU" sz="1300" b="1" dirty="0" smtClean="0"/>
              <a:t>01.01 </a:t>
            </a:r>
            <a:r>
              <a:rPr lang="ru-RU" sz="1300" dirty="0"/>
              <a:t>текущего финансового  года</a:t>
            </a:r>
          </a:p>
        </p:txBody>
      </p:sp>
      <p:sp>
        <p:nvSpPr>
          <p:cNvPr id="115" name="Прямоугольник 114"/>
          <p:cNvSpPr/>
          <p:nvPr/>
        </p:nvSpPr>
        <p:spPr>
          <a:xfrm>
            <a:off x="794261" y="5662506"/>
            <a:ext cx="2296326" cy="46262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99568" tIns="99568" rIns="99568" bIns="99568" numCol="1" spcCol="1270" anchor="b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00" dirty="0" smtClean="0"/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dirty="0" smtClean="0"/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dirty="0" smtClean="0"/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300" dirty="0" smtClean="0"/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 smtClean="0"/>
              <a:t>н</a:t>
            </a:r>
            <a:r>
              <a:rPr lang="ru-RU" sz="1300" kern="1200" dirty="0" smtClean="0"/>
              <a:t>е позднее </a:t>
            </a:r>
            <a:r>
              <a:rPr lang="ru-RU" sz="1300" b="1" kern="1200" dirty="0" smtClean="0"/>
              <a:t>15.11</a:t>
            </a:r>
            <a:r>
              <a:rPr lang="ru-RU" sz="1300" kern="1200" dirty="0" smtClean="0"/>
              <a:t> текущего финансового года</a:t>
            </a:r>
            <a:endParaRPr lang="ru-RU" sz="1300" kern="12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448800" y="6490501"/>
            <a:ext cx="2743200" cy="365125"/>
          </a:xfrm>
        </p:spPr>
        <p:txBody>
          <a:bodyPr/>
          <a:lstStyle/>
          <a:p>
            <a:fld id="{5DDC2DCF-3C1B-440A-9DFA-774E92B339DA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61" name="Нашивка 60"/>
          <p:cNvSpPr/>
          <p:nvPr/>
        </p:nvSpPr>
        <p:spPr>
          <a:xfrm>
            <a:off x="494023" y="2007198"/>
            <a:ext cx="11447447" cy="1094507"/>
          </a:xfrm>
          <a:prstGeom prst="chevron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62" name="Группа 61"/>
          <p:cNvGrpSpPr/>
          <p:nvPr/>
        </p:nvGrpSpPr>
        <p:grpSpPr>
          <a:xfrm>
            <a:off x="2354739" y="2072542"/>
            <a:ext cx="3250267" cy="934213"/>
            <a:chOff x="3988367" y="4455315"/>
            <a:chExt cx="2543755" cy="1302004"/>
          </a:xfrm>
          <a:solidFill>
            <a:schemeClr val="bg1"/>
          </a:solidFill>
        </p:grpSpPr>
        <p:sp>
          <p:nvSpPr>
            <p:cNvPr id="63" name="Нашивка 62"/>
            <p:cNvSpPr/>
            <p:nvPr/>
          </p:nvSpPr>
          <p:spPr>
            <a:xfrm>
              <a:off x="4564263" y="4455315"/>
              <a:ext cx="1967859" cy="1302004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/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3361403" y="2126239"/>
            <a:ext cx="21026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50" b="1" dirty="0"/>
              <a:t>Подача</a:t>
            </a:r>
            <a:r>
              <a:rPr lang="ru-RU" sz="1250" dirty="0"/>
              <a:t> страхователем </a:t>
            </a:r>
            <a:r>
              <a:rPr lang="ru-RU" sz="1250" dirty="0" smtClean="0"/>
              <a:t>заявления и плана ФОПМ (без приложения документов)</a:t>
            </a:r>
            <a:endParaRPr lang="ru-RU" sz="1250" dirty="0"/>
          </a:p>
        </p:txBody>
      </p:sp>
      <p:grpSp>
        <p:nvGrpSpPr>
          <p:cNvPr id="66" name="Группа 65"/>
          <p:cNvGrpSpPr/>
          <p:nvPr/>
        </p:nvGrpSpPr>
        <p:grpSpPr>
          <a:xfrm>
            <a:off x="5086948" y="2082376"/>
            <a:ext cx="5078909" cy="1011022"/>
            <a:chOff x="3988367" y="4372502"/>
            <a:chExt cx="2062080" cy="1046164"/>
          </a:xfrm>
          <a:solidFill>
            <a:schemeClr val="bg1"/>
          </a:solidFill>
        </p:grpSpPr>
        <p:sp>
          <p:nvSpPr>
            <p:cNvPr id="67" name="Нашивка 66"/>
            <p:cNvSpPr/>
            <p:nvPr/>
          </p:nvSpPr>
          <p:spPr>
            <a:xfrm>
              <a:off x="4057232" y="4372502"/>
              <a:ext cx="1019154" cy="962921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5817855" y="2420286"/>
            <a:ext cx="1990538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50" b="1" dirty="0" smtClean="0">
                <a:solidFill>
                  <a:srgbClr val="002060"/>
                </a:solidFill>
              </a:rPr>
              <a:t>Решение  о ФОПМ</a:t>
            </a:r>
            <a:endParaRPr lang="ru-RU" sz="1250" dirty="0" smtClean="0">
              <a:solidFill>
                <a:srgbClr val="002060"/>
              </a:solidFill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6858995" y="5601999"/>
            <a:ext cx="1964654" cy="46262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99568" rIns="99568" bIns="99568" numCol="1" spcCol="1270" anchor="b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 smtClean="0"/>
              <a:t>принимается в </a:t>
            </a:r>
            <a:r>
              <a:rPr lang="ru-RU" sz="1300" dirty="0"/>
              <a:t>течение </a:t>
            </a:r>
            <a:r>
              <a:rPr lang="ru-RU" sz="1300" b="1" dirty="0"/>
              <a:t>15 </a:t>
            </a:r>
            <a:r>
              <a:rPr lang="ru-RU" sz="1300" b="1" dirty="0" smtClean="0"/>
              <a:t>рабочих дней</a:t>
            </a:r>
            <a:endParaRPr lang="ru-RU" sz="1300" b="1" dirty="0"/>
          </a:p>
        </p:txBody>
      </p:sp>
      <p:grpSp>
        <p:nvGrpSpPr>
          <p:cNvPr id="83" name="Группа 82"/>
          <p:cNvGrpSpPr/>
          <p:nvPr/>
        </p:nvGrpSpPr>
        <p:grpSpPr>
          <a:xfrm>
            <a:off x="7489959" y="2098290"/>
            <a:ext cx="5001594" cy="950148"/>
            <a:chOff x="3817743" y="4402887"/>
            <a:chExt cx="2232704" cy="1015779"/>
          </a:xfrm>
          <a:solidFill>
            <a:schemeClr val="bg1"/>
          </a:solidFill>
        </p:grpSpPr>
        <p:sp>
          <p:nvSpPr>
            <p:cNvPr id="85" name="Нашивка 84"/>
            <p:cNvSpPr/>
            <p:nvPr/>
          </p:nvSpPr>
          <p:spPr>
            <a:xfrm>
              <a:off x="3817743" y="4402887"/>
              <a:ext cx="1928832" cy="963351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6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/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7991161" y="2131746"/>
            <a:ext cx="360682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50" b="1" dirty="0"/>
              <a:t>Страхователь вправе дополнительно</a:t>
            </a:r>
            <a:r>
              <a:rPr lang="ru-RU" sz="1250" dirty="0"/>
              <a:t>, в случае если им первоначально было подано заявление на </a:t>
            </a:r>
            <a:r>
              <a:rPr lang="ru-RU" sz="1250" dirty="0" smtClean="0"/>
              <a:t>сумму меньше </a:t>
            </a:r>
            <a:r>
              <a:rPr lang="ru-RU" sz="1250" dirty="0"/>
              <a:t>расчетного объема средств </a:t>
            </a:r>
            <a:r>
              <a:rPr lang="ru-RU" sz="1250" b="1" dirty="0" smtClean="0"/>
              <a:t>обратиться</a:t>
            </a:r>
            <a:r>
              <a:rPr lang="ru-RU" sz="1250" dirty="0" smtClean="0"/>
              <a:t> с </a:t>
            </a:r>
            <a:r>
              <a:rPr lang="ru-RU" sz="1250" dirty="0"/>
              <a:t>заявлением и планом </a:t>
            </a:r>
            <a:endParaRPr lang="ru-RU" sz="1250" dirty="0">
              <a:solidFill>
                <a:srgbClr val="002060"/>
              </a:solidFill>
            </a:endParaRPr>
          </a:p>
        </p:txBody>
      </p:sp>
      <p:sp>
        <p:nvSpPr>
          <p:cNvPr id="87" name="Стрелка вправо с вырезом 86"/>
          <p:cNvSpPr/>
          <p:nvPr/>
        </p:nvSpPr>
        <p:spPr>
          <a:xfrm>
            <a:off x="128486" y="3040654"/>
            <a:ext cx="11903210" cy="586749"/>
          </a:xfrm>
          <a:prstGeom prst="notchedRightArrow">
            <a:avLst/>
          </a:prstGeom>
          <a:blipFill rotWithShape="0">
            <a:blip r:embed="rId3"/>
            <a:stretch>
              <a:fillRect/>
            </a:stretch>
          </a:blip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8" name="Овал 87"/>
          <p:cNvSpPr/>
          <p:nvPr/>
        </p:nvSpPr>
        <p:spPr>
          <a:xfrm>
            <a:off x="4221565" y="3237172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9" name="Овал 88"/>
          <p:cNvSpPr/>
          <p:nvPr/>
        </p:nvSpPr>
        <p:spPr>
          <a:xfrm>
            <a:off x="6406333" y="3236428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0" name="Овал 89"/>
          <p:cNvSpPr/>
          <p:nvPr/>
        </p:nvSpPr>
        <p:spPr>
          <a:xfrm>
            <a:off x="9836574" y="3233914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113188" y="3437475"/>
            <a:ext cx="215363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dirty="0" smtClean="0"/>
              <a:t>до </a:t>
            </a:r>
            <a:r>
              <a:rPr lang="ru-RU" sz="1300" b="1" dirty="0"/>
              <a:t>1 августа </a:t>
            </a:r>
            <a:r>
              <a:rPr lang="ru-RU" sz="1300" dirty="0" smtClean="0"/>
              <a:t>текущего  </a:t>
            </a:r>
            <a:r>
              <a:rPr lang="ru-RU" sz="1300" dirty="0"/>
              <a:t>календарного года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448416" y="3472253"/>
            <a:ext cx="2137636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 smtClean="0"/>
              <a:t>в </a:t>
            </a:r>
            <a:r>
              <a:rPr lang="ru-RU" sz="1300" dirty="0"/>
              <a:t>течение </a:t>
            </a:r>
            <a:r>
              <a:rPr lang="ru-RU" sz="1300" b="1" dirty="0"/>
              <a:t>10 рабочих </a:t>
            </a:r>
            <a:r>
              <a:rPr lang="ru-RU" sz="1300" b="1" dirty="0" smtClean="0"/>
              <a:t>дней</a:t>
            </a:r>
            <a:endParaRPr lang="ru-RU" sz="13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341784" y="3461652"/>
            <a:ext cx="329917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b="1" dirty="0"/>
              <a:t>до 1 сентября </a:t>
            </a:r>
            <a:r>
              <a:rPr lang="ru-RU" sz="1300" dirty="0"/>
              <a:t>текущего календарного года </a:t>
            </a:r>
          </a:p>
        </p:txBody>
      </p:sp>
      <p:grpSp>
        <p:nvGrpSpPr>
          <p:cNvPr id="91" name="Группа 90"/>
          <p:cNvGrpSpPr/>
          <p:nvPr/>
        </p:nvGrpSpPr>
        <p:grpSpPr>
          <a:xfrm>
            <a:off x="702625" y="2076768"/>
            <a:ext cx="2739346" cy="941788"/>
            <a:chOff x="3988367" y="4455315"/>
            <a:chExt cx="2561993" cy="1312561"/>
          </a:xfrm>
          <a:solidFill>
            <a:schemeClr val="bg1"/>
          </a:solidFill>
        </p:grpSpPr>
        <p:sp>
          <p:nvSpPr>
            <p:cNvPr id="92" name="Нашивка 91"/>
            <p:cNvSpPr/>
            <p:nvPr/>
          </p:nvSpPr>
          <p:spPr>
            <a:xfrm>
              <a:off x="3988367" y="4455315"/>
              <a:ext cx="2561993" cy="1312561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 sz="1250" dirty="0"/>
            </a:p>
          </p:txBody>
        </p:sp>
        <p:sp>
          <p:nvSpPr>
            <p:cNvPr id="93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/>
            </a:p>
          </p:txBody>
        </p:sp>
      </p:grpSp>
      <p:sp>
        <p:nvSpPr>
          <p:cNvPr id="94" name="Овал 93"/>
          <p:cNvSpPr/>
          <p:nvPr/>
        </p:nvSpPr>
        <p:spPr>
          <a:xfrm>
            <a:off x="1868927" y="324088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5" name="Прямоугольник 94"/>
          <p:cNvSpPr/>
          <p:nvPr/>
        </p:nvSpPr>
        <p:spPr>
          <a:xfrm>
            <a:off x="9352102" y="5662506"/>
            <a:ext cx="2270335" cy="46262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99568" rIns="99568" bIns="99568" numCol="1" spcCol="1270" anchor="b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300" b="1" dirty="0"/>
          </a:p>
        </p:txBody>
      </p:sp>
      <p:sp>
        <p:nvSpPr>
          <p:cNvPr id="105" name="TextBox 104"/>
          <p:cNvSpPr txBox="1"/>
          <p:nvPr/>
        </p:nvSpPr>
        <p:spPr>
          <a:xfrm>
            <a:off x="651055" y="2170455"/>
            <a:ext cx="2846582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2060"/>
                </a:solidFill>
              </a:rPr>
              <a:t>Проведение  страхователем мероприятий </a:t>
            </a:r>
            <a:br>
              <a:rPr lang="ru-RU" sz="1200" b="1" dirty="0">
                <a:solidFill>
                  <a:srgbClr val="002060"/>
                </a:solidFill>
              </a:rPr>
            </a:br>
            <a:r>
              <a:rPr lang="ru-RU" sz="1200" b="1" dirty="0">
                <a:solidFill>
                  <a:srgbClr val="002060"/>
                </a:solidFill>
              </a:rPr>
              <a:t>в соответствии с Правилами </a:t>
            </a:r>
            <a:br>
              <a:rPr lang="ru-RU" sz="1200" b="1" dirty="0">
                <a:solidFill>
                  <a:srgbClr val="002060"/>
                </a:solidFill>
              </a:rPr>
            </a:br>
            <a:r>
              <a:rPr lang="ru-RU" sz="1200" b="1" dirty="0">
                <a:solidFill>
                  <a:srgbClr val="002060"/>
                </a:solidFill>
              </a:rPr>
              <a:t>в течение года</a:t>
            </a:r>
          </a:p>
          <a:p>
            <a:endParaRPr lang="ru-RU" sz="1250" dirty="0"/>
          </a:p>
        </p:txBody>
      </p:sp>
      <p:sp>
        <p:nvSpPr>
          <p:cNvPr id="120" name="Нашивка 119"/>
          <p:cNvSpPr/>
          <p:nvPr/>
        </p:nvSpPr>
        <p:spPr>
          <a:xfrm>
            <a:off x="3410058" y="4036802"/>
            <a:ext cx="3465979" cy="1238674"/>
          </a:xfrm>
          <a:prstGeom prst="chevron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3779048" y="4012584"/>
            <a:ext cx="2913018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50" dirty="0" smtClean="0">
                <a:solidFill>
                  <a:srgbClr val="002060"/>
                </a:solidFill>
              </a:rPr>
              <a:t>При оплате расходов, предусмотренных договором в текущем финансовом году, но позже 15.11, возможно </a:t>
            </a:r>
            <a:r>
              <a:rPr lang="ru-RU" sz="1250" b="1" dirty="0" smtClean="0">
                <a:solidFill>
                  <a:srgbClr val="002060"/>
                </a:solidFill>
              </a:rPr>
              <a:t>дополнительно</a:t>
            </a:r>
            <a:r>
              <a:rPr lang="ru-RU" sz="1250" dirty="0" smtClean="0">
                <a:solidFill>
                  <a:srgbClr val="002060"/>
                </a:solidFill>
              </a:rPr>
              <a:t> предоставление страхователем этих платежных документов</a:t>
            </a:r>
            <a:endParaRPr lang="ru-RU" sz="1250" dirty="0">
              <a:solidFill>
                <a:srgbClr val="002060"/>
              </a:solidFill>
            </a:endParaRPr>
          </a:p>
        </p:txBody>
      </p:sp>
      <p:sp>
        <p:nvSpPr>
          <p:cNvPr id="126" name="Овал 125"/>
          <p:cNvSpPr/>
          <p:nvPr/>
        </p:nvSpPr>
        <p:spPr>
          <a:xfrm>
            <a:off x="1820768" y="5387777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Прямоугольник 21"/>
          <p:cNvSpPr/>
          <p:nvPr/>
        </p:nvSpPr>
        <p:spPr>
          <a:xfrm>
            <a:off x="4008355" y="5642994"/>
            <a:ext cx="2454405" cy="45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 smtClean="0"/>
              <a:t>не </a:t>
            </a:r>
            <a:r>
              <a:rPr lang="ru-RU" sz="1300" dirty="0"/>
              <a:t>позднее </a:t>
            </a:r>
            <a:r>
              <a:rPr lang="ru-RU" sz="1300" b="1" dirty="0" smtClean="0"/>
              <a:t>15.12</a:t>
            </a:r>
            <a:r>
              <a:rPr lang="ru-RU" sz="1300" dirty="0" smtClean="0"/>
              <a:t> </a:t>
            </a:r>
            <a:r>
              <a:rPr lang="ru-RU" sz="1300" dirty="0"/>
              <a:t>текущего финансового года</a:t>
            </a:r>
          </a:p>
        </p:txBody>
      </p:sp>
      <p:sp>
        <p:nvSpPr>
          <p:cNvPr id="128" name="Овал 127"/>
          <p:cNvSpPr/>
          <p:nvPr/>
        </p:nvSpPr>
        <p:spPr>
          <a:xfrm>
            <a:off x="5170055" y="5390817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0" name="Овал 129"/>
          <p:cNvSpPr/>
          <p:nvPr/>
        </p:nvSpPr>
        <p:spPr>
          <a:xfrm>
            <a:off x="7880091" y="5387483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8" name="TextBox 57"/>
          <p:cNvSpPr txBox="1"/>
          <p:nvPr/>
        </p:nvSpPr>
        <p:spPr>
          <a:xfrm>
            <a:off x="1011184" y="4014475"/>
            <a:ext cx="210261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50" b="1" dirty="0"/>
              <a:t>Подача</a:t>
            </a:r>
            <a:r>
              <a:rPr lang="ru-RU" sz="1250" dirty="0"/>
              <a:t> страхователем </a:t>
            </a:r>
            <a:r>
              <a:rPr lang="ru-RU" sz="1250" dirty="0" smtClean="0"/>
              <a:t>заявления о возмещении расходов с приложением документов, подтверждающих проведение мероприятий</a:t>
            </a:r>
            <a:endParaRPr lang="ru-RU" sz="1250" dirty="0"/>
          </a:p>
        </p:txBody>
      </p:sp>
      <p:sp>
        <p:nvSpPr>
          <p:cNvPr id="59" name="Овал 58"/>
          <p:cNvSpPr/>
          <p:nvPr/>
        </p:nvSpPr>
        <p:spPr>
          <a:xfrm>
            <a:off x="10108434" y="5387777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54" name="Group 47">
            <a:extLst>
              <a:ext uri="{FF2B5EF4-FFF2-40B4-BE49-F238E27FC236}">
                <a16:creationId xmlns="" xmlns:a16="http://schemas.microsoft.com/office/drawing/2014/main" id="{A19E95C1-44B7-5941-A77E-45C75DB8EAFB}"/>
              </a:ext>
            </a:extLst>
          </p:cNvPr>
          <p:cNvGrpSpPr/>
          <p:nvPr/>
        </p:nvGrpSpPr>
        <p:grpSpPr>
          <a:xfrm>
            <a:off x="181109" y="176846"/>
            <a:ext cx="685839" cy="806651"/>
            <a:chOff x="634994" y="7556702"/>
            <a:chExt cx="914452" cy="1075534"/>
          </a:xfrm>
        </p:grpSpPr>
        <p:pic>
          <p:nvPicPr>
            <p:cNvPr id="55" name="object 5">
              <a:extLst>
                <a:ext uri="{FF2B5EF4-FFF2-40B4-BE49-F238E27FC236}">
                  <a16:creationId xmlns="" xmlns:a16="http://schemas.microsoft.com/office/drawing/2014/main" id="{0ECA3D47-D73F-E14C-8F56-3257F3C5B0B2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8429396"/>
              <a:ext cx="163266" cy="78676"/>
            </a:xfrm>
            <a:prstGeom prst="rect">
              <a:avLst/>
            </a:prstGeom>
          </p:spPr>
        </p:pic>
        <p:pic>
          <p:nvPicPr>
            <p:cNvPr id="56" name="object 6">
              <a:extLst>
                <a:ext uri="{FF2B5EF4-FFF2-40B4-BE49-F238E27FC236}">
                  <a16:creationId xmlns="" xmlns:a16="http://schemas.microsoft.com/office/drawing/2014/main" id="{54DFBAC4-6384-4043-B7AB-6E477911FD37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8430279"/>
              <a:ext cx="341118" cy="89959"/>
            </a:xfrm>
            <a:prstGeom prst="rect">
              <a:avLst/>
            </a:prstGeom>
          </p:spPr>
        </p:pic>
        <p:sp>
          <p:nvSpPr>
            <p:cNvPr id="60" name="object 7">
              <a:extLst>
                <a:ext uri="{FF2B5EF4-FFF2-40B4-BE49-F238E27FC236}">
                  <a16:creationId xmlns="" xmlns:a16="http://schemas.microsoft.com/office/drawing/2014/main" id="{B360366A-6229-D34C-8ABD-0984FCC8EDD8}"/>
                </a:ext>
              </a:extLst>
            </p:cNvPr>
            <p:cNvSpPr/>
            <p:nvPr/>
          </p:nvSpPr>
          <p:spPr>
            <a:xfrm>
              <a:off x="1192096" y="84302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70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70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pic>
          <p:nvPicPr>
            <p:cNvPr id="70" name="object 8">
              <a:extLst>
                <a:ext uri="{FF2B5EF4-FFF2-40B4-BE49-F238E27FC236}">
                  <a16:creationId xmlns="" xmlns:a16="http://schemas.microsoft.com/office/drawing/2014/main" id="{2A0B9DA9-576E-5F45-98B3-DDCEC039060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8430279"/>
              <a:ext cx="66154" cy="76911"/>
            </a:xfrm>
            <a:prstGeom prst="rect">
              <a:avLst/>
            </a:prstGeom>
          </p:spPr>
        </p:pic>
        <p:pic>
          <p:nvPicPr>
            <p:cNvPr id="71" name="object 9">
              <a:extLst>
                <a:ext uri="{FF2B5EF4-FFF2-40B4-BE49-F238E27FC236}">
                  <a16:creationId xmlns="" xmlns:a16="http://schemas.microsoft.com/office/drawing/2014/main" id="{920488C4-F170-904D-8568-912251DB6E3B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8430277"/>
              <a:ext cx="85153" cy="76923"/>
            </a:xfrm>
            <a:prstGeom prst="rect">
              <a:avLst/>
            </a:prstGeom>
          </p:spPr>
        </p:pic>
        <p:sp>
          <p:nvSpPr>
            <p:cNvPr id="72" name="object 10">
              <a:extLst>
                <a:ext uri="{FF2B5EF4-FFF2-40B4-BE49-F238E27FC236}">
                  <a16:creationId xmlns="" xmlns:a16="http://schemas.microsoft.com/office/drawing/2014/main" id="{2EC8B7FF-7F96-304A-AF0B-09A5706CB567}"/>
                </a:ext>
              </a:extLst>
            </p:cNvPr>
            <p:cNvSpPr/>
            <p:nvPr/>
          </p:nvSpPr>
          <p:spPr>
            <a:xfrm>
              <a:off x="1482771" y="8430279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70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pic>
          <p:nvPicPr>
            <p:cNvPr id="73" name="object 11">
              <a:extLst>
                <a:ext uri="{FF2B5EF4-FFF2-40B4-BE49-F238E27FC236}">
                  <a16:creationId xmlns="" xmlns:a16="http://schemas.microsoft.com/office/drawing/2014/main" id="{86F243BE-F416-A648-BCFC-B667C51B2616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8541165"/>
              <a:ext cx="188554" cy="82626"/>
            </a:xfrm>
            <a:prstGeom prst="rect">
              <a:avLst/>
            </a:prstGeom>
          </p:spPr>
        </p:pic>
        <p:pic>
          <p:nvPicPr>
            <p:cNvPr id="74" name="object 12">
              <a:extLst>
                <a:ext uri="{FF2B5EF4-FFF2-40B4-BE49-F238E27FC236}">
                  <a16:creationId xmlns="" xmlns:a16="http://schemas.microsoft.com/office/drawing/2014/main" id="{596D7822-8887-3A47-97D1-FB22B43410C1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8544010"/>
              <a:ext cx="164275" cy="88226"/>
            </a:xfrm>
            <a:prstGeom prst="rect">
              <a:avLst/>
            </a:prstGeom>
          </p:spPr>
        </p:pic>
        <p:pic>
          <p:nvPicPr>
            <p:cNvPr id="75" name="object 13">
              <a:extLst>
                <a:ext uri="{FF2B5EF4-FFF2-40B4-BE49-F238E27FC236}">
                  <a16:creationId xmlns="" xmlns:a16="http://schemas.microsoft.com/office/drawing/2014/main" id="{D8B163FE-8973-404D-8E08-58D9EF9B9606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8543142"/>
              <a:ext cx="319289" cy="78663"/>
            </a:xfrm>
            <a:prstGeom prst="rect">
              <a:avLst/>
            </a:prstGeom>
          </p:spPr>
        </p:pic>
        <p:pic>
          <p:nvPicPr>
            <p:cNvPr id="76" name="object 14">
              <a:extLst>
                <a:ext uri="{FF2B5EF4-FFF2-40B4-BE49-F238E27FC236}">
                  <a16:creationId xmlns="" xmlns:a16="http://schemas.microsoft.com/office/drawing/2014/main" id="{7E5F990C-0C85-284A-BA6B-BD014A99F8EE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8544012"/>
              <a:ext cx="66471" cy="76911"/>
            </a:xfrm>
            <a:prstGeom prst="rect">
              <a:avLst/>
            </a:prstGeom>
          </p:spPr>
        </p:pic>
        <p:pic>
          <p:nvPicPr>
            <p:cNvPr id="77" name="object 15">
              <a:extLst>
                <a:ext uri="{FF2B5EF4-FFF2-40B4-BE49-F238E27FC236}">
                  <a16:creationId xmlns="" xmlns:a16="http://schemas.microsoft.com/office/drawing/2014/main" id="{DA5A55AC-4B6C-514F-83B9-4B935DBE48E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8544012"/>
              <a:ext cx="66471" cy="76911"/>
            </a:xfrm>
            <a:prstGeom prst="rect">
              <a:avLst/>
            </a:prstGeom>
          </p:spPr>
        </p:pic>
        <p:sp>
          <p:nvSpPr>
            <p:cNvPr id="78" name="object 16">
              <a:extLst>
                <a:ext uri="{FF2B5EF4-FFF2-40B4-BE49-F238E27FC236}">
                  <a16:creationId xmlns="" xmlns:a16="http://schemas.microsoft.com/office/drawing/2014/main" id="{F3D7E595-2F2D-CE4B-8312-46BC95AF60EB}"/>
                </a:ext>
              </a:extLst>
            </p:cNvPr>
            <p:cNvSpPr/>
            <p:nvPr/>
          </p:nvSpPr>
          <p:spPr>
            <a:xfrm>
              <a:off x="1489430" y="8408555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4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pic>
          <p:nvPicPr>
            <p:cNvPr id="79" name="object 17">
              <a:extLst>
                <a:ext uri="{FF2B5EF4-FFF2-40B4-BE49-F238E27FC236}">
                  <a16:creationId xmlns="" xmlns:a16="http://schemas.microsoft.com/office/drawing/2014/main" id="{34418427-8B52-414E-A3C5-A4EDAE0BD4DC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7556702"/>
              <a:ext cx="895848" cy="7691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21806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24706</TotalTime>
  <Words>440</Words>
  <Application>Microsoft Office PowerPoint</Application>
  <PresentationFormat>Произвольный</PresentationFormat>
  <Paragraphs>42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СОВЕРШЕНСТВОВАНИЕ ФИНАНСОВОГО ОБЕСПЕЧЕНИЯ ПРЕДУПРЕДИТЕЛЬНЫХ МЕР (ФОПМ)</vt:lpstr>
      <vt:lpstr>СОВЕРШЕНСТВОВАНИЕ ФИНАНСОВОГО ОБЕСПЕЧЕНИЯ ПРЕДУПРЕДИТЕЛЬНЫХ МЕР (ФОПМ)</vt:lpstr>
    </vt:vector>
  </TitlesOfParts>
  <Company>ПФР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Котова Татьяна Николаевна</dc:creator>
  <cp:lastModifiedBy>047KitaevaNV</cp:lastModifiedBy>
  <cp:revision>221</cp:revision>
  <cp:lastPrinted>2024-12-17T13:13:48Z</cp:lastPrinted>
  <dcterms:created xsi:type="dcterms:W3CDTF">2023-11-24T12:59:39Z</dcterms:created>
  <dcterms:modified xsi:type="dcterms:W3CDTF">2025-01-16T10:35:02Z</dcterms:modified>
</cp:coreProperties>
</file>