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9" r:id="rId1"/>
  </p:sldMasterIdLst>
  <p:notesMasterIdLst>
    <p:notesMasterId r:id="rId6"/>
  </p:notesMasterIdLst>
  <p:sldIdLst>
    <p:sldId id="272" r:id="rId2"/>
    <p:sldId id="276" r:id="rId3"/>
    <p:sldId id="277" r:id="rId4"/>
    <p:sldId id="279" r:id="rId5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878B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123" autoAdjust="0"/>
    <p:restoredTop sz="93161" autoAdjust="0"/>
  </p:normalViewPr>
  <p:slideViewPr>
    <p:cSldViewPr snapToGrid="0">
      <p:cViewPr varScale="1">
        <p:scale>
          <a:sx n="93" d="100"/>
          <a:sy n="93" d="100"/>
        </p:scale>
        <p:origin x="9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90FB0F-636A-4822-AC81-9CE167F83F53}" type="datetimeFigureOut">
              <a:rPr lang="ru-RU" smtClean="0"/>
              <a:t>22.01.2025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0CA09B-F36B-4C9C-993A-C0A84A8D18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97471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BE298-2C36-4D1C-B0F9-6ED1CC6EDBA2}" type="datetime1">
              <a:rPr lang="ru-RU" smtClean="0"/>
              <a:t>22.01.2025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B1BA-4E24-4C52-A6C6-414EA3B8B4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0768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40120-725C-4986-B296-AF298EB80C8B}" type="datetime1">
              <a:rPr lang="ru-RU" smtClean="0"/>
              <a:t>22.01.2025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B1BA-4E24-4C52-A6C6-414EA3B8B4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8831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3BC3-0459-46C1-8EEC-ADB909DA2A64}" type="datetime1">
              <a:rPr lang="ru-RU" smtClean="0"/>
              <a:t>22.01.2025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B1BA-4E24-4C52-A6C6-414EA3B8B4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1476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20D45-E3E0-466C-A0F3-8B6ED96458FA}" type="datetime1">
              <a:rPr lang="ru-RU" smtClean="0"/>
              <a:t>22.01.2025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B1BA-4E24-4C52-A6C6-414EA3B8B4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8360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73DAF-3D4C-40A1-8337-010D47D74248}" type="datetime1">
              <a:rPr lang="ru-RU" smtClean="0"/>
              <a:t>22.01.2025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B1BA-4E24-4C52-A6C6-414EA3B8B4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8608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9EDEA-895B-45A0-86EA-8F57F9AF6AD6}" type="datetime1">
              <a:rPr lang="ru-RU" smtClean="0"/>
              <a:t>22.01.2025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B1BA-4E24-4C52-A6C6-414EA3B8B4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8435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F56B8-6879-44B0-B92F-CE12A06E5062}" type="datetime1">
              <a:rPr lang="ru-RU" smtClean="0"/>
              <a:t>22.01.2025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B1BA-4E24-4C52-A6C6-414EA3B8B4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6038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F000-194E-4EDB-9E9D-AA4C45E8F0E0}" type="datetime1">
              <a:rPr lang="ru-RU" smtClean="0"/>
              <a:t>22.01.2025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B1BA-4E24-4C52-A6C6-414EA3B8B4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8465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05003-1624-48C3-98E6-F5CDD6A81432}" type="datetime1">
              <a:rPr lang="ru-RU" smtClean="0"/>
              <a:t>22.01.2025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B1BA-4E24-4C52-A6C6-414EA3B8B4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5005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79376-2219-4F5B-96A7-7F618F37FE35}" type="datetime1">
              <a:rPr lang="ru-RU" smtClean="0"/>
              <a:t>22.01.2025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B1BA-4E24-4C52-A6C6-414EA3B8B4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5733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147AA-C21B-4153-BEB6-B74AEA55F12D}" type="datetime1">
              <a:rPr lang="ru-RU" smtClean="0"/>
              <a:t>22.01.2025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B1BA-4E24-4C52-A6C6-414EA3B8B4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3782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1DA63-59B7-4465-B828-2DD120922DA3}" type="datetime1">
              <a:rPr lang="ru-RU" smtClean="0"/>
              <a:t>22.01.2025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6FB1BA-4E24-4C52-A6C6-414EA3B8B4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0345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png"/><Relationship Id="rId3" Type="http://schemas.openxmlformats.org/officeDocument/2006/relationships/image" Target="../media/image13.png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image" Target="../media/image1.png"/><Relationship Id="rId9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2.png"/><Relationship Id="rId18" Type="http://schemas.openxmlformats.org/officeDocument/2006/relationships/image" Target="../media/image7.png"/><Relationship Id="rId3" Type="http://schemas.openxmlformats.org/officeDocument/2006/relationships/image" Target="../media/image16.jpeg"/><Relationship Id="rId21" Type="http://schemas.openxmlformats.org/officeDocument/2006/relationships/image" Target="../media/image10.png"/><Relationship Id="rId7" Type="http://schemas.openxmlformats.org/officeDocument/2006/relationships/image" Target="../media/image19.png"/><Relationship Id="rId12" Type="http://schemas.openxmlformats.org/officeDocument/2006/relationships/image" Target="../media/image1.png"/><Relationship Id="rId17" Type="http://schemas.openxmlformats.org/officeDocument/2006/relationships/image" Target="../media/image6.png"/><Relationship Id="rId2" Type="http://schemas.openxmlformats.org/officeDocument/2006/relationships/image" Target="../media/image15.png"/><Relationship Id="rId16" Type="http://schemas.openxmlformats.org/officeDocument/2006/relationships/image" Target="../media/image5.png"/><Relationship Id="rId20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11" Type="http://schemas.openxmlformats.org/officeDocument/2006/relationships/image" Target="../media/image23.png"/><Relationship Id="rId5" Type="http://schemas.openxmlformats.org/officeDocument/2006/relationships/image" Target="../media/image18.png"/><Relationship Id="rId15" Type="http://schemas.openxmlformats.org/officeDocument/2006/relationships/image" Target="../media/image4.png"/><Relationship Id="rId10" Type="http://schemas.openxmlformats.org/officeDocument/2006/relationships/image" Target="../media/image22.png"/><Relationship Id="rId19" Type="http://schemas.openxmlformats.org/officeDocument/2006/relationships/image" Target="../media/image8.png"/><Relationship Id="rId4" Type="http://schemas.openxmlformats.org/officeDocument/2006/relationships/image" Target="../media/image17.png"/><Relationship Id="rId9" Type="http://schemas.openxmlformats.org/officeDocument/2006/relationships/image" Target="../media/image21.png"/><Relationship Id="rId14" Type="http://schemas.openxmlformats.org/officeDocument/2006/relationships/image" Target="../media/image3.png"/><Relationship Id="rId22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95385"/>
            <a:ext cx="10515600" cy="1495303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Montserrat"/>
                <a:cs typeface="Times New Roman" panose="02020603050405020304" pitchFamily="18" charset="0"/>
              </a:rPr>
              <a:t>Государственная поддержка по стимулированию занятости граждан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Montserrat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Montserrat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Montserrat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Montserrat"/>
                <a:cs typeface="Times New Roman" panose="02020603050405020304" pitchFamily="18" charset="0"/>
              </a:rPr>
            </a:br>
            <a:r>
              <a:rPr lang="ru-RU" sz="1500" b="1" dirty="0">
                <a:solidFill>
                  <a:srgbClr val="002060"/>
                </a:solidFill>
                <a:latin typeface="Montserrat"/>
                <a:cs typeface="Times New Roman" panose="02020603050405020304" pitchFamily="18" charset="0"/>
              </a:rPr>
              <a:t>Предоставление субсидий Фондом пенсионного и социального страхования Российской Федерации </a:t>
            </a:r>
            <a:r>
              <a:rPr lang="ru-RU" sz="1500" b="1" dirty="0" smtClean="0">
                <a:solidFill>
                  <a:srgbClr val="002060"/>
                </a:solidFill>
                <a:latin typeface="Montserrat"/>
                <a:cs typeface="Times New Roman" panose="02020603050405020304" pitchFamily="18" charset="0"/>
              </a:rPr>
              <a:t>                       в </a:t>
            </a:r>
            <a:r>
              <a:rPr lang="ru-RU" sz="1500" b="1" dirty="0">
                <a:solidFill>
                  <a:srgbClr val="002060"/>
                </a:solidFill>
                <a:latin typeface="Montserrat"/>
                <a:cs typeface="Times New Roman" panose="02020603050405020304" pitchFamily="18" charset="0"/>
              </a:rPr>
              <a:t>2025 году юридическим лицам, включая некоммерческие организации, и индивидуальным предпринимателям в целях стимулирования занятости отдельных категорий граждан</a:t>
            </a:r>
            <a:br>
              <a:rPr lang="ru-RU" sz="1500" b="1" dirty="0">
                <a:solidFill>
                  <a:srgbClr val="002060"/>
                </a:solidFill>
                <a:latin typeface="Montserrat"/>
                <a:cs typeface="Times New Roman" panose="02020603050405020304" pitchFamily="18" charset="0"/>
              </a:rPr>
            </a:br>
            <a:endParaRPr lang="ru-RU" sz="1500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6687671" y="1825625"/>
            <a:ext cx="4666128" cy="628039"/>
          </a:xfrm>
          <a:prstGeom prst="rect">
            <a:avLst/>
          </a:prstGeom>
          <a:solidFill>
            <a:srgbClr val="878BC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ru-RU" sz="1600" b="1" dirty="0" smtClean="0">
                <a:solidFill>
                  <a:schemeClr val="bg1"/>
                </a:solidFill>
                <a:latin typeface="Montserrat-Medium"/>
                <a:cs typeface="Times New Roman" panose="02020603050405020304" pitchFamily="18" charset="0"/>
              </a:rPr>
              <a:t>2025 год</a:t>
            </a:r>
            <a:endParaRPr lang="ru-RU" sz="1600" b="1" dirty="0">
              <a:solidFill>
                <a:schemeClr val="bg1"/>
              </a:solidFill>
              <a:latin typeface="Montserrat-Medium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B1BA-4E24-4C52-A6C6-414EA3B8B4BA}" type="slidenum">
              <a:rPr lang="ru-RU" smtClean="0"/>
              <a:t>1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057722" y="2703016"/>
            <a:ext cx="4802554" cy="3831818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002060"/>
                </a:solidFill>
                <a:latin typeface="Montserrat"/>
                <a:ea typeface="+mj-ea"/>
                <a:cs typeface="Times New Roman" panose="02020603050405020304" pitchFamily="18" charset="0"/>
              </a:rPr>
              <a:t>Действие Постановление </a:t>
            </a:r>
            <a:r>
              <a:rPr lang="ru-RU" sz="1400" b="1" dirty="0">
                <a:solidFill>
                  <a:srgbClr val="002060"/>
                </a:solidFill>
                <a:latin typeface="Montserrat"/>
                <a:ea typeface="+mj-ea"/>
                <a:cs typeface="Times New Roman" panose="02020603050405020304" pitchFamily="18" charset="0"/>
              </a:rPr>
              <a:t>Правительства РФ </a:t>
            </a:r>
            <a:endParaRPr lang="ru-RU" sz="1400" b="1" dirty="0">
              <a:solidFill>
                <a:srgbClr val="002060"/>
              </a:solidFill>
              <a:latin typeface="Montserrat"/>
              <a:ea typeface="+mj-ea"/>
              <a:cs typeface="Times New Roman" panose="02020603050405020304" pitchFamily="18" charset="0"/>
            </a:endParaRPr>
          </a:p>
          <a:p>
            <a:pPr algn="ctr"/>
            <a:r>
              <a:rPr lang="ru-RU" sz="1400" b="1" dirty="0">
                <a:solidFill>
                  <a:srgbClr val="002060"/>
                </a:solidFill>
                <a:latin typeface="Montserrat"/>
                <a:ea typeface="+mj-ea"/>
                <a:cs typeface="Times New Roman" panose="02020603050405020304" pitchFamily="18" charset="0"/>
              </a:rPr>
              <a:t>от </a:t>
            </a:r>
            <a:r>
              <a:rPr lang="ru-RU" sz="1400" b="1" dirty="0">
                <a:solidFill>
                  <a:srgbClr val="002060"/>
                </a:solidFill>
                <a:latin typeface="Montserrat"/>
                <a:ea typeface="+mj-ea"/>
                <a:cs typeface="Times New Roman" panose="02020603050405020304" pitchFamily="18" charset="0"/>
              </a:rPr>
              <a:t>13 марта 2021 г. </a:t>
            </a:r>
            <a:r>
              <a:rPr lang="ru-RU" sz="1400" b="1" dirty="0">
                <a:solidFill>
                  <a:srgbClr val="002060"/>
                </a:solidFill>
                <a:latin typeface="Montserrat"/>
                <a:ea typeface="+mj-ea"/>
                <a:cs typeface="Times New Roman" panose="02020603050405020304" pitchFamily="18" charset="0"/>
              </a:rPr>
              <a:t>N 362</a:t>
            </a:r>
            <a:br>
              <a:rPr lang="ru-RU" sz="1400" b="1" dirty="0">
                <a:solidFill>
                  <a:srgbClr val="002060"/>
                </a:solidFill>
                <a:latin typeface="Montserrat"/>
                <a:ea typeface="+mj-ea"/>
                <a:cs typeface="Times New Roman" panose="02020603050405020304" pitchFamily="18" charset="0"/>
              </a:rPr>
            </a:br>
            <a:r>
              <a:rPr lang="ru-RU" sz="1400" b="1" dirty="0">
                <a:solidFill>
                  <a:srgbClr val="002060"/>
                </a:solidFill>
                <a:latin typeface="Montserrat"/>
                <a:ea typeface="+mj-ea"/>
                <a:cs typeface="Times New Roman" panose="02020603050405020304" pitchFamily="18" charset="0"/>
              </a:rPr>
              <a:t>«О </a:t>
            </a:r>
            <a:r>
              <a:rPr lang="ru-RU" sz="1400" b="1" dirty="0">
                <a:solidFill>
                  <a:srgbClr val="002060"/>
                </a:solidFill>
                <a:latin typeface="Montserrat"/>
                <a:ea typeface="+mj-ea"/>
                <a:cs typeface="Times New Roman" panose="02020603050405020304" pitchFamily="18" charset="0"/>
              </a:rPr>
              <a:t>государственной поддержке в 2024 году юридических лиц, включая некоммерческие организации, и индивидуальных предпринимателей в целях стимулирования занятости отдельных категорий </a:t>
            </a:r>
            <a:r>
              <a:rPr lang="ru-RU" sz="1400" b="1" dirty="0">
                <a:solidFill>
                  <a:srgbClr val="002060"/>
                </a:solidFill>
                <a:latin typeface="Montserrat"/>
                <a:ea typeface="+mj-ea"/>
                <a:cs typeface="Times New Roman" panose="02020603050405020304" pitchFamily="18" charset="0"/>
              </a:rPr>
              <a:t>граждан» прекращено с 1 января 2025 </a:t>
            </a:r>
            <a:r>
              <a:rPr lang="ru-RU" sz="1400" b="1" dirty="0" smtClean="0">
                <a:solidFill>
                  <a:srgbClr val="002060"/>
                </a:solidFill>
                <a:latin typeface="Montserrat"/>
                <a:ea typeface="+mj-ea"/>
                <a:cs typeface="Times New Roman" panose="02020603050405020304" pitchFamily="18" charset="0"/>
              </a:rPr>
              <a:t>года </a:t>
            </a:r>
            <a:endParaRPr lang="ru-RU" sz="1400" b="1" dirty="0">
              <a:solidFill>
                <a:srgbClr val="002060"/>
              </a:solidFill>
              <a:latin typeface="Montserrat"/>
              <a:ea typeface="+mj-ea"/>
              <a:cs typeface="Times New Roman" panose="02020603050405020304" pitchFamily="18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ru-RU" sz="1400" b="1" dirty="0">
              <a:solidFill>
                <a:srgbClr val="002060"/>
              </a:solidFill>
              <a:latin typeface="Montserrat"/>
              <a:ea typeface="+mj-ea"/>
              <a:cs typeface="Times New Roman" panose="02020603050405020304" pitchFamily="18" charset="0"/>
            </a:endParaRPr>
          </a:p>
          <a:p>
            <a:pPr algn="ctr"/>
            <a:r>
              <a:rPr lang="ru-RU" sz="1400" b="1" dirty="0">
                <a:solidFill>
                  <a:srgbClr val="002060"/>
                </a:solidFill>
                <a:latin typeface="Montserrat"/>
                <a:ea typeface="+mj-ea"/>
                <a:cs typeface="Times New Roman" panose="02020603050405020304" pitchFamily="18" charset="0"/>
              </a:rPr>
              <a:t>В </a:t>
            </a:r>
            <a:r>
              <a:rPr lang="ru-RU" sz="1400" b="1" dirty="0">
                <a:solidFill>
                  <a:srgbClr val="002060"/>
                </a:solidFill>
                <a:latin typeface="Montserrat"/>
                <a:ea typeface="+mj-ea"/>
                <a:cs typeface="Times New Roman" panose="02020603050405020304" pitchFamily="18" charset="0"/>
              </a:rPr>
              <a:t>соответствии с п. 16 Правил, утв. </a:t>
            </a:r>
            <a:r>
              <a:rPr lang="ru-RU" sz="1400" b="1" dirty="0">
                <a:solidFill>
                  <a:srgbClr val="002060"/>
                </a:solidFill>
                <a:latin typeface="Montserrat"/>
                <a:ea typeface="+mj-ea"/>
                <a:cs typeface="Times New Roman" panose="02020603050405020304" pitchFamily="18" charset="0"/>
              </a:rPr>
              <a:t>Постановлением Правительства РФ  № 362 от 13.03.2021 по заявлениям, принятым до 15.12.2024 включительно, выплата работодателям вторых и третьих траншей субсидии будет произведена в полном </a:t>
            </a:r>
            <a:r>
              <a:rPr lang="ru-RU" sz="1400" b="1" dirty="0" smtClean="0">
                <a:solidFill>
                  <a:srgbClr val="002060"/>
                </a:solidFill>
                <a:latin typeface="Montserrat"/>
                <a:ea typeface="+mj-ea"/>
                <a:cs typeface="Times New Roman" panose="02020603050405020304" pitchFamily="18" charset="0"/>
              </a:rPr>
              <a:t>объёме</a:t>
            </a:r>
            <a:endParaRPr lang="ru-RU" sz="1400" b="1" dirty="0">
              <a:solidFill>
                <a:srgbClr val="002060"/>
              </a:solidFill>
              <a:latin typeface="Montserrat"/>
              <a:ea typeface="+mj-ea"/>
              <a:cs typeface="Times New Roman" panose="02020603050405020304" pitchFamily="18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ru-RU" sz="1500" b="1" dirty="0">
              <a:solidFill>
                <a:schemeClr val="accent5">
                  <a:lumMod val="75000"/>
                </a:schemeClr>
              </a:solidFill>
            </a:endParaRPr>
          </a:p>
          <a:p>
            <a:pPr algn="ctr"/>
            <a:endParaRPr lang="ru-RU" dirty="0">
              <a:solidFill>
                <a:schemeClr val="accent5">
                  <a:lumMod val="50000"/>
                </a:schemeClr>
              </a:solidFill>
              <a:latin typeface="Montserrat-Medium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684767" y="2672239"/>
            <a:ext cx="4819435" cy="4185761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srgbClr val="002060"/>
                </a:solidFill>
                <a:latin typeface="Montserrat"/>
                <a:ea typeface="+mj-ea"/>
                <a:cs typeface="Times New Roman" panose="02020603050405020304" pitchFamily="18" charset="0"/>
              </a:rPr>
              <a:t>Приказ Фонда пенсионного и социального страхования РФ от 29 декабря 2024 года № 2712 </a:t>
            </a:r>
            <a:r>
              <a:rPr lang="ru-RU" sz="1400" b="1" dirty="0">
                <a:solidFill>
                  <a:srgbClr val="002060"/>
                </a:solidFill>
                <a:latin typeface="Montserrat"/>
                <a:ea typeface="+mj-ea"/>
                <a:cs typeface="Times New Roman" panose="02020603050405020304" pitchFamily="18" charset="0"/>
              </a:rPr>
              <a:t>Возмещение </a:t>
            </a:r>
            <a:r>
              <a:rPr lang="ru-RU" sz="1400" b="1" dirty="0">
                <a:solidFill>
                  <a:srgbClr val="002060"/>
                </a:solidFill>
                <a:latin typeface="Montserrat"/>
                <a:ea typeface="+mj-ea"/>
                <a:cs typeface="Times New Roman" panose="02020603050405020304" pitchFamily="18" charset="0"/>
              </a:rPr>
              <a:t>расходов </a:t>
            </a:r>
            <a:r>
              <a:rPr lang="ru-RU" sz="1400" b="1" dirty="0">
                <a:solidFill>
                  <a:srgbClr val="002060"/>
                </a:solidFill>
                <a:latin typeface="Montserrat"/>
                <a:ea typeface="+mj-ea"/>
                <a:cs typeface="Times New Roman" panose="02020603050405020304" pitchFamily="18" charset="0"/>
              </a:rPr>
              <a:t>по созданию </a:t>
            </a:r>
            <a:r>
              <a:rPr lang="ru-RU" sz="1400" b="1" dirty="0">
                <a:solidFill>
                  <a:srgbClr val="002060"/>
                </a:solidFill>
                <a:latin typeface="Montserrat"/>
                <a:ea typeface="+mj-ea"/>
                <a:cs typeface="Times New Roman" panose="02020603050405020304" pitchFamily="18" charset="0"/>
              </a:rPr>
              <a:t>(</a:t>
            </a:r>
            <a:r>
              <a:rPr lang="ru-RU" sz="1400" b="1" dirty="0">
                <a:solidFill>
                  <a:srgbClr val="002060"/>
                </a:solidFill>
                <a:latin typeface="Montserrat"/>
                <a:ea typeface="+mj-ea"/>
                <a:cs typeface="Times New Roman" panose="02020603050405020304" pitchFamily="18" charset="0"/>
              </a:rPr>
              <a:t>оборудования) </a:t>
            </a:r>
            <a:r>
              <a:rPr lang="ru-RU" sz="1400" b="1" dirty="0">
                <a:solidFill>
                  <a:srgbClr val="002060"/>
                </a:solidFill>
                <a:latin typeface="Montserrat"/>
                <a:ea typeface="+mj-ea"/>
                <a:cs typeface="Times New Roman" panose="02020603050405020304" pitchFamily="18" charset="0"/>
              </a:rPr>
              <a:t>рабочих мест для трудоустройства </a:t>
            </a:r>
            <a:r>
              <a:rPr lang="ru-RU" sz="1400" b="1" dirty="0">
                <a:solidFill>
                  <a:srgbClr val="002060"/>
                </a:solidFill>
                <a:latin typeface="Montserrat"/>
                <a:ea typeface="+mj-ea"/>
                <a:cs typeface="Times New Roman" panose="02020603050405020304" pitchFamily="18" charset="0"/>
              </a:rPr>
              <a:t>инвалидов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400" b="1" dirty="0">
              <a:solidFill>
                <a:srgbClr val="002060"/>
              </a:solidFill>
              <a:latin typeface="Montserrat"/>
              <a:ea typeface="+mj-ea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srgbClr val="002060"/>
                </a:solidFill>
                <a:latin typeface="Montserrat"/>
                <a:ea typeface="+mj-ea"/>
                <a:cs typeface="Times New Roman" panose="02020603050405020304" pitchFamily="18" charset="0"/>
              </a:rPr>
              <a:t>Приказ Фонда пенсионного и социального страхования РФ от 29 декабря 2024 года № 2713 Государственная поддержка трудоустройства работников из другой местности или других </a:t>
            </a:r>
            <a:r>
              <a:rPr lang="ru-RU" sz="1400" b="1" dirty="0">
                <a:solidFill>
                  <a:srgbClr val="002060"/>
                </a:solidFill>
                <a:latin typeface="Montserrat"/>
                <a:ea typeface="+mj-ea"/>
                <a:cs typeface="Times New Roman" panose="02020603050405020304" pitchFamily="18" charset="0"/>
              </a:rPr>
              <a:t>территорий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400" b="1" dirty="0">
              <a:solidFill>
                <a:srgbClr val="002060"/>
              </a:solidFill>
              <a:latin typeface="Montserrat"/>
              <a:ea typeface="+mj-ea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srgbClr val="002060"/>
                </a:solidFill>
                <a:latin typeface="Montserrat"/>
                <a:ea typeface="+mj-ea"/>
                <a:cs typeface="Times New Roman" panose="02020603050405020304" pitchFamily="18" charset="0"/>
              </a:rPr>
              <a:t>Приказ Фонда пенсионного и социального страхования РФ от 29 декабря 2024 года № 2714 Государственная поддержка стимулирования найма отдельных категорий граждан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5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ru-RU" sz="1300" dirty="0">
              <a:solidFill>
                <a:schemeClr val="accent5">
                  <a:lumMod val="50000"/>
                </a:schemeClr>
              </a:solidFill>
              <a:latin typeface="Montserrat-Medium"/>
              <a:cs typeface="Times New Roman" panose="02020603050405020304" pitchFamily="18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ru-RU" sz="1300" dirty="0" smtClean="0">
              <a:solidFill>
                <a:schemeClr val="accent5">
                  <a:lumMod val="50000"/>
                </a:schemeClr>
              </a:solidFill>
              <a:latin typeface="Montserrat-Medium"/>
              <a:cs typeface="Times New Roman" panose="02020603050405020304" pitchFamily="18" charset="0"/>
            </a:endParaRPr>
          </a:p>
        </p:txBody>
      </p:sp>
      <p:grpSp>
        <p:nvGrpSpPr>
          <p:cNvPr id="11" name="Group 40">
            <a:extLst>
              <a:ext uri="{FF2B5EF4-FFF2-40B4-BE49-F238E27FC236}">
                <a16:creationId xmlns:a16="http://schemas.microsoft.com/office/drawing/2014/main" xmlns="" id="{FEE2B23C-0F4A-E14D-B045-99691AF2B560}"/>
              </a:ext>
            </a:extLst>
          </p:cNvPr>
          <p:cNvGrpSpPr/>
          <p:nvPr/>
        </p:nvGrpSpPr>
        <p:grpSpPr>
          <a:xfrm>
            <a:off x="77663" y="70837"/>
            <a:ext cx="527518" cy="725081"/>
            <a:chOff x="634994" y="480009"/>
            <a:chExt cx="914452" cy="1075526"/>
          </a:xfrm>
        </p:grpSpPr>
        <p:pic>
          <p:nvPicPr>
            <p:cNvPr id="12" name="object 5">
              <a:extLst>
                <a:ext uri="{FF2B5EF4-FFF2-40B4-BE49-F238E27FC236}">
                  <a16:creationId xmlns:a16="http://schemas.microsoft.com/office/drawing/2014/main" xmlns="" id="{3C1635DE-3ACA-3444-B6CF-A7A11997A324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37218" y="1352696"/>
              <a:ext cx="163266" cy="78676"/>
            </a:xfrm>
            <a:prstGeom prst="rect">
              <a:avLst/>
            </a:prstGeom>
          </p:spPr>
        </p:pic>
        <p:pic>
          <p:nvPicPr>
            <p:cNvPr id="13" name="object 6">
              <a:extLst>
                <a:ext uri="{FF2B5EF4-FFF2-40B4-BE49-F238E27FC236}">
                  <a16:creationId xmlns:a16="http://schemas.microsoft.com/office/drawing/2014/main" xmlns="" id="{E186C12B-87BC-7246-9C93-4D8982F295D9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22641" y="1353580"/>
              <a:ext cx="341118" cy="89957"/>
            </a:xfrm>
            <a:prstGeom prst="rect">
              <a:avLst/>
            </a:prstGeom>
          </p:spPr>
        </p:pic>
        <p:sp>
          <p:nvSpPr>
            <p:cNvPr id="14" name="object 7">
              <a:extLst>
                <a:ext uri="{FF2B5EF4-FFF2-40B4-BE49-F238E27FC236}">
                  <a16:creationId xmlns:a16="http://schemas.microsoft.com/office/drawing/2014/main" xmlns="" id="{032E5027-2433-EB45-B6E6-3B92793393CC}"/>
                </a:ext>
              </a:extLst>
            </p:cNvPr>
            <p:cNvSpPr/>
            <p:nvPr/>
          </p:nvSpPr>
          <p:spPr>
            <a:xfrm>
              <a:off x="1192096" y="13535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69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69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 sz="1350"/>
            </a:p>
          </p:txBody>
        </p:sp>
        <p:pic>
          <p:nvPicPr>
            <p:cNvPr id="15" name="object 8">
              <a:extLst>
                <a:ext uri="{FF2B5EF4-FFF2-40B4-BE49-F238E27FC236}">
                  <a16:creationId xmlns:a16="http://schemas.microsoft.com/office/drawing/2014/main" xmlns="" id="{7A50A98C-023B-5544-9D04-890D4761F5E5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274796" y="1353580"/>
              <a:ext cx="66154" cy="76911"/>
            </a:xfrm>
            <a:prstGeom prst="rect">
              <a:avLst/>
            </a:prstGeom>
          </p:spPr>
        </p:pic>
        <p:pic>
          <p:nvPicPr>
            <p:cNvPr id="16" name="object 9">
              <a:extLst>
                <a:ext uri="{FF2B5EF4-FFF2-40B4-BE49-F238E27FC236}">
                  <a16:creationId xmlns:a16="http://schemas.microsoft.com/office/drawing/2014/main" xmlns="" id="{70EABF96-BDF2-5E4C-8DA4-C46599FF1EF7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369272" y="1353577"/>
              <a:ext cx="85153" cy="76923"/>
            </a:xfrm>
            <a:prstGeom prst="rect">
              <a:avLst/>
            </a:prstGeom>
          </p:spPr>
        </p:pic>
        <p:sp>
          <p:nvSpPr>
            <p:cNvPr id="17" name="object 10">
              <a:extLst>
                <a:ext uri="{FF2B5EF4-FFF2-40B4-BE49-F238E27FC236}">
                  <a16:creationId xmlns:a16="http://schemas.microsoft.com/office/drawing/2014/main" xmlns="" id="{D79E288B-D5E2-6041-B515-C53138B20834}"/>
                </a:ext>
              </a:extLst>
            </p:cNvPr>
            <p:cNvSpPr/>
            <p:nvPr/>
          </p:nvSpPr>
          <p:spPr>
            <a:xfrm>
              <a:off x="1482771" y="1353580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69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 sz="1350"/>
            </a:p>
          </p:txBody>
        </p:sp>
        <p:pic>
          <p:nvPicPr>
            <p:cNvPr id="18" name="object 11">
              <a:extLst>
                <a:ext uri="{FF2B5EF4-FFF2-40B4-BE49-F238E27FC236}">
                  <a16:creationId xmlns:a16="http://schemas.microsoft.com/office/drawing/2014/main" xmlns="" id="{3EA55FC9-49BF-9649-B554-DB0BA07059FD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34994" y="1464464"/>
              <a:ext cx="188554" cy="82626"/>
            </a:xfrm>
            <a:prstGeom prst="rect">
              <a:avLst/>
            </a:prstGeom>
          </p:spPr>
        </p:pic>
        <p:pic>
          <p:nvPicPr>
            <p:cNvPr id="19" name="object 12">
              <a:extLst>
                <a:ext uri="{FF2B5EF4-FFF2-40B4-BE49-F238E27FC236}">
                  <a16:creationId xmlns:a16="http://schemas.microsoft.com/office/drawing/2014/main" xmlns="" id="{361E00FA-8DE8-6C45-8EF4-C0494204D072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45724" y="1467309"/>
              <a:ext cx="164275" cy="88226"/>
            </a:xfrm>
            <a:prstGeom prst="rect">
              <a:avLst/>
            </a:prstGeom>
          </p:spPr>
        </p:pic>
        <p:pic>
          <p:nvPicPr>
            <p:cNvPr id="20" name="object 13">
              <a:extLst>
                <a:ext uri="{FF2B5EF4-FFF2-40B4-BE49-F238E27FC236}">
                  <a16:creationId xmlns:a16="http://schemas.microsoft.com/office/drawing/2014/main" xmlns="" id="{BB443951-6FE8-E247-B5B9-FE7B385CDDEC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057757" y="1466442"/>
              <a:ext cx="319289" cy="78663"/>
            </a:xfrm>
            <a:prstGeom prst="rect">
              <a:avLst/>
            </a:prstGeom>
          </p:spPr>
        </p:pic>
        <p:pic>
          <p:nvPicPr>
            <p:cNvPr id="21" name="object 14">
              <a:extLst>
                <a:ext uri="{FF2B5EF4-FFF2-40B4-BE49-F238E27FC236}">
                  <a16:creationId xmlns:a16="http://schemas.microsoft.com/office/drawing/2014/main" xmlns="" id="{3743B841-5E81-3446-A1CA-C8E1E56C8F4C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396605" y="1467312"/>
              <a:ext cx="66471" cy="76911"/>
            </a:xfrm>
            <a:prstGeom prst="rect">
              <a:avLst/>
            </a:prstGeom>
          </p:spPr>
        </p:pic>
        <p:pic>
          <p:nvPicPr>
            <p:cNvPr id="22" name="object 15">
              <a:extLst>
                <a:ext uri="{FF2B5EF4-FFF2-40B4-BE49-F238E27FC236}">
                  <a16:creationId xmlns:a16="http://schemas.microsoft.com/office/drawing/2014/main" xmlns="" id="{9C486396-18B6-7B4F-A00A-9A37847AC9FD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482771" y="1467312"/>
              <a:ext cx="66471" cy="76911"/>
            </a:xfrm>
            <a:prstGeom prst="rect">
              <a:avLst/>
            </a:prstGeom>
          </p:spPr>
        </p:pic>
        <p:sp>
          <p:nvSpPr>
            <p:cNvPr id="23" name="object 16">
              <a:extLst>
                <a:ext uri="{FF2B5EF4-FFF2-40B4-BE49-F238E27FC236}">
                  <a16:creationId xmlns:a16="http://schemas.microsoft.com/office/drawing/2014/main" xmlns="" id="{3A4550FC-9534-AB46-8C15-F6BF1CB0DD73}"/>
                </a:ext>
              </a:extLst>
            </p:cNvPr>
            <p:cNvSpPr/>
            <p:nvPr/>
          </p:nvSpPr>
          <p:spPr>
            <a:xfrm>
              <a:off x="1489430" y="1331849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5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 sz="1350"/>
            </a:p>
          </p:txBody>
        </p:sp>
        <p:pic>
          <p:nvPicPr>
            <p:cNvPr id="24" name="object 17">
              <a:extLst>
                <a:ext uri="{FF2B5EF4-FFF2-40B4-BE49-F238E27FC236}">
                  <a16:creationId xmlns:a16="http://schemas.microsoft.com/office/drawing/2014/main" xmlns="" id="{812A9633-9586-A64D-9761-4528FA32B53D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644093" y="480009"/>
              <a:ext cx="895848" cy="769188"/>
            </a:xfrm>
            <a:prstGeom prst="rect">
              <a:avLst/>
            </a:prstGeom>
          </p:spPr>
        </p:pic>
      </p:grpSp>
      <p:pic>
        <p:nvPicPr>
          <p:cNvPr id="25" name="Рисунок 24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33231" y="5042650"/>
            <a:ext cx="912677" cy="746815"/>
          </a:xfrm>
          <a:prstGeom prst="rect">
            <a:avLst/>
          </a:prstGeom>
        </p:spPr>
      </p:pic>
      <p:sp>
        <p:nvSpPr>
          <p:cNvPr id="26" name="Прямоугольник 25"/>
          <p:cNvSpPr/>
          <p:nvPr/>
        </p:nvSpPr>
        <p:spPr>
          <a:xfrm>
            <a:off x="1129641" y="1825625"/>
            <a:ext cx="4832756" cy="628039"/>
          </a:xfrm>
          <a:prstGeom prst="rect">
            <a:avLst/>
          </a:prstGeom>
          <a:solidFill>
            <a:srgbClr val="878BC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Montserrat-Medium"/>
                <a:cs typeface="Times New Roman" panose="02020603050405020304" pitchFamily="18" charset="0"/>
              </a:rPr>
              <a:t>2024 год</a:t>
            </a:r>
            <a:endParaRPr lang="ru-RU" sz="1600" b="1" dirty="0">
              <a:solidFill>
                <a:schemeClr val="bg1"/>
              </a:solidFill>
              <a:latin typeface="Montserrat-Medium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0311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56807"/>
            <a:ext cx="10515600" cy="757593"/>
          </a:xfrm>
        </p:spPr>
        <p:txBody>
          <a:bodyPr>
            <a:noAutofit/>
          </a:bodyPr>
          <a:lstStyle/>
          <a:p>
            <a:pPr algn="ctr"/>
            <a:r>
              <a:rPr lang="ru-RU" sz="1500" b="1" dirty="0">
                <a:solidFill>
                  <a:srgbClr val="002060"/>
                </a:solidFill>
                <a:latin typeface="Montserrat"/>
                <a:cs typeface="Times New Roman" panose="02020603050405020304" pitchFamily="18" charset="0"/>
              </a:rPr>
              <a:t>Приказ Фонда пенсионного и социального страхования РФ от 29 декабря 2024 года № 2712 </a:t>
            </a:r>
            <a:r>
              <a:rPr lang="ru-RU" sz="1500" b="1" dirty="0" smtClean="0">
                <a:solidFill>
                  <a:srgbClr val="002060"/>
                </a:solidFill>
                <a:latin typeface="Montserrat"/>
                <a:cs typeface="Times New Roman" panose="02020603050405020304" pitchFamily="18" charset="0"/>
              </a:rPr>
              <a:t>Возмещение расходов по созданию (оборудования) </a:t>
            </a:r>
            <a:r>
              <a:rPr lang="ru-RU" sz="1500" b="1" dirty="0">
                <a:solidFill>
                  <a:srgbClr val="002060"/>
                </a:solidFill>
                <a:latin typeface="Montserrat"/>
                <a:cs typeface="Times New Roman" panose="02020603050405020304" pitchFamily="18" charset="0"/>
              </a:rPr>
              <a:t>рабочих мест для трудоустройства </a:t>
            </a:r>
            <a:r>
              <a:rPr lang="ru-RU" sz="1500" b="1" dirty="0" smtClean="0">
                <a:solidFill>
                  <a:srgbClr val="002060"/>
                </a:solidFill>
                <a:latin typeface="Montserrat"/>
                <a:cs typeface="Times New Roman" panose="02020603050405020304" pitchFamily="18" charset="0"/>
              </a:rPr>
              <a:t>инвалидов</a:t>
            </a:r>
            <a:r>
              <a:rPr lang="ru-RU" sz="1500" b="1" dirty="0">
                <a:solidFill>
                  <a:srgbClr val="002060"/>
                </a:solidFill>
                <a:latin typeface="Montserrat"/>
                <a:cs typeface="Times New Roman" panose="02020603050405020304" pitchFamily="18" charset="0"/>
              </a:rPr>
              <a:t/>
            </a:r>
            <a:br>
              <a:rPr lang="ru-RU" sz="1500" b="1" dirty="0">
                <a:solidFill>
                  <a:srgbClr val="002060"/>
                </a:solidFill>
                <a:latin typeface="Montserrat"/>
                <a:cs typeface="Times New Roman" panose="02020603050405020304" pitchFamily="18" charset="0"/>
              </a:rPr>
            </a:br>
            <a:endParaRPr lang="ru-RU" sz="1500" b="1" dirty="0">
              <a:solidFill>
                <a:srgbClr val="002060"/>
              </a:solidFill>
              <a:latin typeface="Montserrat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25876" y="3246634"/>
            <a:ext cx="10864066" cy="595901"/>
          </a:xfrm>
        </p:spPr>
        <p:txBody>
          <a:bodyPr>
            <a:normAutofit fontScale="25000" lnSpcReduction="20000"/>
          </a:bodyPr>
          <a:lstStyle/>
          <a:p>
            <a:pPr marL="0" indent="0">
              <a:spcBef>
                <a:spcPct val="0"/>
              </a:spcBef>
              <a:buNone/>
            </a:pP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  <a:p>
            <a:pPr marL="0" indent="0" algn="ctr">
              <a:lnSpc>
                <a:spcPct val="120000"/>
              </a:lnSpc>
              <a:spcBef>
                <a:spcPct val="0"/>
              </a:spcBef>
              <a:buNone/>
            </a:pPr>
            <a:r>
              <a:rPr lang="ru-RU" sz="6000" b="1" dirty="0" smtClean="0">
                <a:solidFill>
                  <a:srgbClr val="002060"/>
                </a:solidFill>
                <a:latin typeface="Montserrat"/>
                <a:ea typeface="+mj-ea"/>
                <a:cs typeface="Times New Roman" panose="02020603050405020304" pitchFamily="18" charset="0"/>
              </a:rPr>
              <a:t>Приказ Фонда пенсионного и социального страхования РФ от 29 декабря 2024 года № 2713 Государственная поддержка трудоустройства работников из другой местности или других территорий</a:t>
            </a:r>
            <a:endParaRPr lang="ru-RU" sz="6000" b="1" dirty="0">
              <a:solidFill>
                <a:srgbClr val="002060"/>
              </a:solidFill>
              <a:latin typeface="Montserrat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B1BA-4E24-4C52-A6C6-414EA3B8B4BA}" type="slidenum">
              <a:rPr lang="ru-RU" smtClean="0"/>
              <a:t>2</a:t>
            </a:fld>
            <a:endParaRPr lang="ru-RU"/>
          </a:p>
        </p:txBody>
      </p:sp>
      <p:pic>
        <p:nvPicPr>
          <p:cNvPr id="7" name="Объект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375" y="1487880"/>
            <a:ext cx="729365" cy="75676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chemeClr val="accent1">
                <a:lumMod val="50000"/>
              </a:schemeClr>
            </a:solidFill>
          </a:ln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375" y="4777200"/>
            <a:ext cx="720883" cy="645459"/>
          </a:xfrm>
          <a:prstGeom prst="rect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</p:pic>
      <p:graphicFrame>
        <p:nvGraphicFramePr>
          <p:cNvPr id="9" name="Таблица 8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254783260"/>
              </p:ext>
            </p:extLst>
          </p:nvPr>
        </p:nvGraphicFramePr>
        <p:xfrm>
          <a:off x="1010866" y="848336"/>
          <a:ext cx="11014405" cy="1967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14452"/>
                <a:gridCol w="5499953"/>
              </a:tblGrid>
              <a:tr h="44620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Цель предоставления субсидии</a:t>
                      </a:r>
                      <a:endParaRPr lang="ru-RU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/>
                        <a:t>Возмещение </a:t>
                      </a:r>
                      <a:r>
                        <a:rPr lang="ru-RU" sz="1500" dirty="0" smtClean="0"/>
                        <a:t>расходов</a:t>
                      </a:r>
                      <a:endParaRPr lang="ru-RU" sz="1500" dirty="0"/>
                    </a:p>
                  </a:txBody>
                  <a:tcPr anchor="ctr"/>
                </a:tc>
              </a:tr>
              <a:tr h="1521113">
                <a:tc>
                  <a:txBody>
                    <a:bodyPr/>
                    <a:lstStyle/>
                    <a:p>
                      <a:r>
                        <a:rPr lang="ru-RU" sz="1400" b="1" kern="120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В соответствии с п. 16 Правил, утв. Постановлением Правительства РФ № 362 (далее - ПП № 362) возможность приема первичных заявлений с 16.12.2024 закрыта.  По заявлениям, принятым до 15.12.2024 включительно, выплата работодателям вторых и третьих траншей субсидии будет произведена в полном объёме.</a:t>
                      </a:r>
                      <a:endParaRPr lang="ru-RU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ru-RU" sz="1400" b="1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на приобретение оборудования для оснащения специальных рабочих мест для трудоустройства инвалидов;</a:t>
                      </a:r>
                    </a:p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ru-RU" sz="1400" b="1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на монтаж и установку приобретенного оборудования;</a:t>
                      </a:r>
                    </a:p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ru-RU" sz="1400" b="1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на оборудование рабочих мест для трудоустройства инвалидов по месту проживания (надомный труд).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6990159"/>
              </p:ext>
            </p:extLst>
          </p:nvPr>
        </p:nvGraphicFramePr>
        <p:xfrm>
          <a:off x="1065692" y="4042902"/>
          <a:ext cx="11011624" cy="24195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86518"/>
                <a:gridCol w="1514418"/>
                <a:gridCol w="5310688"/>
              </a:tblGrid>
              <a:tr h="6212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/>
                        <a:t>Наименование направления </a:t>
                      </a:r>
                    </a:p>
                    <a:p>
                      <a:pPr algn="ctr"/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/>
                        <a:t>Размер</a:t>
                      </a:r>
                      <a:r>
                        <a:rPr lang="ru-RU" sz="1500" baseline="0" dirty="0" smtClean="0"/>
                        <a:t> субсидии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/>
                        <a:t>Срок предоставления субсидии</a:t>
                      </a:r>
                      <a:r>
                        <a:rPr lang="ru-RU" sz="1500" baseline="0" dirty="0" smtClean="0"/>
                        <a:t> </a:t>
                      </a:r>
                      <a:endParaRPr lang="ru-RU" sz="1500" dirty="0" smtClean="0"/>
                    </a:p>
                    <a:p>
                      <a:pPr algn="ctr"/>
                      <a:endParaRPr lang="ru-RU" sz="1500" dirty="0"/>
                    </a:p>
                  </a:txBody>
                  <a:tcPr/>
                </a:tc>
              </a:tr>
              <a:tr h="17894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Частичная компенсация затрат работодателя на выплату заработной платы работникам из числа трудоустроенных граждан РФ, переехавших для трудоустройства у работодателя включенных в перечни организаций испытывающих потребность в привлечении по востребованным профессиям, включенным в перечни профессий.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kern="12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12 МРОТ </a:t>
                      </a:r>
                    </a:p>
                    <a:p>
                      <a:pPr algn="ctr"/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Выплата</a:t>
                      </a:r>
                      <a:r>
                        <a:rPr lang="ru-RU" sz="1400" b="1" kern="120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работодателю на одного трудоустроенного гражданина составляет МРОТ * РК + страховые взносы * количество трудоустроенных граждан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По истечении </a:t>
                      </a:r>
                      <a:r>
                        <a:rPr lang="ru-RU" sz="1400" b="1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3-го </a:t>
                      </a: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месяца </a:t>
                      </a:r>
                      <a:r>
                        <a:rPr lang="ru-RU" sz="1400" b="1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работы - </a:t>
                      </a: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3МРОТ</a:t>
                      </a:r>
                      <a:endParaRPr lang="ru-RU" sz="1400" b="1" kern="1200" dirty="0" smtClean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По истечении </a:t>
                      </a:r>
                      <a:r>
                        <a:rPr lang="ru-RU" sz="1400" b="1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6-го </a:t>
                      </a: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месяца </a:t>
                      </a:r>
                      <a:r>
                        <a:rPr lang="ru-RU" sz="1400" b="1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работы - </a:t>
                      </a: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3МРОТ</a:t>
                      </a:r>
                      <a:endParaRPr lang="ru-RU" sz="1400" b="1" kern="1200" dirty="0" smtClean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По истечении </a:t>
                      </a:r>
                      <a:r>
                        <a:rPr lang="ru-RU" sz="1400" b="1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9-го </a:t>
                      </a: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месяца </a:t>
                      </a:r>
                      <a:r>
                        <a:rPr lang="ru-RU" sz="1400" b="1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работы - </a:t>
                      </a: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3МРОТ</a:t>
                      </a:r>
                      <a:endParaRPr lang="ru-RU" sz="1400" b="1" kern="1200" dirty="0" smtClean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По истечении </a:t>
                      </a: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12-го месяца </a:t>
                      </a:r>
                      <a:r>
                        <a:rPr lang="ru-RU" sz="1400" b="1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работы - </a:t>
                      </a: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3МРОТ</a:t>
                      </a:r>
                      <a:endParaRPr lang="ru-RU" sz="1400" b="1" kern="1200" dirty="0" smtClean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11" name="Group 40">
            <a:extLst>
              <a:ext uri="{FF2B5EF4-FFF2-40B4-BE49-F238E27FC236}">
                <a16:creationId xmlns:a16="http://schemas.microsoft.com/office/drawing/2014/main" xmlns="" id="{FEE2B23C-0F4A-E14D-B045-99691AF2B560}"/>
              </a:ext>
            </a:extLst>
          </p:cNvPr>
          <p:cNvGrpSpPr/>
          <p:nvPr/>
        </p:nvGrpSpPr>
        <p:grpSpPr>
          <a:xfrm>
            <a:off x="148001" y="156807"/>
            <a:ext cx="527518" cy="725081"/>
            <a:chOff x="634994" y="480009"/>
            <a:chExt cx="914452" cy="1075526"/>
          </a:xfrm>
        </p:grpSpPr>
        <p:pic>
          <p:nvPicPr>
            <p:cNvPr id="12" name="object 5">
              <a:extLst>
                <a:ext uri="{FF2B5EF4-FFF2-40B4-BE49-F238E27FC236}">
                  <a16:creationId xmlns:a16="http://schemas.microsoft.com/office/drawing/2014/main" xmlns="" id="{3C1635DE-3ACA-3444-B6CF-A7A11997A324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7218" y="1352696"/>
              <a:ext cx="163266" cy="78676"/>
            </a:xfrm>
            <a:prstGeom prst="rect">
              <a:avLst/>
            </a:prstGeom>
          </p:spPr>
        </p:pic>
        <p:pic>
          <p:nvPicPr>
            <p:cNvPr id="13" name="object 6">
              <a:extLst>
                <a:ext uri="{FF2B5EF4-FFF2-40B4-BE49-F238E27FC236}">
                  <a16:creationId xmlns:a16="http://schemas.microsoft.com/office/drawing/2014/main" xmlns="" id="{E186C12B-87BC-7246-9C93-4D8982F295D9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22641" y="1353580"/>
              <a:ext cx="341118" cy="89957"/>
            </a:xfrm>
            <a:prstGeom prst="rect">
              <a:avLst/>
            </a:prstGeom>
          </p:spPr>
        </p:pic>
        <p:sp>
          <p:nvSpPr>
            <p:cNvPr id="14" name="object 7">
              <a:extLst>
                <a:ext uri="{FF2B5EF4-FFF2-40B4-BE49-F238E27FC236}">
                  <a16:creationId xmlns:a16="http://schemas.microsoft.com/office/drawing/2014/main" xmlns="" id="{032E5027-2433-EB45-B6E6-3B92793393CC}"/>
                </a:ext>
              </a:extLst>
            </p:cNvPr>
            <p:cNvSpPr/>
            <p:nvPr/>
          </p:nvSpPr>
          <p:spPr>
            <a:xfrm>
              <a:off x="1192096" y="13535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69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69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 sz="1350"/>
            </a:p>
          </p:txBody>
        </p:sp>
        <p:pic>
          <p:nvPicPr>
            <p:cNvPr id="15" name="object 8">
              <a:extLst>
                <a:ext uri="{FF2B5EF4-FFF2-40B4-BE49-F238E27FC236}">
                  <a16:creationId xmlns:a16="http://schemas.microsoft.com/office/drawing/2014/main" xmlns="" id="{7A50A98C-023B-5544-9D04-890D4761F5E5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74796" y="1353580"/>
              <a:ext cx="66154" cy="76911"/>
            </a:xfrm>
            <a:prstGeom prst="rect">
              <a:avLst/>
            </a:prstGeom>
          </p:spPr>
        </p:pic>
        <p:pic>
          <p:nvPicPr>
            <p:cNvPr id="16" name="object 9">
              <a:extLst>
                <a:ext uri="{FF2B5EF4-FFF2-40B4-BE49-F238E27FC236}">
                  <a16:creationId xmlns:a16="http://schemas.microsoft.com/office/drawing/2014/main" xmlns="" id="{70EABF96-BDF2-5E4C-8DA4-C46599FF1EF7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369272" y="1353577"/>
              <a:ext cx="85153" cy="76923"/>
            </a:xfrm>
            <a:prstGeom prst="rect">
              <a:avLst/>
            </a:prstGeom>
          </p:spPr>
        </p:pic>
        <p:sp>
          <p:nvSpPr>
            <p:cNvPr id="17" name="object 10">
              <a:extLst>
                <a:ext uri="{FF2B5EF4-FFF2-40B4-BE49-F238E27FC236}">
                  <a16:creationId xmlns:a16="http://schemas.microsoft.com/office/drawing/2014/main" xmlns="" id="{D79E288B-D5E2-6041-B515-C53138B20834}"/>
                </a:ext>
              </a:extLst>
            </p:cNvPr>
            <p:cNvSpPr/>
            <p:nvPr/>
          </p:nvSpPr>
          <p:spPr>
            <a:xfrm>
              <a:off x="1482771" y="1353580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69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 sz="1350"/>
            </a:p>
          </p:txBody>
        </p:sp>
        <p:pic>
          <p:nvPicPr>
            <p:cNvPr id="18" name="object 11">
              <a:extLst>
                <a:ext uri="{FF2B5EF4-FFF2-40B4-BE49-F238E27FC236}">
                  <a16:creationId xmlns:a16="http://schemas.microsoft.com/office/drawing/2014/main" xmlns="" id="{3EA55FC9-49BF-9649-B554-DB0BA07059FD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34994" y="1464464"/>
              <a:ext cx="188554" cy="82626"/>
            </a:xfrm>
            <a:prstGeom prst="rect">
              <a:avLst/>
            </a:prstGeom>
          </p:spPr>
        </p:pic>
        <p:pic>
          <p:nvPicPr>
            <p:cNvPr id="19" name="object 12">
              <a:extLst>
                <a:ext uri="{FF2B5EF4-FFF2-40B4-BE49-F238E27FC236}">
                  <a16:creationId xmlns:a16="http://schemas.microsoft.com/office/drawing/2014/main" xmlns="" id="{361E00FA-8DE8-6C45-8EF4-C0494204D072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845724" y="1467309"/>
              <a:ext cx="164275" cy="88226"/>
            </a:xfrm>
            <a:prstGeom prst="rect">
              <a:avLst/>
            </a:prstGeom>
          </p:spPr>
        </p:pic>
        <p:pic>
          <p:nvPicPr>
            <p:cNvPr id="20" name="object 13">
              <a:extLst>
                <a:ext uri="{FF2B5EF4-FFF2-40B4-BE49-F238E27FC236}">
                  <a16:creationId xmlns:a16="http://schemas.microsoft.com/office/drawing/2014/main" xmlns="" id="{BB443951-6FE8-E247-B5B9-FE7B385CDDEC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057757" y="1466442"/>
              <a:ext cx="319289" cy="78663"/>
            </a:xfrm>
            <a:prstGeom prst="rect">
              <a:avLst/>
            </a:prstGeom>
          </p:spPr>
        </p:pic>
        <p:pic>
          <p:nvPicPr>
            <p:cNvPr id="21" name="object 14">
              <a:extLst>
                <a:ext uri="{FF2B5EF4-FFF2-40B4-BE49-F238E27FC236}">
                  <a16:creationId xmlns:a16="http://schemas.microsoft.com/office/drawing/2014/main" xmlns="" id="{3743B841-5E81-3446-A1CA-C8E1E56C8F4C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396605" y="1467312"/>
              <a:ext cx="66471" cy="76911"/>
            </a:xfrm>
            <a:prstGeom prst="rect">
              <a:avLst/>
            </a:prstGeom>
          </p:spPr>
        </p:pic>
        <p:pic>
          <p:nvPicPr>
            <p:cNvPr id="22" name="object 15">
              <a:extLst>
                <a:ext uri="{FF2B5EF4-FFF2-40B4-BE49-F238E27FC236}">
                  <a16:creationId xmlns:a16="http://schemas.microsoft.com/office/drawing/2014/main" xmlns="" id="{9C486396-18B6-7B4F-A00A-9A37847AC9FD}"/>
                </a:ext>
              </a:extLst>
            </p:cNvPr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482771" y="1467312"/>
              <a:ext cx="66471" cy="76911"/>
            </a:xfrm>
            <a:prstGeom prst="rect">
              <a:avLst/>
            </a:prstGeom>
          </p:spPr>
        </p:pic>
        <p:sp>
          <p:nvSpPr>
            <p:cNvPr id="23" name="object 16">
              <a:extLst>
                <a:ext uri="{FF2B5EF4-FFF2-40B4-BE49-F238E27FC236}">
                  <a16:creationId xmlns:a16="http://schemas.microsoft.com/office/drawing/2014/main" xmlns="" id="{3A4550FC-9534-AB46-8C15-F6BF1CB0DD73}"/>
                </a:ext>
              </a:extLst>
            </p:cNvPr>
            <p:cNvSpPr/>
            <p:nvPr/>
          </p:nvSpPr>
          <p:spPr>
            <a:xfrm>
              <a:off x="1489430" y="1331849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5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 sz="1350"/>
            </a:p>
          </p:txBody>
        </p:sp>
        <p:pic>
          <p:nvPicPr>
            <p:cNvPr id="24" name="object 17">
              <a:extLst>
                <a:ext uri="{FF2B5EF4-FFF2-40B4-BE49-F238E27FC236}">
                  <a16:creationId xmlns:a16="http://schemas.microsoft.com/office/drawing/2014/main" xmlns="" id="{812A9633-9586-A64D-9761-4528FA32B53D}"/>
                </a:ext>
              </a:extLst>
            </p:cNvPr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644093" y="480009"/>
              <a:ext cx="895848" cy="7691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76670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7370" y="156807"/>
            <a:ext cx="10515600" cy="1994722"/>
          </a:xfrm>
        </p:spPr>
        <p:txBody>
          <a:bodyPr>
            <a:normAutofit/>
          </a:bodyPr>
          <a:lstStyle/>
          <a:p>
            <a:pPr algn="ctr"/>
            <a:r>
              <a:rPr lang="ru-RU" sz="1600" b="1" dirty="0">
                <a:solidFill>
                  <a:srgbClr val="002060"/>
                </a:solidFill>
                <a:latin typeface="Montserrat"/>
                <a:cs typeface="Times New Roman" panose="02020603050405020304" pitchFamily="18" charset="0"/>
              </a:rPr>
              <a:t>Приказ Фонда пенсионного и социального страхования РФ от 29 декабря 2024 года № 2714 </a:t>
            </a:r>
            <a:r>
              <a:rPr lang="ru-RU" sz="1600" b="1" dirty="0" smtClean="0">
                <a:solidFill>
                  <a:srgbClr val="002060"/>
                </a:solidFill>
                <a:latin typeface="Montserrat"/>
                <a:cs typeface="Times New Roman" panose="02020603050405020304" pitchFamily="18" charset="0"/>
              </a:rPr>
              <a:t>Государственная </a:t>
            </a:r>
            <a:r>
              <a:rPr lang="ru-RU" sz="1600" b="1" dirty="0">
                <a:solidFill>
                  <a:srgbClr val="002060"/>
                </a:solidFill>
                <a:latin typeface="Montserrat"/>
                <a:cs typeface="Times New Roman" panose="02020603050405020304" pitchFamily="18" charset="0"/>
              </a:rPr>
              <a:t>поддержка стимулирования найма отдельных категорий </a:t>
            </a:r>
            <a:r>
              <a:rPr lang="ru-RU" sz="1600" b="1" dirty="0" smtClean="0">
                <a:solidFill>
                  <a:srgbClr val="002060"/>
                </a:solidFill>
                <a:latin typeface="Montserrat"/>
                <a:cs typeface="Times New Roman" panose="02020603050405020304" pitchFamily="18" charset="0"/>
              </a:rPr>
              <a:t>граждан</a:t>
            </a:r>
            <a:r>
              <a:rPr lang="ru-RU" sz="1600" b="1" dirty="0">
                <a:solidFill>
                  <a:srgbClr val="002060"/>
                </a:solidFill>
                <a:latin typeface="Montserrat"/>
                <a:cs typeface="Times New Roman" panose="02020603050405020304" pitchFamily="18" charset="0"/>
              </a:rPr>
              <a:t/>
            </a:r>
            <a:br>
              <a:rPr lang="ru-RU" sz="1600" b="1" dirty="0">
                <a:solidFill>
                  <a:srgbClr val="002060"/>
                </a:solidFill>
                <a:latin typeface="Montserrat"/>
                <a:cs typeface="Times New Roman" panose="02020603050405020304" pitchFamily="18" charset="0"/>
              </a:rPr>
            </a:br>
            <a:r>
              <a:rPr lang="ru-RU" sz="1400" b="1" dirty="0">
                <a:solidFill>
                  <a:srgbClr val="002060"/>
                </a:solidFill>
                <a:latin typeface="Montserrat"/>
                <a:cs typeface="Times New Roman" panose="02020603050405020304" pitchFamily="18" charset="0"/>
              </a:rPr>
              <a:t/>
            </a:r>
            <a:br>
              <a:rPr lang="ru-RU" sz="1400" b="1" dirty="0">
                <a:solidFill>
                  <a:srgbClr val="002060"/>
                </a:solidFill>
                <a:latin typeface="Montserrat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sz="2000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1500" b="1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Цель </a:t>
            </a:r>
            <a:r>
              <a:rPr lang="ru-RU" sz="15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предоставления субсидии - частичная компенсация затрат работодателя  на выплату заработной платы работникам из числа трудоустроенных отдельных категорий граждан.</a:t>
            </a:r>
            <a:br>
              <a:rPr lang="ru-RU" sz="15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</a:br>
            <a:endParaRPr lang="ru-RU" sz="15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8401310"/>
              </p:ext>
            </p:extLst>
          </p:nvPr>
        </p:nvGraphicFramePr>
        <p:xfrm>
          <a:off x="453029" y="1189082"/>
          <a:ext cx="11455710" cy="51967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34813"/>
                <a:gridCol w="1103753"/>
                <a:gridCol w="3817144"/>
              </a:tblGrid>
              <a:tr h="50636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Категории граждан</a:t>
                      </a:r>
                    </a:p>
                    <a:p>
                      <a:pPr algn="ctr"/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Размер</a:t>
                      </a:r>
                      <a:r>
                        <a:rPr lang="ru-RU" sz="1600" baseline="0" dirty="0" smtClean="0"/>
                        <a:t> субсидии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Срок предоставления субсидии</a:t>
                      </a:r>
                      <a:r>
                        <a:rPr lang="ru-RU" sz="1600" baseline="0" dirty="0" smtClean="0"/>
                        <a:t> </a:t>
                      </a:r>
                      <a:endParaRPr lang="ru-RU" sz="1600" dirty="0" smtClean="0"/>
                    </a:p>
                    <a:p>
                      <a:pPr algn="ctr"/>
                      <a:endParaRPr lang="ru-RU" sz="1600" dirty="0"/>
                    </a:p>
                  </a:txBody>
                  <a:tcPr/>
                </a:tc>
              </a:tr>
              <a:tr h="2587356">
                <a:tc>
                  <a:txBody>
                    <a:bodyPr/>
                    <a:lstStyle/>
                    <a:p>
                      <a:pPr marL="171450" indent="-171450" algn="just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ru-RU" sz="1400" b="1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Ветераны боевых действий, принимавшие участие (содействовавшие выполнению задач) в СВО; </a:t>
                      </a:r>
                    </a:p>
                    <a:p>
                      <a:pPr marL="171450" indent="-171450" algn="just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ru-RU" sz="1400" b="1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Члены семей лиц, погибших (умерших) при выполнении задач в ходе СВО (боевых действий); </a:t>
                      </a:r>
                    </a:p>
                    <a:p>
                      <a:pPr marL="171450" indent="-171450" algn="just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ru-RU" sz="1400" b="1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Граждане уволенные с военной службы и члены их семей;</a:t>
                      </a:r>
                    </a:p>
                    <a:p>
                      <a:pPr marL="171450" indent="-171450" algn="just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ru-RU" sz="1400" b="1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Лица, освобожденные из учреждений, исполняющих наказание в виде лишения свободы, и ищущие работу в течение одного года с даты освобождения;</a:t>
                      </a:r>
                    </a:p>
                    <a:p>
                      <a:pPr marL="171450" indent="-171450" algn="just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ru-RU" sz="1400" b="1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Одинокие родители, многодетные родители, усыновители, опекуны (попечители), воспитывающие несовершеннолетних детей, детей-инвалидов;</a:t>
                      </a:r>
                    </a:p>
                    <a:p>
                      <a:pPr marL="171450" indent="-171450" algn="just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ru-RU" sz="1400" b="1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Лица признанные в установленном порядке </a:t>
                      </a:r>
                      <a:r>
                        <a:rPr lang="ru-RU" sz="1400" b="1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инвалидами</a:t>
                      </a:r>
                      <a:endParaRPr lang="ru-RU" sz="1400" b="1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3 МРОТ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Выплата</a:t>
                      </a:r>
                      <a:r>
                        <a:rPr lang="ru-RU" sz="1400" b="1" kern="120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работодателю на одного трудоустроенного гражданина составляет МРОТ * РК + страховые взносы * количество трудоустроенных граждан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По истечении </a:t>
                      </a: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1-го месяца </a:t>
                      </a:r>
                      <a:r>
                        <a:rPr lang="ru-RU" sz="1400" b="1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работы - </a:t>
                      </a: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1МРОТ</a:t>
                      </a:r>
                      <a:endParaRPr lang="ru-RU" sz="1400" b="1" kern="1200" dirty="0" smtClean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По истечении </a:t>
                      </a: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3-го месяца </a:t>
                      </a:r>
                      <a:r>
                        <a:rPr lang="ru-RU" sz="1400" b="1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работы - </a:t>
                      </a: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1МРОТ</a:t>
                      </a:r>
                      <a:endParaRPr lang="ru-RU" sz="1400" b="1" kern="1200" dirty="0" smtClean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По истечении </a:t>
                      </a: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6-го месяца </a:t>
                      </a:r>
                      <a:r>
                        <a:rPr lang="ru-RU" sz="1400" b="1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работы - </a:t>
                      </a: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1МРОТ</a:t>
                      </a:r>
                      <a:endParaRPr lang="ru-RU" sz="1400" b="1" kern="1200" dirty="0" smtClean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1400" dirty="0"/>
                    </a:p>
                  </a:txBody>
                  <a:tcPr/>
                </a:tc>
              </a:tr>
              <a:tr h="1965889"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ru-RU" sz="1400" b="1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Лица признанные в установленном порядке инвалидами              </a:t>
                      </a:r>
                    </a:p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ru-RU" sz="1400" b="1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( Работодатель</a:t>
                      </a:r>
                      <a:r>
                        <a:rPr lang="ru-RU" sz="1400" b="1" kern="120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является</a:t>
                      </a:r>
                      <a:r>
                        <a:rPr lang="ru-RU" sz="1400" b="1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физ. лицом, признанным инвалидом  и (или) общероссийские общественные организации инвалидов</a:t>
                      </a:r>
                      <a:endParaRPr lang="ru-RU" sz="1400" b="1" kern="12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6 МРОТ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Выплата работодателю на одного трудоустроенного гражданина составляет МРОТ * РК + страховые взносы * количество трудоустроенных граждан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По истечении </a:t>
                      </a:r>
                      <a:r>
                        <a:rPr lang="ru-RU" sz="1400" b="1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1-го месяца </a:t>
                      </a:r>
                      <a:r>
                        <a:rPr lang="ru-RU" sz="1400" b="1" kern="120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работы - </a:t>
                      </a:r>
                      <a:r>
                        <a:rPr lang="ru-RU" sz="1400" b="1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1МРОТ</a:t>
                      </a:r>
                      <a:endParaRPr lang="ru-RU" sz="1400" b="1" kern="1200" baseline="0" dirty="0" smtClean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По истечении </a:t>
                      </a:r>
                      <a:r>
                        <a:rPr lang="ru-RU" sz="1400" b="1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3-го месяца </a:t>
                      </a:r>
                      <a:r>
                        <a:rPr lang="ru-RU" sz="1400" b="1" kern="120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работы - </a:t>
                      </a:r>
                      <a:r>
                        <a:rPr lang="ru-RU" sz="1400" b="1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2МРОТ</a:t>
                      </a:r>
                      <a:endParaRPr lang="ru-RU" sz="1400" b="1" kern="1200" baseline="0" dirty="0" smtClean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По истечении </a:t>
                      </a:r>
                      <a:r>
                        <a:rPr lang="ru-RU" sz="1400" b="1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6-го месяца </a:t>
                      </a:r>
                      <a:r>
                        <a:rPr lang="ru-RU" sz="1400" b="1" kern="120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работы - </a:t>
                      </a:r>
                      <a:r>
                        <a:rPr lang="ru-RU" sz="1400" b="1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3МРОТ</a:t>
                      </a:r>
                      <a:endParaRPr lang="ru-RU" sz="1400" b="1" kern="1200" baseline="0" dirty="0" smtClean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endParaRPr lang="ru-RU" sz="1400" b="1" kern="1200" baseline="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B1BA-4E24-4C52-A6C6-414EA3B8B4BA}" type="slidenum">
              <a:rPr lang="ru-RU" smtClean="0"/>
              <a:t>3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34165" y="293716"/>
            <a:ext cx="774574" cy="710331"/>
          </a:xfrm>
          <a:prstGeom prst="rect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</p:pic>
      <p:grpSp>
        <p:nvGrpSpPr>
          <p:cNvPr id="6" name="Group 40">
            <a:extLst>
              <a:ext uri="{FF2B5EF4-FFF2-40B4-BE49-F238E27FC236}">
                <a16:creationId xmlns:a16="http://schemas.microsoft.com/office/drawing/2014/main" xmlns="" id="{FEE2B23C-0F4A-E14D-B045-99691AF2B560}"/>
              </a:ext>
            </a:extLst>
          </p:cNvPr>
          <p:cNvGrpSpPr/>
          <p:nvPr/>
        </p:nvGrpSpPr>
        <p:grpSpPr>
          <a:xfrm>
            <a:off x="148001" y="156807"/>
            <a:ext cx="527518" cy="725081"/>
            <a:chOff x="634994" y="480009"/>
            <a:chExt cx="914452" cy="1075526"/>
          </a:xfrm>
        </p:grpSpPr>
        <p:pic>
          <p:nvPicPr>
            <p:cNvPr id="7" name="object 5">
              <a:extLst>
                <a:ext uri="{FF2B5EF4-FFF2-40B4-BE49-F238E27FC236}">
                  <a16:creationId xmlns:a16="http://schemas.microsoft.com/office/drawing/2014/main" xmlns="" id="{3C1635DE-3ACA-3444-B6CF-A7A11997A324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37218" y="1352696"/>
              <a:ext cx="163266" cy="78676"/>
            </a:xfrm>
            <a:prstGeom prst="rect">
              <a:avLst/>
            </a:prstGeom>
          </p:spPr>
        </p:pic>
        <p:pic>
          <p:nvPicPr>
            <p:cNvPr id="8" name="object 6">
              <a:extLst>
                <a:ext uri="{FF2B5EF4-FFF2-40B4-BE49-F238E27FC236}">
                  <a16:creationId xmlns:a16="http://schemas.microsoft.com/office/drawing/2014/main" xmlns="" id="{E186C12B-87BC-7246-9C93-4D8982F295D9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22641" y="1353580"/>
              <a:ext cx="341118" cy="89957"/>
            </a:xfrm>
            <a:prstGeom prst="rect">
              <a:avLst/>
            </a:prstGeom>
          </p:spPr>
        </p:pic>
        <p:sp>
          <p:nvSpPr>
            <p:cNvPr id="9" name="object 7">
              <a:extLst>
                <a:ext uri="{FF2B5EF4-FFF2-40B4-BE49-F238E27FC236}">
                  <a16:creationId xmlns:a16="http://schemas.microsoft.com/office/drawing/2014/main" xmlns="" id="{032E5027-2433-EB45-B6E6-3B92793393CC}"/>
                </a:ext>
              </a:extLst>
            </p:cNvPr>
            <p:cNvSpPr/>
            <p:nvPr/>
          </p:nvSpPr>
          <p:spPr>
            <a:xfrm>
              <a:off x="1192096" y="13535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69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69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 sz="1350"/>
            </a:p>
          </p:txBody>
        </p:sp>
        <p:pic>
          <p:nvPicPr>
            <p:cNvPr id="10" name="object 8">
              <a:extLst>
                <a:ext uri="{FF2B5EF4-FFF2-40B4-BE49-F238E27FC236}">
                  <a16:creationId xmlns:a16="http://schemas.microsoft.com/office/drawing/2014/main" xmlns="" id="{7A50A98C-023B-5544-9D04-890D4761F5E5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274796" y="1353580"/>
              <a:ext cx="66154" cy="76911"/>
            </a:xfrm>
            <a:prstGeom prst="rect">
              <a:avLst/>
            </a:prstGeom>
          </p:spPr>
        </p:pic>
        <p:pic>
          <p:nvPicPr>
            <p:cNvPr id="11" name="object 9">
              <a:extLst>
                <a:ext uri="{FF2B5EF4-FFF2-40B4-BE49-F238E27FC236}">
                  <a16:creationId xmlns:a16="http://schemas.microsoft.com/office/drawing/2014/main" xmlns="" id="{70EABF96-BDF2-5E4C-8DA4-C46599FF1EF7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369272" y="1353577"/>
              <a:ext cx="85153" cy="76923"/>
            </a:xfrm>
            <a:prstGeom prst="rect">
              <a:avLst/>
            </a:prstGeom>
          </p:spPr>
        </p:pic>
        <p:sp>
          <p:nvSpPr>
            <p:cNvPr id="12" name="object 10">
              <a:extLst>
                <a:ext uri="{FF2B5EF4-FFF2-40B4-BE49-F238E27FC236}">
                  <a16:creationId xmlns:a16="http://schemas.microsoft.com/office/drawing/2014/main" xmlns="" id="{D79E288B-D5E2-6041-B515-C53138B20834}"/>
                </a:ext>
              </a:extLst>
            </p:cNvPr>
            <p:cNvSpPr/>
            <p:nvPr/>
          </p:nvSpPr>
          <p:spPr>
            <a:xfrm>
              <a:off x="1482771" y="1353580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69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 sz="1350"/>
            </a:p>
          </p:txBody>
        </p:sp>
        <p:pic>
          <p:nvPicPr>
            <p:cNvPr id="13" name="object 11">
              <a:extLst>
                <a:ext uri="{FF2B5EF4-FFF2-40B4-BE49-F238E27FC236}">
                  <a16:creationId xmlns:a16="http://schemas.microsoft.com/office/drawing/2014/main" xmlns="" id="{3EA55FC9-49BF-9649-B554-DB0BA07059FD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34994" y="1464464"/>
              <a:ext cx="188554" cy="82626"/>
            </a:xfrm>
            <a:prstGeom prst="rect">
              <a:avLst/>
            </a:prstGeom>
          </p:spPr>
        </p:pic>
        <p:pic>
          <p:nvPicPr>
            <p:cNvPr id="14" name="object 12">
              <a:extLst>
                <a:ext uri="{FF2B5EF4-FFF2-40B4-BE49-F238E27FC236}">
                  <a16:creationId xmlns:a16="http://schemas.microsoft.com/office/drawing/2014/main" xmlns="" id="{361E00FA-8DE8-6C45-8EF4-C0494204D072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45724" y="1467309"/>
              <a:ext cx="164275" cy="88226"/>
            </a:xfrm>
            <a:prstGeom prst="rect">
              <a:avLst/>
            </a:prstGeom>
          </p:spPr>
        </p:pic>
        <p:pic>
          <p:nvPicPr>
            <p:cNvPr id="15" name="object 13">
              <a:extLst>
                <a:ext uri="{FF2B5EF4-FFF2-40B4-BE49-F238E27FC236}">
                  <a16:creationId xmlns:a16="http://schemas.microsoft.com/office/drawing/2014/main" xmlns="" id="{BB443951-6FE8-E247-B5B9-FE7B385CDDEC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057757" y="1466442"/>
              <a:ext cx="319289" cy="78663"/>
            </a:xfrm>
            <a:prstGeom prst="rect">
              <a:avLst/>
            </a:prstGeom>
          </p:spPr>
        </p:pic>
        <p:pic>
          <p:nvPicPr>
            <p:cNvPr id="16" name="object 14">
              <a:extLst>
                <a:ext uri="{FF2B5EF4-FFF2-40B4-BE49-F238E27FC236}">
                  <a16:creationId xmlns:a16="http://schemas.microsoft.com/office/drawing/2014/main" xmlns="" id="{3743B841-5E81-3446-A1CA-C8E1E56C8F4C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396605" y="1467312"/>
              <a:ext cx="66471" cy="76911"/>
            </a:xfrm>
            <a:prstGeom prst="rect">
              <a:avLst/>
            </a:prstGeom>
          </p:spPr>
        </p:pic>
        <p:pic>
          <p:nvPicPr>
            <p:cNvPr id="17" name="object 15">
              <a:extLst>
                <a:ext uri="{FF2B5EF4-FFF2-40B4-BE49-F238E27FC236}">
                  <a16:creationId xmlns:a16="http://schemas.microsoft.com/office/drawing/2014/main" xmlns="" id="{9C486396-18B6-7B4F-A00A-9A37847AC9FD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482771" y="1467312"/>
              <a:ext cx="66471" cy="76911"/>
            </a:xfrm>
            <a:prstGeom prst="rect">
              <a:avLst/>
            </a:prstGeom>
          </p:spPr>
        </p:pic>
        <p:sp>
          <p:nvSpPr>
            <p:cNvPr id="18" name="object 16">
              <a:extLst>
                <a:ext uri="{FF2B5EF4-FFF2-40B4-BE49-F238E27FC236}">
                  <a16:creationId xmlns:a16="http://schemas.microsoft.com/office/drawing/2014/main" xmlns="" id="{3A4550FC-9534-AB46-8C15-F6BF1CB0DD73}"/>
                </a:ext>
              </a:extLst>
            </p:cNvPr>
            <p:cNvSpPr/>
            <p:nvPr/>
          </p:nvSpPr>
          <p:spPr>
            <a:xfrm>
              <a:off x="1489430" y="1331849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5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 sz="1350"/>
            </a:p>
          </p:txBody>
        </p:sp>
        <p:pic>
          <p:nvPicPr>
            <p:cNvPr id="19" name="object 17">
              <a:extLst>
                <a:ext uri="{FF2B5EF4-FFF2-40B4-BE49-F238E27FC236}">
                  <a16:creationId xmlns:a16="http://schemas.microsoft.com/office/drawing/2014/main" xmlns="" id="{812A9633-9586-A64D-9761-4528FA32B53D}"/>
                </a:ext>
              </a:extLst>
            </p:cNvPr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644093" y="480009"/>
              <a:ext cx="895848" cy="7691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17152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82939" y="186780"/>
            <a:ext cx="985005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5B9BD5">
                    <a:lumMod val="50000"/>
                  </a:srgbClr>
                </a:solidFill>
                <a:latin typeface="Montserrat-Medium"/>
                <a:cs typeface="Times New Roman" panose="02020603050405020304" pitchFamily="18" charset="0"/>
              </a:rPr>
              <a:t>Государственная поддержка работодателей по стимулированию занятости граждан (</a:t>
            </a:r>
            <a:r>
              <a:rPr lang="ru-RU" sz="1600" b="1" dirty="0">
                <a:solidFill>
                  <a:srgbClr val="5B9BD5">
                    <a:lumMod val="50000"/>
                  </a:srgbClr>
                </a:solidFill>
                <a:latin typeface="Montserrat-Medium"/>
                <a:cs typeface="Times New Roman" panose="02020603050405020304" pitchFamily="18" charset="0"/>
              </a:rPr>
              <a:t>участники процесса) 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677461" y="4305883"/>
            <a:ext cx="1251640" cy="21479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rgbClr val="4472C4">
                    <a:lumMod val="50000"/>
                  </a:srgbClr>
                </a:solidFill>
                <a:latin typeface="Montserrat-Medium"/>
                <a:cs typeface="Times New Roman" panose="02020603050405020304" pitchFamily="18" charset="0"/>
              </a:rPr>
              <a:t>Р</a:t>
            </a:r>
            <a:r>
              <a:rPr lang="ru-RU" sz="1200" b="1" dirty="0" smtClean="0">
                <a:solidFill>
                  <a:srgbClr val="4472C4">
                    <a:lumMod val="50000"/>
                  </a:srgbClr>
                </a:solidFill>
                <a:latin typeface="Montserrat-Medium"/>
                <a:cs typeface="Times New Roman" panose="02020603050405020304" pitchFamily="18" charset="0"/>
              </a:rPr>
              <a:t>аботодатель</a:t>
            </a:r>
            <a:endParaRPr lang="ru-RU" sz="1200" b="1" dirty="0">
              <a:solidFill>
                <a:srgbClr val="4472C4">
                  <a:lumMod val="50000"/>
                </a:srgbClr>
              </a:solidFill>
              <a:latin typeface="Montserrat-Medium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135335" y="2841298"/>
            <a:ext cx="885436" cy="39161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4472C4">
                    <a:lumMod val="50000"/>
                  </a:srgbClr>
                </a:solidFill>
                <a:latin typeface="Montserrat-Medium"/>
                <a:cs typeface="Times New Roman" panose="02020603050405020304" pitchFamily="18" charset="0"/>
              </a:rPr>
              <a:t>СЗН</a:t>
            </a:r>
          </a:p>
        </p:txBody>
      </p:sp>
      <p:sp>
        <p:nvSpPr>
          <p:cNvPr id="17" name="Скругленная прямоугольная выноска 16"/>
          <p:cNvSpPr/>
          <p:nvPr/>
        </p:nvSpPr>
        <p:spPr>
          <a:xfrm>
            <a:off x="4815982" y="2203283"/>
            <a:ext cx="1018715" cy="530830"/>
          </a:xfrm>
          <a:prstGeom prst="wedgeRoundRectCallout">
            <a:avLst>
              <a:gd name="adj1" fmla="val -80399"/>
              <a:gd name="adj2" fmla="val 169501"/>
              <a:gd name="adj3" fmla="val 16667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4472C4">
                    <a:lumMod val="50000"/>
                  </a:srgbClr>
                </a:solidFill>
                <a:latin typeface="Montserrat-Medium"/>
                <a:cs typeface="Times New Roman" panose="02020603050405020304" pitchFamily="18" charset="0"/>
              </a:rPr>
              <a:t>ФНС</a:t>
            </a:r>
          </a:p>
        </p:txBody>
      </p:sp>
      <p:sp>
        <p:nvSpPr>
          <p:cNvPr id="18" name="Скругленная прямоугольная выноска 17"/>
          <p:cNvSpPr/>
          <p:nvPr/>
        </p:nvSpPr>
        <p:spPr>
          <a:xfrm>
            <a:off x="4797252" y="4577653"/>
            <a:ext cx="1056508" cy="734096"/>
          </a:xfrm>
          <a:prstGeom prst="wedgeRoundRectCallout">
            <a:avLst>
              <a:gd name="adj1" fmla="val -77628"/>
              <a:gd name="adj2" fmla="val -207357"/>
              <a:gd name="adj3" fmla="val 16667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4472C4">
                    <a:lumMod val="50000"/>
                  </a:srgbClr>
                </a:solidFill>
                <a:latin typeface="Montserrat-Medium"/>
                <a:cs typeface="Times New Roman" panose="02020603050405020304" pitchFamily="18" charset="0"/>
              </a:rPr>
              <a:t>База данных </a:t>
            </a:r>
            <a:r>
              <a:rPr lang="ru-RU" sz="1600" b="1" dirty="0" smtClean="0">
                <a:solidFill>
                  <a:srgbClr val="4472C4">
                    <a:lumMod val="50000"/>
                  </a:srgbClr>
                </a:solidFill>
                <a:latin typeface="Montserrat-Medium"/>
                <a:cs typeface="Times New Roman" panose="02020603050405020304" pitchFamily="18" charset="0"/>
              </a:rPr>
              <a:t>СФР</a:t>
            </a:r>
            <a:endParaRPr lang="ru-RU" sz="1600" b="1" dirty="0">
              <a:solidFill>
                <a:srgbClr val="4472C4">
                  <a:lumMod val="50000"/>
                </a:srgbClr>
              </a:solidFill>
              <a:latin typeface="Montserrat-Medium"/>
              <a:cs typeface="Times New Roman" panose="02020603050405020304" pitchFamily="18" charset="0"/>
            </a:endParaRPr>
          </a:p>
        </p:txBody>
      </p:sp>
      <p:cxnSp>
        <p:nvCxnSpPr>
          <p:cNvPr id="20" name="Соединительная линия уступом 19"/>
          <p:cNvCxnSpPr/>
          <p:nvPr/>
        </p:nvCxnSpPr>
        <p:spPr>
          <a:xfrm rot="16200000" flipH="1">
            <a:off x="1306714" y="2568961"/>
            <a:ext cx="352450" cy="282766"/>
          </a:xfrm>
          <a:prstGeom prst="bentConnector3">
            <a:avLst>
              <a:gd name="adj1" fmla="val -15606"/>
            </a:avLst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4497929" y="2058440"/>
            <a:ext cx="13879" cy="324201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Прямоугольник 34"/>
          <p:cNvSpPr/>
          <p:nvPr/>
        </p:nvSpPr>
        <p:spPr>
          <a:xfrm>
            <a:off x="5853760" y="1146000"/>
            <a:ext cx="298141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002060"/>
                </a:solidFill>
                <a:latin typeface="Montserrat-Medium"/>
                <a:cs typeface="Times New Roman" panose="02020603050405020304" pitchFamily="18" charset="0"/>
              </a:rPr>
              <a:t>Проверка </a:t>
            </a:r>
            <a:r>
              <a:rPr lang="ru-RU" sz="1400" b="1" dirty="0" smtClean="0">
                <a:solidFill>
                  <a:srgbClr val="002060"/>
                </a:solidFill>
                <a:latin typeface="Montserrat-Medium"/>
                <a:cs typeface="Times New Roman" panose="02020603050405020304" pitchFamily="18" charset="0"/>
              </a:rPr>
              <a:t>СФР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Montserrat-Medium"/>
                <a:cs typeface="Times New Roman" panose="02020603050405020304" pitchFamily="18" charset="0"/>
              </a:rPr>
              <a:t>сведений </a:t>
            </a:r>
            <a:r>
              <a:rPr lang="ru-RU" sz="1400" b="1" dirty="0">
                <a:solidFill>
                  <a:srgbClr val="002060"/>
                </a:solidFill>
                <a:latin typeface="Montserrat-Medium"/>
                <a:cs typeface="Times New Roman" panose="02020603050405020304" pitchFamily="18" charset="0"/>
              </a:rPr>
              <a:t>о работодателе и трудоустроенном </a:t>
            </a:r>
            <a:r>
              <a:rPr lang="ru-RU" sz="1400" b="1" dirty="0" smtClean="0">
                <a:solidFill>
                  <a:srgbClr val="002060"/>
                </a:solidFill>
                <a:latin typeface="Montserrat-Medium"/>
                <a:cs typeface="Times New Roman" panose="02020603050405020304" pitchFamily="18" charset="0"/>
              </a:rPr>
              <a:t>гражданине</a:t>
            </a:r>
            <a:endParaRPr lang="ru-RU" sz="1400" b="1" dirty="0">
              <a:solidFill>
                <a:srgbClr val="002060"/>
              </a:solidFill>
              <a:latin typeface="Montserrat-Medium"/>
              <a:cs typeface="Times New Roman" panose="02020603050405020304" pitchFamily="18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488325" y="3290079"/>
            <a:ext cx="957606" cy="31534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rgbClr val="4472C4">
                    <a:lumMod val="50000"/>
                  </a:srgbClr>
                </a:solidFill>
                <a:latin typeface="Montserrat-Medium"/>
                <a:cs typeface="Times New Roman" panose="02020603050405020304" pitchFamily="18" charset="0"/>
              </a:rPr>
              <a:t>В</a:t>
            </a:r>
            <a:r>
              <a:rPr lang="ru-RU" sz="1200" b="1" dirty="0" smtClean="0">
                <a:solidFill>
                  <a:srgbClr val="4472C4">
                    <a:lumMod val="50000"/>
                  </a:srgbClr>
                </a:solidFill>
                <a:latin typeface="Montserrat-Medium"/>
                <a:cs typeface="Times New Roman" panose="02020603050405020304" pitchFamily="18" charset="0"/>
              </a:rPr>
              <a:t>акансии</a:t>
            </a:r>
            <a:endParaRPr lang="ru-RU" sz="1200" b="1" dirty="0">
              <a:solidFill>
                <a:srgbClr val="4472C4">
                  <a:lumMod val="50000"/>
                </a:srgbClr>
              </a:solidFill>
              <a:latin typeface="Montserrat-Medium"/>
              <a:cs typeface="Times New Roman" panose="02020603050405020304" pitchFamily="18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1874611" y="2146562"/>
            <a:ext cx="1698930" cy="90178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rgbClr val="4472C4">
                    <a:lumMod val="50000"/>
                  </a:srgbClr>
                </a:solidFill>
                <a:latin typeface="Montserrat-Medium"/>
                <a:cs typeface="Times New Roman" panose="02020603050405020304" pitchFamily="18" charset="0"/>
              </a:rPr>
              <a:t>Сведения о работодателях и трудоустроенных граждан</a:t>
            </a:r>
          </a:p>
        </p:txBody>
      </p:sp>
      <p:sp>
        <p:nvSpPr>
          <p:cNvPr id="58" name="Прямоугольник 57"/>
          <p:cNvSpPr/>
          <p:nvPr/>
        </p:nvSpPr>
        <p:spPr>
          <a:xfrm>
            <a:off x="6065138" y="4665770"/>
            <a:ext cx="2321189" cy="73773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1400" b="1" dirty="0">
              <a:solidFill>
                <a:srgbClr val="C00000"/>
              </a:solidFill>
              <a:latin typeface="Montserrat-Medium"/>
              <a:cs typeface="Times New Roman" panose="02020603050405020304" pitchFamily="18" charset="0"/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6006164" y="2363778"/>
            <a:ext cx="2380164" cy="153218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1400" b="1" dirty="0" smtClean="0">
              <a:solidFill>
                <a:srgbClr val="C00000"/>
              </a:solidFill>
              <a:latin typeface="Montserrat-Medium"/>
              <a:cs typeface="Times New Roman" panose="02020603050405020304" pitchFamily="18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300" b="1" dirty="0">
                <a:solidFill>
                  <a:srgbClr val="5B9BD5">
                    <a:lumMod val="50000"/>
                  </a:srgbClr>
                </a:solidFill>
                <a:latin typeface="Montserrat-Medium"/>
                <a:cs typeface="Times New Roman" panose="02020603050405020304" pitchFamily="18" charset="0"/>
              </a:rPr>
              <a:t>включение в состав сведений, направленных СЗН с использованием ФГИС ЕИИС «Соцстрах»;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300" b="1" dirty="0">
                <a:solidFill>
                  <a:srgbClr val="5B9BD5">
                    <a:lumMod val="50000"/>
                  </a:srgbClr>
                </a:solidFill>
                <a:latin typeface="Montserrat-Medium"/>
                <a:cs typeface="Times New Roman" panose="02020603050405020304" pitchFamily="18" charset="0"/>
              </a:rPr>
              <a:t>идентификация </a:t>
            </a:r>
            <a:r>
              <a:rPr lang="ru-RU" sz="1300" b="1" dirty="0">
                <a:solidFill>
                  <a:srgbClr val="5B9BD5">
                    <a:lumMod val="50000"/>
                  </a:srgbClr>
                </a:solidFill>
                <a:latin typeface="Montserrat-Medium"/>
                <a:cs typeface="Times New Roman" panose="02020603050405020304" pitchFamily="18" charset="0"/>
              </a:rPr>
              <a:t>трудоустроенных граждан; </a:t>
            </a:r>
            <a:endParaRPr lang="ru-RU" sz="1300" b="1" dirty="0">
              <a:solidFill>
                <a:srgbClr val="5B9BD5">
                  <a:lumMod val="50000"/>
                </a:srgbClr>
              </a:solidFill>
              <a:latin typeface="Montserrat-Medium"/>
              <a:cs typeface="Times New Roman" panose="02020603050405020304" pitchFamily="18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300" b="1" dirty="0">
                <a:solidFill>
                  <a:srgbClr val="5B9BD5">
                    <a:lumMod val="50000"/>
                  </a:srgbClr>
                </a:solidFill>
                <a:latin typeface="Montserrat-Medium"/>
                <a:cs typeface="Times New Roman" panose="02020603050405020304" pitchFamily="18" charset="0"/>
              </a:rPr>
              <a:t>факт </a:t>
            </a:r>
            <a:r>
              <a:rPr lang="ru-RU" sz="1300" b="1" dirty="0">
                <a:solidFill>
                  <a:srgbClr val="5B9BD5">
                    <a:lumMod val="50000"/>
                  </a:srgbClr>
                </a:solidFill>
                <a:latin typeface="Montserrat-Medium"/>
                <a:cs typeface="Times New Roman" panose="02020603050405020304" pitchFamily="18" charset="0"/>
              </a:rPr>
              <a:t>трудоустройства у работодателя</a:t>
            </a:r>
          </a:p>
          <a:p>
            <a:pPr marL="285750" indent="-285750">
              <a:buFontTx/>
              <a:buChar char="-"/>
            </a:pPr>
            <a:endParaRPr lang="ru-RU" sz="1100" b="1" dirty="0" smtClean="0">
              <a:solidFill>
                <a:srgbClr val="C00000"/>
              </a:solidFill>
              <a:latin typeface="Montserrat-Medium"/>
              <a:cs typeface="Times New Roman" panose="02020603050405020304" pitchFamily="18" charset="0"/>
            </a:endParaRPr>
          </a:p>
          <a:p>
            <a:r>
              <a:rPr lang="ru-RU" sz="1100" b="1" dirty="0" smtClean="0">
                <a:solidFill>
                  <a:srgbClr val="4472C4">
                    <a:lumMod val="50000"/>
                  </a:srgbClr>
                </a:solidFill>
                <a:latin typeface="Montserrat-Medium"/>
                <a:cs typeface="Times New Roman" panose="02020603050405020304" pitchFamily="18" charset="0"/>
              </a:rPr>
              <a:t>    </a:t>
            </a:r>
          </a:p>
          <a:p>
            <a:pPr marL="171450" indent="-171450">
              <a:buFontTx/>
              <a:buChar char="-"/>
            </a:pPr>
            <a:endParaRPr lang="ru-RU" sz="1100" b="1" dirty="0">
              <a:solidFill>
                <a:srgbClr val="4472C4">
                  <a:lumMod val="50000"/>
                </a:srgbClr>
              </a:solidFill>
              <a:latin typeface="Montserrat-Medium"/>
              <a:cs typeface="Times New Roman" panose="02020603050405020304" pitchFamily="18" charset="0"/>
            </a:endParaRPr>
          </a:p>
        </p:txBody>
      </p:sp>
      <p:sp>
        <p:nvSpPr>
          <p:cNvPr id="68" name="Скругленная прямоугольная выноска 67"/>
          <p:cNvSpPr/>
          <p:nvPr/>
        </p:nvSpPr>
        <p:spPr>
          <a:xfrm>
            <a:off x="4830158" y="3423166"/>
            <a:ext cx="1018715" cy="512564"/>
          </a:xfrm>
          <a:prstGeom prst="wedgeRoundRectCallout">
            <a:avLst>
              <a:gd name="adj1" fmla="val -80711"/>
              <a:gd name="adj2" fmla="val -58695"/>
              <a:gd name="adj3" fmla="val 16667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4472C4">
                    <a:lumMod val="50000"/>
                  </a:srgbClr>
                </a:solidFill>
                <a:latin typeface="Montserrat-Medium"/>
                <a:cs typeface="Times New Roman" panose="02020603050405020304" pitchFamily="18" charset="0"/>
              </a:rPr>
              <a:t>Органы власти</a:t>
            </a:r>
          </a:p>
        </p:txBody>
      </p:sp>
      <p:sp>
        <p:nvSpPr>
          <p:cNvPr id="71" name="Прямоугольник 70"/>
          <p:cNvSpPr/>
          <p:nvPr/>
        </p:nvSpPr>
        <p:spPr>
          <a:xfrm rot="10800000" flipV="1">
            <a:off x="6065138" y="4360556"/>
            <a:ext cx="2350913" cy="256938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1100" b="1" dirty="0" smtClean="0">
              <a:solidFill>
                <a:srgbClr val="5B9BD5">
                  <a:lumMod val="50000"/>
                </a:srgbClr>
              </a:solidFill>
              <a:latin typeface="Montserrat-Medium"/>
              <a:cs typeface="Times New Roman" panose="02020603050405020304" pitchFamily="18" charset="0"/>
            </a:endParaRPr>
          </a:p>
          <a:p>
            <a:endParaRPr lang="ru-RU" sz="1100" b="1" dirty="0">
              <a:solidFill>
                <a:srgbClr val="5B9BD5">
                  <a:lumMod val="50000"/>
                </a:srgbClr>
              </a:solidFill>
              <a:latin typeface="Montserrat-Medium"/>
              <a:cs typeface="Times New Roman" panose="02020603050405020304" pitchFamily="18" charset="0"/>
            </a:endParaRPr>
          </a:p>
          <a:p>
            <a:endParaRPr lang="ru-RU" sz="1100" b="1" dirty="0" smtClean="0">
              <a:solidFill>
                <a:srgbClr val="5B9BD5">
                  <a:lumMod val="50000"/>
                </a:srgbClr>
              </a:solidFill>
              <a:latin typeface="Montserrat-Medium"/>
              <a:cs typeface="Times New Roman" panose="02020603050405020304" pitchFamily="18" charset="0"/>
            </a:endParaRPr>
          </a:p>
          <a:p>
            <a:endParaRPr lang="ru-RU" sz="1100" b="1" dirty="0">
              <a:solidFill>
                <a:srgbClr val="5B9BD5">
                  <a:lumMod val="50000"/>
                </a:srgbClr>
              </a:solidFill>
              <a:latin typeface="Montserrat-Medium"/>
              <a:cs typeface="Times New Roman" panose="02020603050405020304" pitchFamily="18" charset="0"/>
            </a:endParaRPr>
          </a:p>
          <a:p>
            <a:endParaRPr lang="ru-RU" sz="1100" b="1" dirty="0" smtClean="0">
              <a:solidFill>
                <a:srgbClr val="5B9BD5">
                  <a:lumMod val="50000"/>
                </a:srgbClr>
              </a:solidFill>
              <a:latin typeface="Montserrat-Medium"/>
              <a:cs typeface="Times New Roman" panose="02020603050405020304" pitchFamily="18" charset="0"/>
            </a:endParaRPr>
          </a:p>
          <a:p>
            <a:pPr algn="ctr"/>
            <a:r>
              <a:rPr lang="ru-RU" sz="1300" b="1" dirty="0" smtClean="0">
                <a:solidFill>
                  <a:srgbClr val="5B9BD5">
                    <a:lumMod val="50000"/>
                  </a:srgbClr>
                </a:solidFill>
                <a:latin typeface="Montserrat-Medium"/>
                <a:cs typeface="Times New Roman" panose="02020603050405020304" pitchFamily="18" charset="0"/>
              </a:rPr>
              <a:t>Проверка и идентификации осуществляются по истечении каждого из периодов выплаты субсидии.</a:t>
            </a:r>
          </a:p>
          <a:p>
            <a:pPr algn="ctr"/>
            <a:endParaRPr lang="ru-RU" sz="1300" b="1" dirty="0" smtClean="0">
              <a:solidFill>
                <a:srgbClr val="5B9BD5">
                  <a:lumMod val="50000"/>
                </a:srgbClr>
              </a:solidFill>
              <a:latin typeface="Montserrat-Medium"/>
              <a:cs typeface="Times New Roman" panose="02020603050405020304" pitchFamily="18" charset="0"/>
            </a:endParaRPr>
          </a:p>
          <a:p>
            <a:endParaRPr lang="ru-RU" sz="1200" b="1" dirty="0" smtClean="0">
              <a:solidFill>
                <a:srgbClr val="C00000"/>
              </a:solidFill>
              <a:latin typeface="Montserrat-Medium"/>
              <a:cs typeface="Times New Roman" panose="02020603050405020304" pitchFamily="18" charset="0"/>
            </a:endParaRPr>
          </a:p>
        </p:txBody>
      </p:sp>
      <p:cxnSp>
        <p:nvCxnSpPr>
          <p:cNvPr id="83" name="Прямая со стрелкой 82"/>
          <p:cNvCxnSpPr/>
          <p:nvPr/>
        </p:nvCxnSpPr>
        <p:spPr>
          <a:xfrm flipV="1">
            <a:off x="1961457" y="3097739"/>
            <a:ext cx="1440530" cy="9806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5" name="Рисунок 17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8363" y="2363778"/>
            <a:ext cx="566353" cy="471962"/>
          </a:xfrm>
          <a:prstGeom prst="rect">
            <a:avLst/>
          </a:prstGeom>
        </p:spPr>
      </p:pic>
      <p:pic>
        <p:nvPicPr>
          <p:cNvPr id="176" name="Picture 2" descr="https://sbank-gid.ru/uploads/posts/2018-01/1516796302_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650041" y="1788704"/>
            <a:ext cx="1119897" cy="525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3" name="Picture 2" descr="https://i.pinimg.com/originals/2d/40/32/2d403254a449ae5ba40341d5d8131451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176710" y="4410528"/>
            <a:ext cx="272341" cy="272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6312" y="2102376"/>
            <a:ext cx="1300972" cy="89170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Прямоугольник 11"/>
          <p:cNvSpPr/>
          <p:nvPr/>
        </p:nvSpPr>
        <p:spPr>
          <a:xfrm>
            <a:off x="679192" y="1933608"/>
            <a:ext cx="1164316" cy="15631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rgbClr val="4472C4">
                    <a:lumMod val="50000"/>
                  </a:srgbClr>
                </a:solidFill>
                <a:latin typeface="Montserrat-Medium"/>
                <a:cs typeface="Times New Roman" panose="02020603050405020304" pitchFamily="18" charset="0"/>
              </a:rPr>
              <a:t>С</a:t>
            </a:r>
            <a:r>
              <a:rPr lang="ru-RU" sz="1200" b="1" dirty="0" smtClean="0">
                <a:solidFill>
                  <a:srgbClr val="4472C4">
                    <a:lumMod val="50000"/>
                  </a:srgbClr>
                </a:solidFill>
                <a:latin typeface="Montserrat-Medium"/>
                <a:cs typeface="Times New Roman" panose="02020603050405020304" pitchFamily="18" charset="0"/>
              </a:rPr>
              <a:t>оискатель</a:t>
            </a:r>
            <a:endParaRPr lang="ru-RU" sz="1200" b="1" dirty="0">
              <a:solidFill>
                <a:srgbClr val="4472C4">
                  <a:lumMod val="50000"/>
                </a:srgbClr>
              </a:solidFill>
              <a:latin typeface="Montserrat-Medium"/>
              <a:cs typeface="Times New Roman" panose="02020603050405020304" pitchFamily="18" charset="0"/>
            </a:endParaRPr>
          </a:p>
        </p:txBody>
      </p:sp>
      <p:pic>
        <p:nvPicPr>
          <p:cNvPr id="43" name="Рисунок 4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3857" y="5844167"/>
            <a:ext cx="675987" cy="574850"/>
          </a:xfrm>
          <a:prstGeom prst="rect">
            <a:avLst/>
          </a:prstGeom>
        </p:spPr>
      </p:pic>
      <p:pic>
        <p:nvPicPr>
          <p:cNvPr id="72" name="Рисунок 7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821911" y="2051227"/>
            <a:ext cx="601955" cy="601955"/>
          </a:xfrm>
          <a:prstGeom prst="rect">
            <a:avLst/>
          </a:prstGeom>
        </p:spPr>
      </p:pic>
      <p:cxnSp>
        <p:nvCxnSpPr>
          <p:cNvPr id="78" name="Прямая соединительная линия 77"/>
          <p:cNvCxnSpPr/>
          <p:nvPr/>
        </p:nvCxnSpPr>
        <p:spPr>
          <a:xfrm>
            <a:off x="8465861" y="2018046"/>
            <a:ext cx="18268" cy="3360313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4" name="Рисунок 83"/>
          <p:cNvPicPr>
            <a:picLocks noChangeAspect="1"/>
          </p:cNvPicPr>
          <p:nvPr/>
        </p:nvPicPr>
        <p:blipFill rotWithShape="1">
          <a:blip r:embed="rId8"/>
          <a:srcRect l="11928" r="56505"/>
          <a:stretch/>
        </p:blipFill>
        <p:spPr>
          <a:xfrm>
            <a:off x="8828000" y="4688573"/>
            <a:ext cx="375369" cy="258642"/>
          </a:xfrm>
          <a:prstGeom prst="rect">
            <a:avLst/>
          </a:prstGeom>
        </p:spPr>
      </p:pic>
      <p:pic>
        <p:nvPicPr>
          <p:cNvPr id="59" name="Рисунок 5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735849" y="2639357"/>
            <a:ext cx="406344" cy="164813"/>
          </a:xfrm>
          <a:prstGeom prst="rect">
            <a:avLst/>
          </a:prstGeom>
        </p:spPr>
      </p:pic>
      <p:pic>
        <p:nvPicPr>
          <p:cNvPr id="85" name="Picture 2" descr="https://team-chikara.com/wp-content/uploads/2018/05/%E3%83%87%E3%82%B9%E3%82%AF%E3%83%AF%E3%83%BC%E3%82%AF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86447" y="2635926"/>
            <a:ext cx="920434" cy="673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1" name="Прямая со стрелкой 60"/>
          <p:cNvCxnSpPr/>
          <p:nvPr/>
        </p:nvCxnSpPr>
        <p:spPr>
          <a:xfrm flipV="1">
            <a:off x="9373095" y="2356426"/>
            <a:ext cx="1713352" cy="978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Прямоугольник 65"/>
          <p:cNvSpPr/>
          <p:nvPr/>
        </p:nvSpPr>
        <p:spPr>
          <a:xfrm>
            <a:off x="9384303" y="2444823"/>
            <a:ext cx="1651372" cy="1451135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200" b="1" dirty="0" smtClean="0">
              <a:solidFill>
                <a:srgbClr val="FF0000"/>
              </a:solidFill>
              <a:latin typeface="Montserrat-Medium"/>
              <a:cs typeface="Times New Roman" panose="02020603050405020304" pitchFamily="18" charset="0"/>
            </a:endParaRPr>
          </a:p>
          <a:p>
            <a:pPr algn="ctr"/>
            <a:r>
              <a:rPr lang="ru-RU" sz="1400" b="1" dirty="0" smtClean="0">
                <a:solidFill>
                  <a:srgbClr val="C00000"/>
                </a:solidFill>
                <a:latin typeface="Montserrat-Medium"/>
                <a:cs typeface="Times New Roman" panose="02020603050405020304" pitchFamily="18" charset="0"/>
              </a:rPr>
              <a:t>!</a:t>
            </a:r>
            <a:r>
              <a:rPr lang="ru-RU" sz="1300" b="1" dirty="0" smtClean="0">
                <a:solidFill>
                  <a:srgbClr val="70AD47">
                    <a:lumMod val="75000"/>
                  </a:srgbClr>
                </a:solidFill>
                <a:latin typeface="Montserrat-Medium"/>
                <a:cs typeface="Times New Roman" panose="02020603050405020304" pitchFamily="18" charset="0"/>
              </a:rPr>
              <a:t>Предоставление субсидии</a:t>
            </a:r>
            <a:r>
              <a:rPr lang="ru-RU" sz="1300" b="1" dirty="0" smtClean="0">
                <a:solidFill>
                  <a:srgbClr val="C00000"/>
                </a:solidFill>
                <a:latin typeface="Montserrat-Medium"/>
                <a:cs typeface="Times New Roman" panose="02020603050405020304" pitchFamily="18" charset="0"/>
              </a:rPr>
              <a:t>! </a:t>
            </a:r>
          </a:p>
          <a:p>
            <a:pPr algn="ctr"/>
            <a:r>
              <a:rPr lang="ru-RU" sz="1300" b="1" dirty="0" smtClean="0">
                <a:solidFill>
                  <a:srgbClr val="C00000"/>
                </a:solidFill>
                <a:latin typeface="Montserrat-Medium"/>
                <a:cs typeface="Times New Roman" panose="02020603050405020304" pitchFamily="18" charset="0"/>
              </a:rPr>
              <a:t>(</a:t>
            </a:r>
            <a:r>
              <a:rPr lang="ru-RU" sz="1200" b="1" dirty="0" smtClean="0">
                <a:solidFill>
                  <a:srgbClr val="C00000"/>
                </a:solidFill>
                <a:latin typeface="Montserrat-Medium"/>
                <a:cs typeface="Times New Roman" panose="02020603050405020304" pitchFamily="18" charset="0"/>
              </a:rPr>
              <a:t>МРОТ </a:t>
            </a:r>
            <a:r>
              <a:rPr lang="ru-RU" sz="1200" b="1" dirty="0">
                <a:solidFill>
                  <a:srgbClr val="C00000"/>
                </a:solidFill>
                <a:latin typeface="Montserrat-Medium"/>
                <a:cs typeface="Times New Roman" panose="02020603050405020304" pitchFamily="18" charset="0"/>
              </a:rPr>
              <a:t>* </a:t>
            </a:r>
            <a:r>
              <a:rPr lang="ru-RU" sz="1200" b="1" dirty="0" err="1">
                <a:solidFill>
                  <a:srgbClr val="C00000"/>
                </a:solidFill>
                <a:latin typeface="Montserrat-Medium"/>
                <a:cs typeface="Times New Roman" panose="02020603050405020304" pitchFamily="18" charset="0"/>
              </a:rPr>
              <a:t>Рк</a:t>
            </a:r>
            <a:r>
              <a:rPr lang="ru-RU" sz="1200" b="1" dirty="0">
                <a:solidFill>
                  <a:srgbClr val="C00000"/>
                </a:solidFill>
                <a:latin typeface="Montserrat-Medium"/>
                <a:cs typeface="Times New Roman" panose="02020603050405020304" pitchFamily="18" charset="0"/>
              </a:rPr>
              <a:t> + страховые взносы * количество трудоустроенных </a:t>
            </a:r>
            <a:r>
              <a:rPr lang="ru-RU" sz="1200" b="1" dirty="0" smtClean="0">
                <a:solidFill>
                  <a:srgbClr val="C00000"/>
                </a:solidFill>
                <a:latin typeface="Montserrat-Medium"/>
                <a:cs typeface="Times New Roman" panose="02020603050405020304" pitchFamily="18" charset="0"/>
              </a:rPr>
              <a:t>граждан)</a:t>
            </a:r>
            <a:endParaRPr lang="ru-RU" sz="1200" b="1" dirty="0">
              <a:solidFill>
                <a:srgbClr val="C00000"/>
              </a:solidFill>
              <a:latin typeface="Montserrat-Medium"/>
              <a:cs typeface="Times New Roman" panose="02020603050405020304" pitchFamily="18" charset="0"/>
            </a:endParaRP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Montserrat-Medium"/>
                <a:cs typeface="Times New Roman" panose="02020603050405020304" pitchFamily="18" charset="0"/>
              </a:rPr>
              <a:t>                </a:t>
            </a:r>
            <a:r>
              <a:rPr lang="ru-RU" sz="1400" b="1" dirty="0" smtClean="0">
                <a:solidFill>
                  <a:srgbClr val="70AD47">
                    <a:lumMod val="75000"/>
                  </a:srgbClr>
                </a:solidFill>
                <a:latin typeface="Montserrat-Medium"/>
                <a:cs typeface="Times New Roman" panose="02020603050405020304" pitchFamily="18" charset="0"/>
              </a:rPr>
              <a:t>  </a:t>
            </a:r>
            <a:endParaRPr lang="ru-RU" sz="1400" b="1" dirty="0">
              <a:solidFill>
                <a:srgbClr val="70AD47">
                  <a:lumMod val="75000"/>
                </a:srgbClr>
              </a:solidFill>
              <a:latin typeface="Montserrat-Medium"/>
              <a:cs typeface="Times New Roman" panose="02020603050405020304" pitchFamily="18" charset="0"/>
            </a:endParaRPr>
          </a:p>
        </p:txBody>
      </p:sp>
      <p:sp>
        <p:nvSpPr>
          <p:cNvPr id="97" name="Прямоугольник 96"/>
          <p:cNvSpPr/>
          <p:nvPr/>
        </p:nvSpPr>
        <p:spPr>
          <a:xfrm>
            <a:off x="9366128" y="4818031"/>
            <a:ext cx="1687724" cy="40532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rgbClr val="4472C4">
                    <a:lumMod val="50000"/>
                  </a:srgbClr>
                </a:solidFill>
                <a:latin typeface="Montserrat-Medium"/>
                <a:cs typeface="Times New Roman" panose="02020603050405020304" pitchFamily="18" charset="0"/>
              </a:rPr>
              <a:t>Предоставление </a:t>
            </a:r>
            <a:r>
              <a:rPr lang="ru-RU" sz="1400" b="1" dirty="0" smtClean="0">
                <a:solidFill>
                  <a:srgbClr val="4472C4">
                    <a:lumMod val="50000"/>
                  </a:srgbClr>
                </a:solidFill>
                <a:latin typeface="Montserrat-Medium"/>
                <a:cs typeface="Times New Roman" panose="02020603050405020304" pitchFamily="18" charset="0"/>
              </a:rPr>
              <a:t>субсидии                  </a:t>
            </a:r>
            <a:endParaRPr lang="ru-RU" sz="1400" b="1" dirty="0">
              <a:solidFill>
                <a:srgbClr val="4472C4">
                  <a:lumMod val="50000"/>
                </a:srgbClr>
              </a:solidFill>
              <a:latin typeface="Montserrat-Medium"/>
              <a:cs typeface="Times New Roman" panose="02020603050405020304" pitchFamily="18" charset="0"/>
            </a:endParaRPr>
          </a:p>
        </p:txBody>
      </p:sp>
      <p:pic>
        <p:nvPicPr>
          <p:cNvPr id="98" name="Picture 2" descr="https://team-chikara.com/wp-content/uploads/2018/05/%E3%83%87%E3%82%B9%E3%82%AF%E3%83%AF%E3%83%BC%E3%82%AF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1986" y="4732422"/>
            <a:ext cx="934605" cy="647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9" name="Прямая со стрелкой 98"/>
          <p:cNvCxnSpPr/>
          <p:nvPr/>
        </p:nvCxnSpPr>
        <p:spPr>
          <a:xfrm>
            <a:off x="9482387" y="4725674"/>
            <a:ext cx="1604060" cy="674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9" name="Прямоугольник 78"/>
          <p:cNvSpPr/>
          <p:nvPr/>
        </p:nvSpPr>
        <p:spPr>
          <a:xfrm>
            <a:off x="8508924" y="2460309"/>
            <a:ext cx="252226" cy="190024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4472C4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</a:t>
            </a:r>
          </a:p>
        </p:txBody>
      </p:sp>
      <p:sp>
        <p:nvSpPr>
          <p:cNvPr id="101" name="Прямоугольник 100"/>
          <p:cNvSpPr/>
          <p:nvPr/>
        </p:nvSpPr>
        <p:spPr>
          <a:xfrm>
            <a:off x="4590393" y="1415560"/>
            <a:ext cx="914400" cy="36319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002060"/>
                </a:solidFill>
                <a:latin typeface="Montserrat-Medium"/>
                <a:cs typeface="Times New Roman" panose="02020603050405020304" pitchFamily="18" charset="0"/>
              </a:rPr>
              <a:t>СМЭВ</a:t>
            </a:r>
          </a:p>
        </p:txBody>
      </p:sp>
      <p:sp>
        <p:nvSpPr>
          <p:cNvPr id="116" name="Прямоугольник 115"/>
          <p:cNvSpPr/>
          <p:nvPr/>
        </p:nvSpPr>
        <p:spPr>
          <a:xfrm>
            <a:off x="9452084" y="1386522"/>
            <a:ext cx="1536760" cy="36319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002060"/>
                </a:solidFill>
                <a:latin typeface="Montserrat-Medium"/>
                <a:cs typeface="Times New Roman" panose="02020603050405020304" pitchFamily="18" charset="0"/>
              </a:rPr>
              <a:t>РЕЗУЛЬТАТ</a:t>
            </a:r>
          </a:p>
        </p:txBody>
      </p:sp>
      <p:sp>
        <p:nvSpPr>
          <p:cNvPr id="52" name="Прямоугольник 51"/>
          <p:cNvSpPr/>
          <p:nvPr/>
        </p:nvSpPr>
        <p:spPr>
          <a:xfrm>
            <a:off x="1591900" y="1286402"/>
            <a:ext cx="2320604" cy="616588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002060"/>
                </a:solidFill>
                <a:latin typeface="Montserrat-Medium"/>
                <a:cs typeface="Times New Roman" panose="02020603050405020304" pitchFamily="18" charset="0"/>
              </a:rPr>
              <a:t>ФОРМИРОВАНИЕ ЗАПРОСОВ</a:t>
            </a:r>
          </a:p>
        </p:txBody>
      </p:sp>
      <p:grpSp>
        <p:nvGrpSpPr>
          <p:cNvPr id="50" name="Group 12">
            <a:extLst>
              <a:ext uri="{FF2B5EF4-FFF2-40B4-BE49-F238E27FC236}">
                <a16:creationId xmlns:a16="http://schemas.microsoft.com/office/drawing/2014/main" xmlns="" id="{32EB0EE6-88E4-AE43-8B29-37E1CE9CF1B4}"/>
              </a:ext>
            </a:extLst>
          </p:cNvPr>
          <p:cNvGrpSpPr/>
          <p:nvPr/>
        </p:nvGrpSpPr>
        <p:grpSpPr>
          <a:xfrm>
            <a:off x="476246" y="360007"/>
            <a:ext cx="685839" cy="806645"/>
            <a:chOff x="634994" y="480009"/>
            <a:chExt cx="914452" cy="1075526"/>
          </a:xfrm>
        </p:grpSpPr>
        <p:pic>
          <p:nvPicPr>
            <p:cNvPr id="51" name="object 3">
              <a:extLst>
                <a:ext uri="{FF2B5EF4-FFF2-40B4-BE49-F238E27FC236}">
                  <a16:creationId xmlns:a16="http://schemas.microsoft.com/office/drawing/2014/main" xmlns="" id="{D53E82DD-E365-C94D-B11A-ED4C07D12937}"/>
                </a:ext>
              </a:extLst>
            </p:cNvPr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637218" y="1352696"/>
              <a:ext cx="163266" cy="78676"/>
            </a:xfrm>
            <a:prstGeom prst="rect">
              <a:avLst/>
            </a:prstGeom>
          </p:spPr>
        </p:pic>
        <p:pic>
          <p:nvPicPr>
            <p:cNvPr id="53" name="object 4">
              <a:extLst>
                <a:ext uri="{FF2B5EF4-FFF2-40B4-BE49-F238E27FC236}">
                  <a16:creationId xmlns:a16="http://schemas.microsoft.com/office/drawing/2014/main" xmlns="" id="{C5ADE9B5-9521-B848-B553-59E7EF1E5963}"/>
                </a:ext>
              </a:extLst>
            </p:cNvPr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822641" y="1353580"/>
              <a:ext cx="341118" cy="89957"/>
            </a:xfrm>
            <a:prstGeom prst="rect">
              <a:avLst/>
            </a:prstGeom>
          </p:spPr>
        </p:pic>
        <p:sp>
          <p:nvSpPr>
            <p:cNvPr id="54" name="object 5">
              <a:extLst>
                <a:ext uri="{FF2B5EF4-FFF2-40B4-BE49-F238E27FC236}">
                  <a16:creationId xmlns:a16="http://schemas.microsoft.com/office/drawing/2014/main" xmlns="" id="{BCAE771C-06BB-A244-B590-DC3ED4E1D4AC}"/>
                </a:ext>
              </a:extLst>
            </p:cNvPr>
            <p:cNvSpPr/>
            <p:nvPr/>
          </p:nvSpPr>
          <p:spPr>
            <a:xfrm>
              <a:off x="1192096" y="13535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69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69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 sz="1350">
                <a:solidFill>
                  <a:prstClr val="black"/>
                </a:solidFill>
              </a:endParaRPr>
            </a:p>
          </p:txBody>
        </p:sp>
        <p:pic>
          <p:nvPicPr>
            <p:cNvPr id="56" name="object 6">
              <a:extLst>
                <a:ext uri="{FF2B5EF4-FFF2-40B4-BE49-F238E27FC236}">
                  <a16:creationId xmlns:a16="http://schemas.microsoft.com/office/drawing/2014/main" xmlns="" id="{D46ACD2B-30CD-7C4D-9DA3-AB7D00F53167}"/>
                </a:ext>
              </a:extLst>
            </p:cNvPr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1274796" y="1353580"/>
              <a:ext cx="66154" cy="76911"/>
            </a:xfrm>
            <a:prstGeom prst="rect">
              <a:avLst/>
            </a:prstGeom>
          </p:spPr>
        </p:pic>
        <p:pic>
          <p:nvPicPr>
            <p:cNvPr id="57" name="object 7">
              <a:extLst>
                <a:ext uri="{FF2B5EF4-FFF2-40B4-BE49-F238E27FC236}">
                  <a16:creationId xmlns:a16="http://schemas.microsoft.com/office/drawing/2014/main" xmlns="" id="{6C50B395-FDF4-3C4D-95FC-9E70832235AF}"/>
                </a:ext>
              </a:extLst>
            </p:cNvPr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1369272" y="1353577"/>
              <a:ext cx="85153" cy="76923"/>
            </a:xfrm>
            <a:prstGeom prst="rect">
              <a:avLst/>
            </a:prstGeom>
          </p:spPr>
        </p:pic>
        <p:sp>
          <p:nvSpPr>
            <p:cNvPr id="60" name="object 8">
              <a:extLst>
                <a:ext uri="{FF2B5EF4-FFF2-40B4-BE49-F238E27FC236}">
                  <a16:creationId xmlns:a16="http://schemas.microsoft.com/office/drawing/2014/main" xmlns="" id="{526652BD-0C42-3441-B756-2847CB62CA9A}"/>
                </a:ext>
              </a:extLst>
            </p:cNvPr>
            <p:cNvSpPr/>
            <p:nvPr/>
          </p:nvSpPr>
          <p:spPr>
            <a:xfrm>
              <a:off x="1482771" y="1353580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69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 sz="1350">
                <a:solidFill>
                  <a:prstClr val="black"/>
                </a:solidFill>
              </a:endParaRPr>
            </a:p>
          </p:txBody>
        </p:sp>
        <p:pic>
          <p:nvPicPr>
            <p:cNvPr id="64" name="object 9">
              <a:extLst>
                <a:ext uri="{FF2B5EF4-FFF2-40B4-BE49-F238E27FC236}">
                  <a16:creationId xmlns:a16="http://schemas.microsoft.com/office/drawing/2014/main" xmlns="" id="{05D04FEC-959F-1F4C-A594-EC031C0004AD}"/>
                </a:ext>
              </a:extLst>
            </p:cNvPr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634994" y="1464464"/>
              <a:ext cx="188554" cy="82626"/>
            </a:xfrm>
            <a:prstGeom prst="rect">
              <a:avLst/>
            </a:prstGeom>
          </p:spPr>
        </p:pic>
        <p:pic>
          <p:nvPicPr>
            <p:cNvPr id="65" name="object 10">
              <a:extLst>
                <a:ext uri="{FF2B5EF4-FFF2-40B4-BE49-F238E27FC236}">
                  <a16:creationId xmlns:a16="http://schemas.microsoft.com/office/drawing/2014/main" xmlns="" id="{93A9EE60-EC74-B24C-A7C5-65F80A2315C7}"/>
                </a:ext>
              </a:extLst>
            </p:cNvPr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845724" y="1467309"/>
              <a:ext cx="164275" cy="88226"/>
            </a:xfrm>
            <a:prstGeom prst="rect">
              <a:avLst/>
            </a:prstGeom>
          </p:spPr>
        </p:pic>
        <p:pic>
          <p:nvPicPr>
            <p:cNvPr id="67" name="object 11">
              <a:extLst>
                <a:ext uri="{FF2B5EF4-FFF2-40B4-BE49-F238E27FC236}">
                  <a16:creationId xmlns:a16="http://schemas.microsoft.com/office/drawing/2014/main" xmlns="" id="{1463AF25-1166-4249-BAF8-D27A90377DD7}"/>
                </a:ext>
              </a:extLst>
            </p:cNvPr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1057757" y="1466442"/>
              <a:ext cx="319289" cy="78663"/>
            </a:xfrm>
            <a:prstGeom prst="rect">
              <a:avLst/>
            </a:prstGeom>
          </p:spPr>
        </p:pic>
        <p:pic>
          <p:nvPicPr>
            <p:cNvPr id="69" name="object 12">
              <a:extLst>
                <a:ext uri="{FF2B5EF4-FFF2-40B4-BE49-F238E27FC236}">
                  <a16:creationId xmlns:a16="http://schemas.microsoft.com/office/drawing/2014/main" xmlns="" id="{F47BD7D0-650B-7B40-9D90-3405098FE888}"/>
                </a:ext>
              </a:extLst>
            </p:cNvPr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1396605" y="1467312"/>
              <a:ext cx="66471" cy="76911"/>
            </a:xfrm>
            <a:prstGeom prst="rect">
              <a:avLst/>
            </a:prstGeom>
          </p:spPr>
        </p:pic>
        <p:pic>
          <p:nvPicPr>
            <p:cNvPr id="73" name="object 13">
              <a:extLst>
                <a:ext uri="{FF2B5EF4-FFF2-40B4-BE49-F238E27FC236}">
                  <a16:creationId xmlns:a16="http://schemas.microsoft.com/office/drawing/2014/main" xmlns="" id="{13ABC483-C270-4640-A3A8-34A40D7D2BEA}"/>
                </a:ext>
              </a:extLst>
            </p:cNvPr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1482771" y="1467312"/>
              <a:ext cx="66471" cy="76911"/>
            </a:xfrm>
            <a:prstGeom prst="rect">
              <a:avLst/>
            </a:prstGeom>
          </p:spPr>
        </p:pic>
        <p:sp>
          <p:nvSpPr>
            <p:cNvPr id="74" name="object 14">
              <a:extLst>
                <a:ext uri="{FF2B5EF4-FFF2-40B4-BE49-F238E27FC236}">
                  <a16:creationId xmlns:a16="http://schemas.microsoft.com/office/drawing/2014/main" xmlns="" id="{981907B2-7121-AB4C-92DA-37E8EDA4BB3A}"/>
                </a:ext>
              </a:extLst>
            </p:cNvPr>
            <p:cNvSpPr/>
            <p:nvPr/>
          </p:nvSpPr>
          <p:spPr>
            <a:xfrm>
              <a:off x="1489430" y="1331849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5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 sz="1350">
                <a:solidFill>
                  <a:prstClr val="black"/>
                </a:solidFill>
              </a:endParaRPr>
            </a:p>
          </p:txBody>
        </p:sp>
        <p:pic>
          <p:nvPicPr>
            <p:cNvPr id="75" name="object 15">
              <a:extLst>
                <a:ext uri="{FF2B5EF4-FFF2-40B4-BE49-F238E27FC236}">
                  <a16:creationId xmlns:a16="http://schemas.microsoft.com/office/drawing/2014/main" xmlns="" id="{EC833597-3DF2-464E-8B56-257B628E8F62}"/>
                </a:ext>
              </a:extLst>
            </p:cNvPr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644093" y="480009"/>
              <a:ext cx="895848" cy="769188"/>
            </a:xfrm>
            <a:prstGeom prst="rect">
              <a:avLst/>
            </a:prstGeom>
          </p:spPr>
        </p:pic>
      </p:grpSp>
      <p:sp>
        <p:nvSpPr>
          <p:cNvPr id="15" name="Прямоугольник 14"/>
          <p:cNvSpPr/>
          <p:nvPr/>
        </p:nvSpPr>
        <p:spPr>
          <a:xfrm>
            <a:off x="3502809" y="2904508"/>
            <a:ext cx="960948" cy="34767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rgbClr val="002060"/>
                </a:solidFill>
                <a:latin typeface="Montserrat-Medium"/>
                <a:cs typeface="Times New Roman" panose="02020603050405020304" pitchFamily="18" charset="0"/>
              </a:rPr>
              <a:t>СФР</a:t>
            </a:r>
            <a:endParaRPr lang="ru-RU" sz="2000" b="1" dirty="0">
              <a:solidFill>
                <a:srgbClr val="002060"/>
              </a:solidFill>
              <a:latin typeface="Montserrat-Medium"/>
              <a:cs typeface="Times New Roman" panose="02020603050405020304" pitchFamily="18" charset="0"/>
            </a:endParaRPr>
          </a:p>
        </p:txBody>
      </p:sp>
      <p:cxnSp>
        <p:nvCxnSpPr>
          <p:cNvPr id="8" name="Соединительная линия уступом 7"/>
          <p:cNvCxnSpPr>
            <a:stCxn id="15" idx="2"/>
          </p:cNvCxnSpPr>
          <p:nvPr/>
        </p:nvCxnSpPr>
        <p:spPr>
          <a:xfrm rot="5400000">
            <a:off x="2324568" y="3057840"/>
            <a:ext cx="1464377" cy="1853055"/>
          </a:xfrm>
          <a:prstGeom prst="bentConnector2">
            <a:avLst/>
          </a:prstGeom>
          <a:ln w="190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>
            <a:off x="1897288" y="4866092"/>
            <a:ext cx="233857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b="1" dirty="0" smtClean="0">
                <a:solidFill>
                  <a:srgbClr val="70AD47">
                    <a:lumMod val="75000"/>
                  </a:srgbClr>
                </a:solidFill>
                <a:latin typeface="Montserrat-Medium"/>
                <a:cs typeface="Times New Roman" panose="02020603050405020304" pitchFamily="18" charset="0"/>
              </a:rPr>
              <a:t>Направлени</a:t>
            </a:r>
            <a:r>
              <a:rPr lang="ru-RU" sz="1000" b="1" dirty="0">
                <a:solidFill>
                  <a:srgbClr val="70AD47">
                    <a:lumMod val="75000"/>
                  </a:srgbClr>
                </a:solidFill>
                <a:latin typeface="Montserrat-Medium"/>
                <a:cs typeface="Times New Roman" panose="02020603050405020304" pitchFamily="18" charset="0"/>
              </a:rPr>
              <a:t>е</a:t>
            </a:r>
            <a:r>
              <a:rPr lang="ru-RU" sz="1000" b="1" dirty="0" smtClean="0">
                <a:solidFill>
                  <a:srgbClr val="70AD47">
                    <a:lumMod val="75000"/>
                  </a:srgbClr>
                </a:solidFill>
                <a:latin typeface="Montserrat-Medium"/>
                <a:cs typeface="Times New Roman" panose="02020603050405020304" pitchFamily="18" charset="0"/>
              </a:rPr>
              <a:t> заявления</a:t>
            </a:r>
          </a:p>
          <a:p>
            <a:pPr algn="ctr"/>
            <a:r>
              <a:rPr lang="ru-RU" sz="1000" b="1" dirty="0" smtClean="0">
                <a:solidFill>
                  <a:srgbClr val="70AD47">
                    <a:lumMod val="75000"/>
                  </a:srgbClr>
                </a:solidFill>
                <a:latin typeface="Montserrat-Medium"/>
                <a:cs typeface="Times New Roman" panose="02020603050405020304" pitchFamily="18" charset="0"/>
              </a:rPr>
              <a:t>Личный кабинет страхователя(</a:t>
            </a:r>
            <a:r>
              <a:rPr lang="en-US" sz="1000" b="1" dirty="0" smtClean="0">
                <a:solidFill>
                  <a:srgbClr val="70AD47">
                    <a:lumMod val="75000"/>
                  </a:srgbClr>
                </a:solidFill>
                <a:latin typeface="Montserrat-Medium"/>
                <a:cs typeface="Times New Roman" panose="02020603050405020304" pitchFamily="18" charset="0"/>
              </a:rPr>
              <a:t>LK.SFR.gov.ru)</a:t>
            </a:r>
            <a:r>
              <a:rPr lang="ru-RU" sz="1000" dirty="0">
                <a:solidFill>
                  <a:prstClr val="black"/>
                </a:solidFill>
              </a:rPr>
              <a:t> </a:t>
            </a:r>
          </a:p>
          <a:p>
            <a:endParaRPr lang="ru-RU" sz="1000" dirty="0">
              <a:solidFill>
                <a:prstClr val="black"/>
              </a:solidFill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 flipH="1">
            <a:off x="1447601" y="3205655"/>
            <a:ext cx="2827" cy="1037664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0" name="Picture 2" descr="https://team-chikara.com/wp-content/uploads/2018/05/%E3%83%87%E3%82%B9%E3%82%AF%E3%83%AF%E3%83%BC%E3%82%AF.png"/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988" y="4526552"/>
            <a:ext cx="1383787" cy="841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Прямая со стрелкой 5"/>
          <p:cNvCxnSpPr/>
          <p:nvPr/>
        </p:nvCxnSpPr>
        <p:spPr>
          <a:xfrm flipV="1">
            <a:off x="1610474" y="3205656"/>
            <a:ext cx="0" cy="1028783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848264" y="3569263"/>
            <a:ext cx="16026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C00000"/>
                </a:solidFill>
                <a:latin typeface="Montserrat-Medium"/>
                <a:cs typeface="Times New Roman" panose="02020603050405020304" pitchFamily="18" charset="0"/>
              </a:rPr>
              <a:t>Сведения </a:t>
            </a:r>
            <a:r>
              <a:rPr lang="ru-RU" sz="1200" b="1" dirty="0">
                <a:solidFill>
                  <a:srgbClr val="C00000"/>
                </a:solidFill>
                <a:latin typeface="Montserrat-Medium"/>
                <a:cs typeface="Times New Roman" panose="02020603050405020304" pitchFamily="18" charset="0"/>
              </a:rPr>
              <a:t>о трудоустроенных</a:t>
            </a:r>
          </a:p>
        </p:txBody>
      </p:sp>
      <p:cxnSp>
        <p:nvCxnSpPr>
          <p:cNvPr id="76" name="Прямая соединительная линия 75"/>
          <p:cNvCxnSpPr/>
          <p:nvPr/>
        </p:nvCxnSpPr>
        <p:spPr>
          <a:xfrm>
            <a:off x="5937123" y="1999292"/>
            <a:ext cx="18268" cy="3360313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202274" y="5820426"/>
            <a:ext cx="102313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C00000"/>
                </a:solidFill>
                <a:latin typeface="Montserrat-Medium"/>
                <a:cs typeface="Times New Roman" panose="02020603050405020304" pitchFamily="18" charset="0"/>
              </a:rPr>
              <a:t>  3 </a:t>
            </a:r>
            <a:r>
              <a:rPr lang="ru-RU" sz="1400" b="1" dirty="0">
                <a:solidFill>
                  <a:srgbClr val="C00000"/>
                </a:solidFill>
                <a:latin typeface="Montserrat-Medium"/>
                <a:cs typeface="Times New Roman" panose="02020603050405020304" pitchFamily="18" charset="0"/>
              </a:rPr>
              <a:t>МРОТ </a:t>
            </a:r>
            <a:r>
              <a:rPr lang="ru-RU" sz="1400" b="1" dirty="0" smtClean="0">
                <a:solidFill>
                  <a:srgbClr val="C00000"/>
                </a:solidFill>
                <a:latin typeface="Montserrat-Medium"/>
                <a:cs typeface="Times New Roman" panose="02020603050405020304" pitchFamily="18" charset="0"/>
              </a:rPr>
              <a:t> </a:t>
            </a:r>
            <a:r>
              <a:rPr lang="ru-RU" sz="1400" b="1" dirty="0" smtClean="0">
                <a:solidFill>
                  <a:srgbClr val="002060"/>
                </a:solidFill>
                <a:latin typeface="Montserrat-Medium"/>
                <a:cs typeface="Times New Roman" panose="02020603050405020304" pitchFamily="18" charset="0"/>
              </a:rPr>
              <a:t>субсидии </a:t>
            </a:r>
            <a:r>
              <a:rPr lang="ru-RU" sz="1400" b="1" dirty="0">
                <a:solidFill>
                  <a:srgbClr val="002060"/>
                </a:solidFill>
                <a:latin typeface="Montserrat-Medium"/>
                <a:cs typeface="Times New Roman" panose="02020603050405020304" pitchFamily="18" charset="0"/>
              </a:rPr>
              <a:t>на стимулирование найма отдельных категорий </a:t>
            </a:r>
            <a:r>
              <a:rPr lang="ru-RU" sz="1400" b="1" dirty="0" smtClean="0">
                <a:solidFill>
                  <a:srgbClr val="002060"/>
                </a:solidFill>
                <a:latin typeface="Montserrat-Medium"/>
                <a:cs typeface="Times New Roman" panose="02020603050405020304" pitchFamily="18" charset="0"/>
              </a:rPr>
              <a:t>граждан</a:t>
            </a:r>
            <a:endParaRPr lang="ru-RU" sz="1400" b="1" dirty="0">
              <a:solidFill>
                <a:srgbClr val="002060"/>
              </a:solidFill>
              <a:latin typeface="Montserrat-Medium"/>
              <a:cs typeface="Times New Roman" panose="02020603050405020304" pitchFamily="18" charset="0"/>
            </a:endParaRPr>
          </a:p>
          <a:p>
            <a:r>
              <a:rPr lang="ru-RU" sz="1400" b="1" dirty="0" smtClean="0">
                <a:solidFill>
                  <a:srgbClr val="C00000"/>
                </a:solidFill>
                <a:latin typeface="Montserrat-Medium"/>
                <a:cs typeface="Times New Roman" panose="02020603050405020304" pitchFamily="18" charset="0"/>
              </a:rPr>
              <a:t>  6 МРОТ  </a:t>
            </a:r>
            <a:r>
              <a:rPr lang="ru-RU" sz="1400" b="1" dirty="0" smtClean="0">
                <a:solidFill>
                  <a:srgbClr val="002060"/>
                </a:solidFill>
                <a:latin typeface="Montserrat-Medium"/>
                <a:cs typeface="Times New Roman" panose="02020603050405020304" pitchFamily="18" charset="0"/>
              </a:rPr>
              <a:t>субсидии </a:t>
            </a:r>
            <a:r>
              <a:rPr lang="ru-RU" sz="1400" b="1" dirty="0">
                <a:solidFill>
                  <a:srgbClr val="002060"/>
                </a:solidFill>
                <a:latin typeface="Montserrat-Medium"/>
                <a:cs typeface="Times New Roman" panose="02020603050405020304" pitchFamily="18" charset="0"/>
              </a:rPr>
              <a:t>на трудоустройство инвалида к </a:t>
            </a:r>
            <a:r>
              <a:rPr lang="ru-RU" sz="1400" b="1" dirty="0" smtClean="0">
                <a:solidFill>
                  <a:srgbClr val="002060"/>
                </a:solidFill>
                <a:latin typeface="Montserrat-Medium"/>
                <a:cs typeface="Times New Roman" panose="02020603050405020304" pitchFamily="18" charset="0"/>
              </a:rPr>
              <a:t>инвалиду </a:t>
            </a:r>
            <a:endParaRPr lang="ru-RU" sz="1400" b="1" dirty="0">
              <a:solidFill>
                <a:srgbClr val="002060"/>
              </a:solidFill>
              <a:latin typeface="Montserrat-Medium"/>
              <a:cs typeface="Times New Roman" panose="02020603050405020304" pitchFamily="18" charset="0"/>
            </a:endParaRPr>
          </a:p>
          <a:p>
            <a:r>
              <a:rPr lang="ru-RU" sz="1400" b="1" dirty="0">
                <a:solidFill>
                  <a:srgbClr val="C00000"/>
                </a:solidFill>
                <a:latin typeface="Montserrat-Medium"/>
                <a:cs typeface="Times New Roman" panose="02020603050405020304" pitchFamily="18" charset="0"/>
              </a:rPr>
              <a:t>12 МРОТ </a:t>
            </a:r>
            <a:r>
              <a:rPr lang="ru-RU" sz="1400" b="1" dirty="0" smtClean="0">
                <a:solidFill>
                  <a:srgbClr val="C00000"/>
                </a:solidFill>
                <a:latin typeface="Montserrat-Medium"/>
                <a:cs typeface="Times New Roman" panose="02020603050405020304" pitchFamily="18" charset="0"/>
              </a:rPr>
              <a:t> </a:t>
            </a:r>
            <a:r>
              <a:rPr lang="ru-RU" sz="1400" b="1" dirty="0" smtClean="0">
                <a:solidFill>
                  <a:srgbClr val="002060"/>
                </a:solidFill>
                <a:latin typeface="Montserrat-Medium"/>
                <a:cs typeface="Times New Roman" panose="02020603050405020304" pitchFamily="18" charset="0"/>
              </a:rPr>
              <a:t>субсидии </a:t>
            </a:r>
            <a:r>
              <a:rPr lang="ru-RU" sz="1400" b="1" dirty="0">
                <a:solidFill>
                  <a:srgbClr val="002060"/>
                </a:solidFill>
                <a:latin typeface="Montserrat-Medium"/>
                <a:cs typeface="Times New Roman" panose="02020603050405020304" pitchFamily="18" charset="0"/>
              </a:rPr>
              <a:t>трудоустроенным гражданам, переехавшим из другой местности  или других </a:t>
            </a:r>
            <a:r>
              <a:rPr lang="ru-RU" sz="1400" b="1" dirty="0" smtClean="0">
                <a:solidFill>
                  <a:srgbClr val="002060"/>
                </a:solidFill>
                <a:latin typeface="Montserrat-Medium"/>
                <a:cs typeface="Times New Roman" panose="02020603050405020304" pitchFamily="18" charset="0"/>
              </a:rPr>
              <a:t>территорий</a:t>
            </a:r>
            <a:endParaRPr lang="ru-RU" sz="1400" b="1" dirty="0">
              <a:solidFill>
                <a:srgbClr val="002060"/>
              </a:solidFill>
              <a:latin typeface="Montserrat-Medium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353673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1244</TotalTime>
  <Words>681</Words>
  <Application>Microsoft Office PowerPoint</Application>
  <PresentationFormat>Широкоэкранный</PresentationFormat>
  <Paragraphs>97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Montserrat</vt:lpstr>
      <vt:lpstr>Montserrat-Medium</vt:lpstr>
      <vt:lpstr>Times New Roman</vt:lpstr>
      <vt:lpstr>Тема Office</vt:lpstr>
      <vt:lpstr>Государственная поддержка по стимулированию занятости граждан   Предоставление субсидий Фондом пенсионного и социального страхования Российской Федерации                        в 2025 году юридическим лицам, включая некоммерческие организации, и индивидуальным предпринимателям в целях стимулирования занятости отдельных категорий граждан </vt:lpstr>
      <vt:lpstr>Приказ Фонда пенсионного и социального страхования РФ от 29 декабря 2024 года № 2712 Возмещение расходов по созданию (оборудования) рабочих мест для трудоустройства инвалидов </vt:lpstr>
      <vt:lpstr>Приказ Фонда пенсионного и социального страхования РФ от 29 декабря 2024 года № 2714 Государственная поддержка стимулирования найма отдельных категорий граждан   Цель предоставления субсидии - частичная компенсация затрат работодателя  на выплату заработной платы работникам из числа трудоустроенных отдельных категорий граждан. 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Мильбрет Наталья Юрьевна</dc:creator>
  <cp:lastModifiedBy>Стрельцова Татьяна Васильевна</cp:lastModifiedBy>
  <cp:revision>272</cp:revision>
  <cp:lastPrinted>2025-01-22T03:38:01Z</cp:lastPrinted>
  <dcterms:created xsi:type="dcterms:W3CDTF">2023-05-15T07:57:04Z</dcterms:created>
  <dcterms:modified xsi:type="dcterms:W3CDTF">2025-01-22T04:34:52Z</dcterms:modified>
</cp:coreProperties>
</file>