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792" r:id="rId2"/>
    <p:sldId id="795" r:id="rId3"/>
    <p:sldId id="793" r:id="rId4"/>
    <p:sldId id="794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кобликов Петр Николаевич" initials="СПН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56D82"/>
    <a:srgbClr val="002060"/>
    <a:srgbClr val="FFFFFF"/>
    <a:srgbClr val="D9D9D9"/>
    <a:srgbClr val="EE8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1" autoAdjust="0"/>
    <p:restoredTop sz="94775" autoAdjust="0"/>
  </p:normalViewPr>
  <p:slideViewPr>
    <p:cSldViewPr snapToGrid="0">
      <p:cViewPr varScale="1">
        <p:scale>
          <a:sx n="86" d="100"/>
          <a:sy n="86" d="100"/>
        </p:scale>
        <p:origin x="108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549" tIns="45775" rIns="91549" bIns="4577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549" tIns="45775" rIns="91549" bIns="45775" rtlCol="0"/>
          <a:lstStyle>
            <a:lvl1pPr algn="r">
              <a:defRPr sz="1200"/>
            </a:lvl1pPr>
          </a:lstStyle>
          <a:p>
            <a:fld id="{517710B5-7B61-4931-907F-7434DF67D272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9" tIns="45775" rIns="91549" bIns="4577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549" tIns="45775" rIns="91549" bIns="4577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549" tIns="45775" rIns="91549" bIns="4577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549" tIns="45775" rIns="91549" bIns="45775" rtlCol="0" anchor="b"/>
          <a:lstStyle>
            <a:lvl1pPr algn="r">
              <a:defRPr sz="1200"/>
            </a:lvl1pPr>
          </a:lstStyle>
          <a:p>
            <a:fld id="{341093CE-9CC7-4568-8229-BA688FA3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409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0098E-679A-4B38-A5F2-4896E032AB03}" type="datetime1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D091-6A99-407F-8C18-9D04187BED04}" type="datetime1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30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4363-2EE3-4993-8563-5F8EE2FC6DF9}" type="datetime1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63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4C4-2C4F-470E-B721-DC54631C37E6}" type="datetime1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03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523E-0749-4297-BC0C-BB4D2332E3DC}" type="datetime1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09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2FCD9-F733-469F-83F2-955A5EFED4C9}" type="datetime1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2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589F-3375-49AB-B9D7-2F1973E4D86B}" type="datetime1">
              <a:rPr lang="ru-RU" smtClean="0"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81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5EA7-8913-43D8-8E4C-9A78CAE493D5}" type="datetime1">
              <a:rPr lang="ru-RU" smtClean="0"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1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358-A65F-4FCF-A565-4962A85A03AB}" type="datetime1">
              <a:rPr lang="ru-RU" smtClean="0"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56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C41A-1FC3-49A8-86E2-AC119AC26AFF}" type="datetime1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20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862A-85A2-47E7-B22C-8559E4163234}" type="datetime1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38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92BEA-297E-4E6D-9A46-E09BE21848EB}" type="datetime1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E233E-69E1-487B-B07A-B379ECEDC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9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.sbis.ru/shared/disk/89611ba5-026b-4e67-9509-ad639c5d975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isk.yandex.ru/i/rtkm9QfIC-KYew" TargetMode="External"/><Relationship Id="rId4" Type="http://schemas.openxmlformats.org/officeDocument/2006/relationships/hyperlink" Target="https://disk.yandex.ru/i/JjpAzkUGZYkS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48khamnaevyuv\Desktop\123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6602"/>
            <a:ext cx="12192001" cy="685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4107" y="1155920"/>
            <a:ext cx="11552664" cy="586313"/>
          </a:xfrm>
        </p:spPr>
        <p:txBody>
          <a:bodyPr>
            <a:noAutofit/>
          </a:bodyPr>
          <a:lstStyle/>
          <a:p>
            <a:r>
              <a:rPr lang="ru-RU" sz="1467" dirty="0" smtClean="0">
                <a:solidFill>
                  <a:srgbClr val="002060"/>
                </a:solidFill>
              </a:rPr>
              <a:t/>
            </a:r>
            <a:br>
              <a:rPr lang="ru-RU" sz="1467" dirty="0" smtClean="0">
                <a:solidFill>
                  <a:srgbClr val="002060"/>
                </a:solidFill>
              </a:rPr>
            </a:br>
            <a:r>
              <a:rPr lang="ru-RU" sz="1467" dirty="0">
                <a:solidFill>
                  <a:srgbClr val="002060"/>
                </a:solidFill>
              </a:rPr>
              <a:t/>
            </a:r>
            <a:br>
              <a:rPr lang="ru-RU" sz="1467" dirty="0">
                <a:solidFill>
                  <a:srgbClr val="002060"/>
                </a:solidFill>
              </a:rPr>
            </a:br>
            <a:r>
              <a:rPr lang="ru-RU" sz="1467" dirty="0" smtClean="0">
                <a:solidFill>
                  <a:srgbClr val="002060"/>
                </a:solidFill>
              </a:rPr>
              <a:t/>
            </a:r>
            <a:br>
              <a:rPr lang="ru-RU" sz="1467" dirty="0" smtClean="0">
                <a:solidFill>
                  <a:srgbClr val="002060"/>
                </a:solidFill>
              </a:rPr>
            </a:br>
            <a:r>
              <a:rPr lang="ru-RU" sz="1467" dirty="0" smtClean="0">
                <a:solidFill>
                  <a:srgbClr val="002060"/>
                </a:solidFill>
              </a:rPr>
              <a:t/>
            </a:r>
            <a:br>
              <a:rPr lang="ru-RU" sz="1467" dirty="0" smtClean="0">
                <a:solidFill>
                  <a:srgbClr val="002060"/>
                </a:solidFill>
              </a:rPr>
            </a:br>
            <a:r>
              <a:rPr lang="ru-RU" sz="1467" dirty="0">
                <a:solidFill>
                  <a:srgbClr val="002060"/>
                </a:solidFill>
              </a:rPr>
              <a:t/>
            </a:r>
            <a:br>
              <a:rPr lang="ru-RU" sz="1467" dirty="0">
                <a:solidFill>
                  <a:srgbClr val="002060"/>
                </a:solidFill>
              </a:rPr>
            </a:br>
            <a:r>
              <a:rPr lang="ru-RU" sz="1467" dirty="0" smtClean="0">
                <a:solidFill>
                  <a:srgbClr val="002060"/>
                </a:solidFill>
              </a:rPr>
              <a:t/>
            </a:r>
            <a:br>
              <a:rPr lang="ru-RU" sz="1467" dirty="0" smtClean="0">
                <a:solidFill>
                  <a:srgbClr val="002060"/>
                </a:solidFill>
              </a:rPr>
            </a:br>
            <a:r>
              <a:rPr lang="ru-RU" sz="1467" dirty="0" smtClean="0">
                <a:solidFill>
                  <a:srgbClr val="002060"/>
                </a:solidFill>
              </a:rPr>
              <a:t/>
            </a:r>
            <a:br>
              <a:rPr lang="ru-RU" sz="1467" dirty="0" smtClean="0">
                <a:solidFill>
                  <a:srgbClr val="002060"/>
                </a:solidFill>
              </a:rPr>
            </a:br>
            <a:r>
              <a:rPr lang="ru-RU" sz="1467">
                <a:solidFill>
                  <a:srgbClr val="002060"/>
                </a:solidFill>
              </a:rPr>
              <a:t/>
            </a:r>
            <a:br>
              <a:rPr lang="ru-RU" sz="1467">
                <a:solidFill>
                  <a:srgbClr val="002060"/>
                </a:solidFill>
              </a:rPr>
            </a:br>
            <a:r>
              <a:rPr lang="ru-RU" sz="1467" smtClean="0">
                <a:solidFill>
                  <a:srgbClr val="002060"/>
                </a:solidFill>
              </a:rPr>
              <a:t>                      </a:t>
            </a:r>
            <a:r>
              <a:rPr lang="ru-RU" sz="1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выплата страхового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обязательному социальному страхованию</a:t>
            </a:r>
            <a:r>
              <a:rPr lang="ru-RU" sz="1800" b="1" dirty="0" smtClean="0">
                <a:solidFill>
                  <a:srgbClr val="002060"/>
                </a:solidFill>
              </a:rPr>
              <a:t/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467" dirty="0">
                <a:solidFill>
                  <a:srgbClr val="002060"/>
                </a:solidFill>
              </a:rPr>
              <a:t/>
            </a:r>
            <a:br>
              <a:rPr lang="ru-RU" sz="1467" dirty="0">
                <a:solidFill>
                  <a:srgbClr val="002060"/>
                </a:solidFill>
              </a:rPr>
            </a:br>
            <a:r>
              <a:rPr lang="ru-RU" sz="1467" dirty="0" smtClean="0">
                <a:solidFill>
                  <a:srgbClr val="002060"/>
                </a:solidFill>
              </a:rPr>
              <a:t/>
            </a:r>
            <a:br>
              <a:rPr lang="ru-RU" sz="1467" dirty="0" smtClean="0">
                <a:solidFill>
                  <a:srgbClr val="002060"/>
                </a:solidFill>
              </a:rPr>
            </a:br>
            <a:r>
              <a:rPr lang="ru-RU" sz="1467" dirty="0">
                <a:solidFill>
                  <a:srgbClr val="002060"/>
                </a:solidFill>
              </a:rPr>
              <a:t/>
            </a:r>
            <a:br>
              <a:rPr lang="ru-RU" sz="1467" dirty="0">
                <a:solidFill>
                  <a:srgbClr val="002060"/>
                </a:solidFill>
              </a:rPr>
            </a:br>
            <a:r>
              <a:rPr lang="ru-RU" sz="1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2022 года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и выплата страхового обеспечения по обязательному социальному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страхованию застрахованным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лицам на всей территории Российской Федерации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</a:t>
            </a:r>
            <a:b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проактивном</a:t>
            </a:r>
            <a:r>
              <a:rPr lang="ru-RU" sz="1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беззаявительном</a:t>
            </a:r>
            <a:r>
              <a:rPr lang="ru-RU" sz="1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</a:t>
            </a:r>
            <a:endParaRPr lang="ru-RU" sz="16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656244"/>
              </p:ext>
            </p:extLst>
          </p:nvPr>
        </p:nvGraphicFramePr>
        <p:xfrm>
          <a:off x="1260088" y="2843561"/>
          <a:ext cx="10329141" cy="35577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9141"/>
              </a:tblGrid>
              <a:tr h="3413734">
                <a:tc>
                  <a:txBody>
                    <a:bodyPr/>
                    <a:lstStyle/>
                    <a:p>
                      <a:pPr marL="342900" indent="-342900" algn="just">
                        <a:spcBef>
                          <a:spcPts val="700"/>
                        </a:spcBef>
                        <a:buAutoNum type="arabicPeriod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Подключиться к системе электронного документооборота страховщика (быть абонентом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СЭДО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342900" indent="-342900" algn="just">
                        <a:spcBef>
                          <a:spcPts val="700"/>
                        </a:spcBef>
                        <a:buAutoNum type="arabicPeriod" startAt="2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Направить в информационные системы страховщика сведения о застрахованных лицах.</a:t>
                      </a:r>
                    </a:p>
                    <a:p>
                      <a:pPr lvl="1" algn="ctr"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выплата страхового обеспечения </a:t>
                      </a:r>
                    </a:p>
                    <a:p>
                      <a:pPr lvl="0" algn="ctr"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осуществляются страховщиком на основании сведений и документов: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представляемых страхователем, 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сведений, имеющихся в распоряжении страховщика, 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сведений и документов, запрашиваемых страховщиком у государственных органов, органов государственных внебюджетных фондов, органов местного самоуправления либо подведомственных государственным органам или органам местного самоуправления организаций.</a:t>
                      </a: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  <a:defRPr/>
                      </a:pPr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i="1" u="sng" kern="120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Обращаем Ваше внимание на то, что страхователь, </a:t>
                      </a:r>
                      <a:r>
                        <a:rPr lang="ru-RU" sz="1600" b="1" i="1" u="sng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в течении трех рабочих дней</a:t>
                      </a:r>
                      <a:r>
                        <a:rPr lang="ru-RU" sz="1600" b="1" i="1" u="sng" kern="120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i="1" u="sng" kern="1200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обязан проверить сведения, предоставленные СФР и сформировать ответ, содержащий подтверждённые сведения, недостающие сведения и скорректированные сведения, либо направить информацию об отсутствии необходимости выплаты пособия.</a:t>
                      </a:r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 fontAlgn="b"/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" marR="6857" marT="6857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20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" marR="6857" marT="6857" marB="0" anchor="b">
                    <a:noFill/>
                  </a:tcPr>
                </a:tc>
              </a:tr>
            </a:tbl>
          </a:graphicData>
        </a:graphic>
      </p:graphicFrame>
      <p:sp>
        <p:nvSpPr>
          <p:cNvPr id="25" name="AutoShape 1"/>
          <p:cNvSpPr>
            <a:spLocks noChangeArrowheads="1"/>
          </p:cNvSpPr>
          <p:nvPr/>
        </p:nvSpPr>
        <p:spPr bwMode="auto">
          <a:xfrm>
            <a:off x="1671471" y="1889548"/>
            <a:ext cx="9680470" cy="675231"/>
          </a:xfrm>
          <a:prstGeom prst="bevel">
            <a:avLst>
              <a:gd name="adj" fmla="val 2941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none" lIns="110593" tIns="55297" rIns="110593" bIns="55297" anchor="ctr"/>
          <a:lstStyle/>
          <a:p>
            <a:pPr algn="ctr">
              <a:spcBef>
                <a:spcPts val="933"/>
              </a:spcBef>
            </a:pP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перехода на </a:t>
            </a:r>
            <a:r>
              <a:rPr lang="ru-RU" sz="1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проактивный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беззаявительный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 и выплаты пособия </a:t>
            </a:r>
            <a:endParaRPr lang="ru-RU" sz="17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933"/>
              </a:spcBef>
            </a:pP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страхователям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</a:t>
            </a: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8608421" y="1155920"/>
            <a:ext cx="2980808" cy="518621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4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48khamnaevyuv\Desktop\123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" y="-6539"/>
            <a:ext cx="12192001" cy="685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8608421" y="1155920"/>
            <a:ext cx="2980808" cy="518621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5148" y="148305"/>
            <a:ext cx="9991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СФР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проактивно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выплачивает: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19692" y="1047538"/>
            <a:ext cx="2869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временной нетрудоспособности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25"/>
          <a:stretch/>
        </p:blipFill>
        <p:spPr>
          <a:xfrm>
            <a:off x="830137" y="4752762"/>
            <a:ext cx="1502108" cy="196515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" b="2434"/>
          <a:stretch/>
        </p:blipFill>
        <p:spPr>
          <a:xfrm>
            <a:off x="9793933" y="4851188"/>
            <a:ext cx="2216079" cy="183817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4"/>
          <a:stretch/>
        </p:blipFill>
        <p:spPr>
          <a:xfrm>
            <a:off x="10447776" y="1091388"/>
            <a:ext cx="1367062" cy="204844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9" t="4150" r="8746" b="2970"/>
          <a:stretch/>
        </p:blipFill>
        <p:spPr>
          <a:xfrm>
            <a:off x="597833" y="1235715"/>
            <a:ext cx="1966717" cy="170641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062555" y="3883222"/>
            <a:ext cx="2869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по беременности и родам: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42768" y="1044251"/>
            <a:ext cx="2869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при рождении ребенка</a:t>
            </a:r>
            <a:endParaRPr lang="ru-RU" sz="20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179271" y="3961101"/>
            <a:ext cx="28698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уходу за ребенком до </a:t>
            </a:r>
            <a:r>
              <a:rPr lang="ru-RU" sz="2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лет</a:t>
            </a:r>
            <a:endParaRPr lang="ru-RU" sz="20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98373" y="3883222"/>
            <a:ext cx="45476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348808" y="3883222"/>
            <a:ext cx="45476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211397" y="888329"/>
            <a:ext cx="0" cy="21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211397" y="4608816"/>
            <a:ext cx="0" cy="215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 rot="2022417">
            <a:off x="4816954" y="3251836"/>
            <a:ext cx="497305" cy="15018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26824" y="2010219"/>
            <a:ext cx="2869843" cy="1015663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Событие: формирование электронного листка нетрудоспособности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003490" y="5105493"/>
            <a:ext cx="2893176" cy="1015663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Событие: формирование электронного листка нетрудоспособности</a:t>
            </a:r>
          </a:p>
        </p:txBody>
      </p:sp>
      <p:sp>
        <p:nvSpPr>
          <p:cNvPr id="23" name="Стрелка вправо 22"/>
          <p:cNvSpPr/>
          <p:nvPr/>
        </p:nvSpPr>
        <p:spPr>
          <a:xfrm rot="19309217">
            <a:off x="4920413" y="4436115"/>
            <a:ext cx="497305" cy="15018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549461" y="2039291"/>
            <a:ext cx="3163251" cy="1015663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Событие: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актовая запись о рождении ребенка (ЕГР ЗАГС)</a:t>
            </a:r>
          </a:p>
        </p:txBody>
      </p:sp>
      <p:sp>
        <p:nvSpPr>
          <p:cNvPr id="25" name="Стрелка вправо 24"/>
          <p:cNvSpPr/>
          <p:nvPr/>
        </p:nvSpPr>
        <p:spPr>
          <a:xfrm rot="8066847">
            <a:off x="6994681" y="3248896"/>
            <a:ext cx="497305" cy="15018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09359" y="5084242"/>
            <a:ext cx="2869843" cy="1015663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Событие: сообщение от страхователя об инициации пособия</a:t>
            </a:r>
          </a:p>
        </p:txBody>
      </p:sp>
      <p:sp>
        <p:nvSpPr>
          <p:cNvPr id="28" name="Стрелка вправо 27"/>
          <p:cNvSpPr/>
          <p:nvPr/>
        </p:nvSpPr>
        <p:spPr>
          <a:xfrm rot="13025427">
            <a:off x="7002644" y="4433242"/>
            <a:ext cx="497305" cy="15018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84729" y="3276262"/>
            <a:ext cx="1644957" cy="110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19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48khamnaevyuv\Desktop\123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6056" y="101458"/>
            <a:ext cx="10185388" cy="412774"/>
          </a:xfrm>
        </p:spPr>
        <p:txBody>
          <a:bodyPr>
            <a:noAutofit/>
          </a:bodyPr>
          <a:lstStyle/>
          <a:p>
            <a:r>
              <a:rPr lang="ru-RU" sz="1867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1867" b="1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dirty="0">
                <a:solidFill>
                  <a:srgbClr val="002060"/>
                </a:solidFill>
              </a:rPr>
              <a:t/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по назначению и выплате пособий в 2023 году</a:t>
            </a: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8608421" y="1155920"/>
            <a:ext cx="2980808" cy="518621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411" y="1155920"/>
            <a:ext cx="11052678" cy="55821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80990" indent="-380990">
              <a:spcBef>
                <a:spcPts val="933"/>
              </a:spcBef>
              <a:buFontTx/>
              <a:buChar char="-"/>
            </a:pP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29.12.2006 № 255-ФЗ</a:t>
            </a: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обязательном социальном страховании на случай временной нетрудоспособности и в связи с материнством»</a:t>
            </a:r>
          </a:p>
          <a:p>
            <a:pPr marL="380990" indent="-380990">
              <a:spcBef>
                <a:spcPts val="933"/>
              </a:spcBef>
              <a:buFontTx/>
              <a:buChar char="-"/>
            </a:pP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19.05.1995 № 81-ФЗ </a:t>
            </a: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государственных пособиях гражданам, имеющим детей»</a:t>
            </a:r>
          </a:p>
          <a:p>
            <a:pPr marL="380990" indent="-380990">
              <a:spcBef>
                <a:spcPts val="933"/>
              </a:spcBef>
              <a:buFontTx/>
              <a:buChar char="-"/>
            </a:pP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24.07.1998 № 125-ФЗ «</a:t>
            </a: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обязательном социальном страховании от несчастных случаев на производстве и профессиональных заболеваний</a:t>
            </a:r>
            <a:r>
              <a:rPr lang="ru-RU" sz="17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80990" indent="-380990">
              <a:spcBef>
                <a:spcPts val="933"/>
              </a:spcBef>
              <a:buFontTx/>
              <a:buChar char="-"/>
            </a:pPr>
            <a:r>
              <a:rPr lang="ru-RU" sz="175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17 февраля 2023 г. N </a:t>
            </a:r>
            <a:r>
              <a:rPr lang="ru-RU" sz="175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20-ФЗ «</a:t>
            </a:r>
            <a:r>
              <a:rPr lang="ru-RU" sz="17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правового регулирования отношений по обязательному социальному страхованию граждан, проживающих на территориях Донецкой Народной Республики, Луганской Народной Республики, Запорожской области и Херсонской </a:t>
            </a:r>
            <a:r>
              <a:rPr lang="ru-RU" sz="17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</a:t>
            </a:r>
            <a:endParaRPr lang="ru-RU" sz="17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0990" indent="-380990">
              <a:spcBef>
                <a:spcPts val="933"/>
              </a:spcBef>
              <a:buFontTx/>
              <a:buChar char="-"/>
            </a:pP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23.11.2021 № 2010 </a:t>
            </a: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получения Фондом социального страхования Российской Федерации сведений и документов, необходимых для назначения и выплаты пособий по временной нетрудоспособности, по беременности и родам, единовременного пособия при рождении ребенка, ежемесячного пособия по уходу за ребенком»</a:t>
            </a:r>
          </a:p>
          <a:p>
            <a:pPr marL="380990" indent="-380990">
              <a:spcBef>
                <a:spcPts val="933"/>
              </a:spcBef>
              <a:buFontTx/>
              <a:buChar char="-"/>
            </a:pP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7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ФСС</a:t>
            </a: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от 08.04.2022 № 119 </a:t>
            </a: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форм документов и сведений, применяемых в целях назначения и выплаты страхового обеспечения по обязательному социальному страхованию»</a:t>
            </a:r>
          </a:p>
          <a:p>
            <a:pPr marL="380990" indent="-380990">
              <a:spcBef>
                <a:spcPts val="933"/>
              </a:spcBef>
              <a:buFontTx/>
              <a:buChar char="-"/>
            </a:pPr>
            <a:r>
              <a:rPr lang="ru-RU" sz="17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ФСС РФ от 23.06.2022 № 246 «</a:t>
            </a: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возмещения расходов страхователю на выплату социального пособия на погребение, а также возмещения стоимости услуг, предоставляемых согласно гарантированному перечню услуг по погребению, специализированной службе по вопросам похоронного дела</a:t>
            </a:r>
            <a:r>
              <a:rPr lang="ru-RU" sz="17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5615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48khamnaevyuv\Desktop\123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2" y="62614"/>
            <a:ext cx="12192001" cy="685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Заголовок 1"/>
          <p:cNvSpPr txBox="1">
            <a:spLocks/>
          </p:cNvSpPr>
          <p:nvPr/>
        </p:nvSpPr>
        <p:spPr>
          <a:xfrm>
            <a:off x="8608421" y="1155920"/>
            <a:ext cx="2980808" cy="518621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5184" y="1508085"/>
            <a:ext cx="9835375" cy="3650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Ответы на многие вопросы Вы также сможете получить прослушав </a:t>
            </a:r>
            <a:r>
              <a:rPr lang="ru-RU" sz="1867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вебинары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endParaRPr lang="ru-RU" sz="1867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0990" indent="-380990" algn="just">
              <a:buFontTx/>
              <a:buChar char="-"/>
            </a:pP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«Тензор»(СБИС) 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https://n.sbis.ru/shared/disk/89611ba5-026b-4e67-9509-ad639c5d975a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80990" indent="-380990" algn="just">
              <a:buFontTx/>
              <a:buChar char="-"/>
            </a:pPr>
            <a:endParaRPr lang="ru-RU" sz="1867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0990" indent="-380990" algn="just">
              <a:buFontTx/>
              <a:buChar char="-"/>
            </a:pP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867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Такском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https://disk.yandex.ru/i/JjpAzkUGZYkSsA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80990" indent="-380990" algn="just">
              <a:buFontTx/>
              <a:buChar char="-"/>
            </a:pPr>
            <a:endParaRPr lang="ru-RU" sz="1867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0990" indent="-380990" algn="just">
              <a:buFontTx/>
              <a:buChar char="-"/>
            </a:pPr>
            <a:r>
              <a:rPr lang="ru-RU" sz="1867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СКБ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«Контур» 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https://disk.yandex.ru/i/rtkm9QfIC-KYew</a:t>
            </a:r>
            <a:r>
              <a:rPr lang="ru-RU" sz="1867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ru-RU" sz="1867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0990" indent="-380990">
              <a:spcBef>
                <a:spcPts val="933"/>
              </a:spcBef>
              <a:buFontTx/>
              <a:buChar char="-"/>
            </a:pPr>
            <a:endParaRPr lang="ru-RU" sz="1867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1101" y="237013"/>
            <a:ext cx="9991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на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ебинары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0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10492</TotalTime>
  <Words>441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Тема Office</vt:lpstr>
      <vt:lpstr>                              Назначение и выплата страхового обеспечения по обязательному социальному страхованию    С 1 января 2022 года назначение и выплата страхового обеспечения по обязательному социальному  страхованию застрахованным лицам на всей территории Российской Федерации производится   в проактивном (беззаявительном) порядке</vt:lpstr>
      <vt:lpstr>Презентация PowerPoint</vt:lpstr>
      <vt:lpstr>  Нормативные правовые акты по назначению и выплате пособий в 2023 году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Скобликов Петр Николаевич</dc:creator>
  <cp:lastModifiedBy>Стрельцова Татьяна Васильевна</cp:lastModifiedBy>
  <cp:revision>362</cp:revision>
  <cp:lastPrinted>2023-03-13T06:26:04Z</cp:lastPrinted>
  <dcterms:created xsi:type="dcterms:W3CDTF">2018-03-29T13:13:14Z</dcterms:created>
  <dcterms:modified xsi:type="dcterms:W3CDTF">2023-03-14T04:29:44Z</dcterms:modified>
</cp:coreProperties>
</file>