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1" r:id="rId2"/>
    <p:sldId id="260" r:id="rId3"/>
    <p:sldId id="262" r:id="rId4"/>
    <p:sldId id="263" r:id="rId5"/>
    <p:sldId id="264" r:id="rId6"/>
    <p:sldId id="265" r:id="rId7"/>
    <p:sldId id="275" r:id="rId8"/>
    <p:sldId id="266" r:id="rId9"/>
    <p:sldId id="270" r:id="rId10"/>
    <p:sldId id="267" r:id="rId11"/>
    <p:sldId id="268" r:id="rId12"/>
    <p:sldId id="269" r:id="rId13"/>
    <p:sldId id="271" r:id="rId14"/>
    <p:sldId id="272" r:id="rId15"/>
    <p:sldId id="273" r:id="rId16"/>
    <p:sldId id="274" r:id="rId17"/>
  </p:sldIdLst>
  <p:sldSz cx="6858000" cy="9906000" type="A4"/>
  <p:notesSz cx="9144000" cy="16256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98"/>
  </p:normalViewPr>
  <p:slideViewPr>
    <p:cSldViewPr>
      <p:cViewPr>
        <p:scale>
          <a:sx n="70" d="100"/>
          <a:sy n="70" d="100"/>
        </p:scale>
        <p:origin x="-3594" y="-174"/>
      </p:cViewPr>
      <p:guideLst>
        <p:guide orient="horz" pos="3120"/>
        <p:guide pos="9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103" cy="812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219" y="0"/>
            <a:ext cx="3962995" cy="812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DBD03-CC4A-4986-A09F-FE6D1314A776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62213" y="1219200"/>
            <a:ext cx="4219575" cy="609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7721600"/>
            <a:ext cx="7315200" cy="7315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5440379"/>
            <a:ext cx="3962103" cy="812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219" y="15440379"/>
            <a:ext cx="3962995" cy="812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222FB-902B-400D-BD6C-8666821E01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5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26932" y="3669736"/>
            <a:ext cx="3004135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94F8C"/>
                </a:solidFill>
                <a:latin typeface="Calibri-Light"/>
                <a:cs typeface="Calibri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9118" y="625218"/>
            <a:ext cx="5339764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594F8C"/>
                </a:solidFill>
                <a:latin typeface="MyriadPro-Cond"/>
                <a:cs typeface="MyriadPro-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6126" y="2444691"/>
            <a:ext cx="36869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77509"/>
              </p:ext>
            </p:extLst>
          </p:nvPr>
        </p:nvGraphicFramePr>
        <p:xfrm>
          <a:off x="979091" y="1250816"/>
          <a:ext cx="5644128" cy="8214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6"/>
                <a:gridCol w="1647084"/>
                <a:gridCol w="2286000"/>
                <a:gridCol w="1634728"/>
              </a:tblGrid>
              <a:tr h="933687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71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ФГУП</a:t>
                      </a:r>
                      <a:r>
                        <a:rPr lang="ru-RU" sz="1400" b="1" kern="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Фармация»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kancfarm@yandex.ru</a:t>
                      </a:r>
                      <a:endParaRPr lang="ru-RU" sz="1400" b="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115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Эльгера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д.20</a:t>
                      </a: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опорные и тактильные, костыли, опоры, поручни;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Кресла-стулья с санитарным оснащением;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Абсорбирующее белье, подгузники;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Противопролежневые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матрацы и подушки.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6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пр. Ленина, д 11.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 58-30-18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96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Юрия Гагарина, д. 15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 57-30-25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Ибресинский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район, поселок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Ибреси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ул. Кооперативная-ИБР,2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(83538) 2-14-41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(Аптека № 26)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17,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Мариинский Посад, ул. Николаева, д.26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(83542) 2-11-32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Фармация, Филиал 14,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Аликовский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район, село Аликово, ул. Советская, д.26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(83535) 2-23-09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18, г. Цивильск, ул. Никитина, д 2а, Тел. (83545) 2-13-59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0378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26,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пгт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Вурнары, ул. Матросова, д. 8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 58-32-03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302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№35, село Янтиково,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Октябрьская, д 4.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(8352) 58-54-09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62895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Аптека № 40, село Яльчики,  ул. Комсомольская, д.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(8352) 58-00-31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144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41, село Комсомольское,  ул. Ленина,  д. 7, Тел. (835) 395-12-18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144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Аптека № 136, г. Алатырь, ул. Московская, д.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 58-00-31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144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Фармация, Филиал 43,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Батыревский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район, с. Батырево, ул. Советская, д. 3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(83532) 2-13-62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498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411105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5196"/>
              </p:ext>
            </p:extLst>
          </p:nvPr>
        </p:nvGraphicFramePr>
        <p:xfrm>
          <a:off x="1066799" y="1371599"/>
          <a:ext cx="5510508" cy="7768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31"/>
                <a:gridCol w="1319299"/>
                <a:gridCol w="2241784"/>
                <a:gridCol w="1871694"/>
              </a:tblGrid>
              <a:tr h="54146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74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ИП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Алексеев А. Г. (ООО </a:t>
                      </a: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Реатех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Энгельса,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1, корп.1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(8352)22-66-72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tsr2181@mail.ru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Абсорбирующее белье, подгузники;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Специальные</a:t>
                      </a:r>
                      <a:r>
                        <a:rPr lang="ru-RU" sz="1200" b="1" kern="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средства при нарушении функций выделения ;</a:t>
                      </a: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Противопролежневые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матрацы и подушки.</a:t>
                      </a:r>
                    </a:p>
                  </a:txBody>
                  <a:tcPr marL="25458" marR="25458" marT="0" marB="0" anchor="ctr"/>
                </a:tc>
              </a:tr>
              <a:tr h="1674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9566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9566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9566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9566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9566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74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74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26395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74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9566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935051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13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411105"/>
            <a:ext cx="5820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86552"/>
              </p:ext>
            </p:extLst>
          </p:nvPr>
        </p:nvGraphicFramePr>
        <p:xfrm>
          <a:off x="953691" y="990600"/>
          <a:ext cx="5623618" cy="7813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92"/>
                <a:gridCol w="1346614"/>
                <a:gridCol w="2287799"/>
                <a:gridCol w="1910113"/>
              </a:tblGrid>
              <a:tr h="5334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89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«ОПОРА»</a:t>
                      </a:r>
                      <a:endParaRPr lang="en-US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б-р Приволжский,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д.2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к.1, пом. 1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Oporamed.ru</a:t>
                      </a:r>
                    </a:p>
                    <a:p>
                      <a:pPr algn="l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Протезы и </a:t>
                      </a: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ортезы</a:t>
                      </a: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89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8588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8588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8588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8588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8588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89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89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26638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89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8588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98059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7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33148"/>
              </p:ext>
            </p:extLst>
          </p:nvPr>
        </p:nvGraphicFramePr>
        <p:xfrm>
          <a:off x="990601" y="1080313"/>
          <a:ext cx="5562882" cy="7178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6"/>
                <a:gridCol w="1447684"/>
                <a:gridCol w="2394064"/>
                <a:gridCol w="1644818"/>
              </a:tblGrid>
              <a:tr h="977087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480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«Техника здоровья»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(ИП </a:t>
                      </a:r>
                      <a:r>
                        <a:rPr lang="ru-RU" sz="14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Живаева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Н.В.)</a:t>
                      </a:r>
                      <a:endParaRPr lang="en-US" sz="14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info@tz.nn.ru</a:t>
                      </a:r>
                      <a:endParaRPr lang="ru-RU" sz="1400" b="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Чебоксары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Проспект Ленина, д.34,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23-95-41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Московский проспект, д.16, 1 этаж, тел. 75-51-39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Московский проспект, д. 7, 1 этаж, тел. 22-96-36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Федора Гладкова, д.26, тел., 22-71-97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проспект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Тракторостроителей, д. 46, тел. 22-71-91</a:t>
                      </a: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опорные и тактильные, костыли, опоры, поручни;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Кресла-коляски с ручным приводом (комнатные, прогулочные, активного типа), с электроприводом и аккумуляторные батареи к ним, малогабаритные;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Ортезы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бандажи;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Специальная одежда;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Кресла-стулья с санитарным оснащением;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Ортопедическая обувь;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Противопролежневые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матрацы и подушки.</a:t>
                      </a: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183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266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8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933937"/>
              </p:ext>
            </p:extLst>
          </p:nvPr>
        </p:nvGraphicFramePr>
        <p:xfrm>
          <a:off x="1066800" y="1295400"/>
          <a:ext cx="5531019" cy="746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54"/>
                <a:gridCol w="1360102"/>
                <a:gridCol w="2384640"/>
                <a:gridCol w="1691423"/>
              </a:tblGrid>
              <a:tr h="126578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480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</a:t>
                      </a:r>
                      <a:r>
                        <a:rPr lang="ru-RU" sz="14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Ортолайф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Ф. Гладкова, д.26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пр-кт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Московский, д. 7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(8352)64-06-29, 57-24-24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ortolaif1@mail.ru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опорные и тактильные, костыли, опоры, поручни;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Кресла-коляски с ручным приводом (комнатные, прогулочные, активного типа), с электроприводом и аккумуляторные батареи к ним, малогабаритные;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183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266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940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сертификатов (дополнительная информация)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21277"/>
              </p:ext>
            </p:extLst>
          </p:nvPr>
        </p:nvGraphicFramePr>
        <p:xfrm>
          <a:off x="1066800" y="1011270"/>
          <a:ext cx="5486401" cy="8548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792"/>
                <a:gridCol w="1048952"/>
                <a:gridCol w="1948053"/>
                <a:gridCol w="2397604"/>
              </a:tblGrid>
              <a:tr h="49222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2801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</a:t>
                      </a:r>
                      <a:r>
                        <a:rPr lang="ru-RU" sz="1200" b="1" kern="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Круст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2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620100, г. Екатеринбург, ул. Луначарского, д. 221, оф.2,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Тел. 8(343) 286-61-43, 286-54-20</a:t>
                      </a: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info@krust.ru</a:t>
                      </a: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опорные и тактильные, костыли, опоры, поручни;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Кресла-коляски с ручным приводом (комнатные, прогулочные, активного типа), с электроприводом и аккумуляторные батареи к ним, малогабаритные;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Приспособления для одевания, раздевания и захвата предметов;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Специальные устройства для чтения "говорящих книг", для оптической коррекции слабовидения;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Медицинские термометры и тонометры с речевым выходом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Слуховые аппараты, в том числе с ушными вкладышами индивидуального изготовления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Сигнализаторы звука световые и вибрационные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Специальная одежда;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Кресла-стулья с санитарным оснащением;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Телефонные устройства с функцией видеосвязи, навигации и текстовым выходом;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Голосообразующие</a:t>
                      </a: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аппараты;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Брайлевский</a:t>
                      </a: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дисплей, программное обеспечение экранного доступа;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Вспомогательные электронные средства ориентации с функциями определения расстояния до объектов, определения категорий объектов, лиц людей, с вибрационной индикацией и речевым выходом.</a:t>
                      </a:r>
                    </a:p>
                  </a:txBody>
                  <a:tcPr marL="25458" marR="25458" marT="0" marB="0" anchor="ctr"/>
                </a:tc>
              </a:tr>
              <a:tr h="39475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9475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9475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9475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9475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9475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6318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9475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75192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7596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7596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296274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4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сертификатов (дополнительная информация)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149856"/>
              </p:ext>
            </p:extLst>
          </p:nvPr>
        </p:nvGraphicFramePr>
        <p:xfrm>
          <a:off x="1082873" y="1036670"/>
          <a:ext cx="5562600" cy="6963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27"/>
                <a:gridCol w="1384336"/>
                <a:gridCol w="2398256"/>
                <a:gridCol w="1701081"/>
              </a:tblGrid>
              <a:tr h="76200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480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Лаборатория электроники «</a:t>
                      </a:r>
                      <a:r>
                        <a:rPr lang="ru-RU" sz="14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ЭлекЖест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124460, г. Москва, Зеленоград, Панфиловский проспект, д. 10, комн.22/418а,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Тел.8(499)732-92-59, 731-27-09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info@elecgeste.ru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Специальное устройство для чтения "говорящих книг" на флэш-картах</a:t>
                      </a: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183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764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266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63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50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территории (дополнительная информация)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69971"/>
              </p:ext>
            </p:extLst>
          </p:nvPr>
        </p:nvGraphicFramePr>
        <p:xfrm>
          <a:off x="943600" y="1295402"/>
          <a:ext cx="5654218" cy="739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26"/>
                <a:gridCol w="1407137"/>
                <a:gridCol w="2437757"/>
                <a:gridCol w="1729098"/>
              </a:tblGrid>
              <a:tr h="1252867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9447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«КРАСМЕД»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Нижний Новгород, ул. Максима Горького, д.184, Тел. 88002507225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inter@alloplant.ru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Глазной протез стеклянный;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Глазной протез пластмассовый.</a:t>
                      </a:r>
                    </a:p>
                  </a:txBody>
                  <a:tcPr marL="25458" marR="25458" marT="0" marB="0" anchor="ctr"/>
                </a:tc>
              </a:tr>
              <a:tr h="4430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30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30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30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30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30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0763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307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4396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198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198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1982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7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859438"/>
              </p:ext>
            </p:extLst>
          </p:nvPr>
        </p:nvGraphicFramePr>
        <p:xfrm>
          <a:off x="953691" y="1232680"/>
          <a:ext cx="5644128" cy="753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3"/>
                <a:gridCol w="1626607"/>
                <a:gridCol w="2286000"/>
                <a:gridCol w="1634728"/>
              </a:tblGrid>
              <a:tr h="127641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21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Филиал «Чебоксарский» АО «Московское протезно-ортопедическое предприятие»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Осипова, д. 7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8(352) 238978, 238977;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сот. 89099000074, 89051991975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prop-ekonom@yandex.ru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опорные и тактильные, костыли, опоры, поручни;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Кресла-стулья с санитарным оснащением;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Ортопедическая обувь;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Противопролежневые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матрацы и подушки;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Протезы и </a:t>
                      </a: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ортезы</a:t>
                      </a: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529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982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8639"/>
              </p:ext>
            </p:extLst>
          </p:nvPr>
        </p:nvGraphicFramePr>
        <p:xfrm>
          <a:off x="953690" y="1232680"/>
          <a:ext cx="5675709" cy="84080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35"/>
                <a:gridCol w="1635708"/>
                <a:gridCol w="2298791"/>
                <a:gridCol w="1643875"/>
              </a:tblGrid>
              <a:tr h="1244971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617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Филиал «</a:t>
                      </a:r>
                      <a:r>
                        <a:rPr lang="ru-RU" sz="14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Канашский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АО «Московское протезно-ортопедическое предприятие»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Канаш, ул. Зеленая, д. 17, 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(83533) 4-19-51</a:t>
                      </a:r>
                    </a:p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kan_protez@mail.ru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опорные и тактильные, костыли, опоры, поручни;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Кресла-коляски с ручным приводом (комнатные, прогулочные, активного типа), с электроприводом и аккумуляторные батареи к ним, малогабаритные;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Кресла-стулья с санитарным оснащением;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Ортопедическая обувь;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Абсорбирующее белье, подгузники;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Специальные средства при нарушении функций выделения 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Противопролежневые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матрацы и подушки;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Протезы и </a:t>
                      </a: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ортезы</a:t>
                      </a: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02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02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02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02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02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02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0506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402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3864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932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932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48259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83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411064"/>
              </p:ext>
            </p:extLst>
          </p:nvPr>
        </p:nvGraphicFramePr>
        <p:xfrm>
          <a:off x="990601" y="675789"/>
          <a:ext cx="5578672" cy="9145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16"/>
                <a:gridCol w="1463756"/>
                <a:gridCol w="2200976"/>
                <a:gridCol w="1837624"/>
              </a:tblGrid>
              <a:tr h="411031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21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«Медтехника»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mt@21mt.ru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Федора Гладкова, д. 17 А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8(352) 22-35-25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пр. Тракторостроителей, д.1/34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8(352) 37-03-1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Ильбекова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д. 3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Тел. 8(352) 62-27-17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Ленина, д. 47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8 937-013-71-69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Московский пр., 19/4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8 937-393-31-32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Новочебоксарк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ул. Строителей,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18 А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8(352) 37-03-19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Алатырь, ул. Стрелецкая, д. 107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8 937-392-37-46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Шумерля, аптечный пункт,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8(3536) 2-18-71</a:t>
                      </a: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опорные и тактильные, костыли, опоры, поручни;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Ортопедическая обувь;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Приспособления для одевания, раздевания и захвата предметов;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Медицинские термометры и тонометры с речевым выходом;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Сигнализаторы звука световые и вибрационные;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Кресло-коляски с ручным приводом (комнатные, прогулочные, активного типа), с электроприводом и аккумуляторные батареи к ним, малогабаритные;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Кресла-стулья с санитарным оснащением;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Слуховые аппараты, в том числе с ушными вкладышами индивидуального изготовления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Абсорбирующее белье, подгузники;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Противопролежневые</a:t>
                      </a: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матрацы и подушки;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Брайлевский</a:t>
                      </a: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дисплей для инвалидов, в том числе детей-инвалидов, с нарушениями функций одновременно слуха и зрения;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Программное обеспечение экранного доступа для инвалидов, в том числе детей-инвалидов, с нарушениями функций одновременно слуха и зрения</a:t>
                      </a:r>
                    </a:p>
                  </a:txBody>
                  <a:tcPr marL="25458" marR="25458" marT="0" marB="0" anchor="ctr"/>
                </a:tc>
              </a:tr>
              <a:tr h="17078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7949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7949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7949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7949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7949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3177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7078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32529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63177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17949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608195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58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98357"/>
              </p:ext>
            </p:extLst>
          </p:nvPr>
        </p:nvGraphicFramePr>
        <p:xfrm>
          <a:off x="953691" y="1232680"/>
          <a:ext cx="5644128" cy="753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3"/>
                <a:gridCol w="1626607"/>
                <a:gridCol w="2286000"/>
                <a:gridCol w="1634728"/>
              </a:tblGrid>
              <a:tr h="127641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21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</a:t>
                      </a:r>
                      <a:r>
                        <a:rPr lang="ru-RU" sz="14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Юлианна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info@ortho-juilanna.ru</a:t>
                      </a:r>
                      <a:endParaRPr lang="ru-RU" sz="1400" b="0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г. Чебоксары, ул. Ленина, д.31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 22-86-91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Университетская, д.9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(8352) 22-84-02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Эл. каталог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Orthoboom.ru 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Ортобум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Трости опорные и тактильные, костыли, опоры, поручни;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Кресла-коляски с ручным приводом (комнатные, прогулочные, активного типа), с электроприводом и аккумуляторные батареи к ним, малогабаритные;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Ортопедическая обувь;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Кресла-стулья с санитарным оснащением.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529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982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27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82292"/>
              </p:ext>
            </p:extLst>
          </p:nvPr>
        </p:nvGraphicFramePr>
        <p:xfrm>
          <a:off x="953691" y="1232680"/>
          <a:ext cx="5644128" cy="753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3"/>
                <a:gridCol w="1626607"/>
                <a:gridCol w="2286000"/>
                <a:gridCol w="1634728"/>
              </a:tblGrid>
              <a:tr h="127641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21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«Радуга звуков»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проспект Ленина, д. 53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Тел. 8(352) 55-10-11</a:t>
                      </a:r>
                    </a:p>
                    <a:p>
                      <a:pPr algn="ctr" fontAlgn="ctr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nat-enilina@yandex.ru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Слуховые аппараты, в том числе с ушными вкладышами индивидуального изготовления;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Ушные  вкладыши индивидуального изготовления</a:t>
                      </a: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529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982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0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791592"/>
              </p:ext>
            </p:extLst>
          </p:nvPr>
        </p:nvGraphicFramePr>
        <p:xfrm>
          <a:off x="953691" y="1232680"/>
          <a:ext cx="5644128" cy="753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3"/>
                <a:gridCol w="1626607"/>
                <a:gridCol w="2286000"/>
                <a:gridCol w="1634728"/>
              </a:tblGrid>
              <a:tr h="127641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21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«Академия</a:t>
                      </a:r>
                      <a:r>
                        <a:rPr lang="ru-RU" sz="1400" b="1" kern="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Слуха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Гагарина, д. 12                       Тел. (8352) 23-92-42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sanit@21.rospotrebnadzor.ru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Слуховые аппараты, в том числе с ушными вкладышами индивидуального изготовления;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Ушные  вкладыши индивидуального изготовления</a:t>
                      </a: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529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982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02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13785"/>
              </p:ext>
            </p:extLst>
          </p:nvPr>
        </p:nvGraphicFramePr>
        <p:xfrm>
          <a:off x="953691" y="1232680"/>
          <a:ext cx="5644128" cy="753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3"/>
                <a:gridCol w="1626607"/>
                <a:gridCol w="2286000"/>
                <a:gridCol w="1634728"/>
              </a:tblGrid>
              <a:tr h="127641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21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 «</a:t>
                      </a:r>
                      <a:r>
                        <a:rPr lang="ru-RU" sz="14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ТехноМед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Чебоксары, ул. Н.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Сверчкова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15А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Тел. 8(835) 2413677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slux2005g@yandex.ru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Слуховые аппараты, в том числе с ушными вкладышами индивидуального изготовления;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Ушные  вкладыши индивидуального изготовления</a:t>
                      </a: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529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982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03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>
            <a:extLst>
              <a:ext uri="{FF2B5EF4-FFF2-40B4-BE49-F238E27FC236}">
                <a16:creationId xmlns="" xmlns:a16="http://schemas.microsoft.com/office/drawing/2014/main" id="{9A3C503C-34C6-EE4F-97E8-E8F2C6350233}"/>
              </a:ext>
            </a:extLst>
          </p:cNvPr>
          <p:cNvSpPr/>
          <p:nvPr/>
        </p:nvSpPr>
        <p:spPr>
          <a:xfrm>
            <a:off x="73282" y="180273"/>
            <a:ext cx="880409" cy="9594374"/>
          </a:xfrm>
          <a:custGeom>
            <a:avLst/>
            <a:gdLst/>
            <a:ahLst/>
            <a:cxnLst/>
            <a:rect l="l" t="t" r="r" b="b"/>
            <a:pathLst>
              <a:path w="3034665" h="8856345">
                <a:moveTo>
                  <a:pt x="2310396" y="0"/>
                </a:moveTo>
                <a:lnTo>
                  <a:pt x="0" y="0"/>
                </a:lnTo>
                <a:lnTo>
                  <a:pt x="0" y="8856002"/>
                </a:lnTo>
                <a:lnTo>
                  <a:pt x="3034550" y="8856002"/>
                </a:lnTo>
                <a:lnTo>
                  <a:pt x="3007347" y="8795408"/>
                </a:lnTo>
                <a:lnTo>
                  <a:pt x="2980688" y="8735033"/>
                </a:lnTo>
                <a:lnTo>
                  <a:pt x="2954568" y="8674876"/>
                </a:lnTo>
                <a:lnTo>
                  <a:pt x="2928983" y="8614936"/>
                </a:lnTo>
                <a:lnTo>
                  <a:pt x="2903927" y="8555211"/>
                </a:lnTo>
                <a:lnTo>
                  <a:pt x="2879397" y="8495701"/>
                </a:lnTo>
                <a:lnTo>
                  <a:pt x="2855387" y="8436404"/>
                </a:lnTo>
                <a:lnTo>
                  <a:pt x="2831893" y="8377321"/>
                </a:lnTo>
                <a:lnTo>
                  <a:pt x="2808910" y="8318448"/>
                </a:lnTo>
                <a:lnTo>
                  <a:pt x="2786434" y="8259787"/>
                </a:lnTo>
                <a:lnTo>
                  <a:pt x="2764459" y="8201335"/>
                </a:lnTo>
                <a:lnTo>
                  <a:pt x="2742981" y="8143091"/>
                </a:lnTo>
                <a:lnTo>
                  <a:pt x="2721995" y="8085055"/>
                </a:lnTo>
                <a:lnTo>
                  <a:pt x="2701497" y="8027225"/>
                </a:lnTo>
                <a:lnTo>
                  <a:pt x="2681481" y="7969600"/>
                </a:lnTo>
                <a:lnTo>
                  <a:pt x="2661944" y="7912180"/>
                </a:lnTo>
                <a:lnTo>
                  <a:pt x="2642880" y="7854963"/>
                </a:lnTo>
                <a:lnTo>
                  <a:pt x="2624285" y="7797949"/>
                </a:lnTo>
                <a:lnTo>
                  <a:pt x="2606154" y="7741136"/>
                </a:lnTo>
                <a:lnTo>
                  <a:pt x="2588482" y="7684523"/>
                </a:lnTo>
                <a:lnTo>
                  <a:pt x="2571264" y="7628109"/>
                </a:lnTo>
                <a:lnTo>
                  <a:pt x="2554497" y="7571894"/>
                </a:lnTo>
                <a:lnTo>
                  <a:pt x="2538174" y="7515875"/>
                </a:lnTo>
                <a:lnTo>
                  <a:pt x="2522292" y="7460053"/>
                </a:lnTo>
                <a:lnTo>
                  <a:pt x="2506846" y="7404426"/>
                </a:lnTo>
                <a:lnTo>
                  <a:pt x="2491831" y="7348993"/>
                </a:lnTo>
                <a:lnTo>
                  <a:pt x="2477242" y="7293752"/>
                </a:lnTo>
                <a:lnTo>
                  <a:pt x="2463075" y="7238704"/>
                </a:lnTo>
                <a:lnTo>
                  <a:pt x="2449325" y="7183847"/>
                </a:lnTo>
                <a:lnTo>
                  <a:pt x="2435986" y="7129180"/>
                </a:lnTo>
                <a:lnTo>
                  <a:pt x="2423056" y="7074702"/>
                </a:lnTo>
                <a:lnTo>
                  <a:pt x="2410528" y="7020411"/>
                </a:lnTo>
                <a:lnTo>
                  <a:pt x="2398398" y="6966308"/>
                </a:lnTo>
                <a:lnTo>
                  <a:pt x="2386662" y="6912390"/>
                </a:lnTo>
                <a:lnTo>
                  <a:pt x="2375314" y="6858657"/>
                </a:lnTo>
                <a:lnTo>
                  <a:pt x="2364350" y="6805108"/>
                </a:lnTo>
                <a:lnTo>
                  <a:pt x="2353765" y="6751741"/>
                </a:lnTo>
                <a:lnTo>
                  <a:pt x="2343555" y="6698557"/>
                </a:lnTo>
                <a:lnTo>
                  <a:pt x="2333715" y="6645553"/>
                </a:lnTo>
                <a:lnTo>
                  <a:pt x="2324240" y="6592728"/>
                </a:lnTo>
                <a:lnTo>
                  <a:pt x="2315125" y="6540082"/>
                </a:lnTo>
                <a:lnTo>
                  <a:pt x="2306366" y="6487614"/>
                </a:lnTo>
                <a:lnTo>
                  <a:pt x="2297958" y="6435322"/>
                </a:lnTo>
                <a:lnTo>
                  <a:pt x="2289897" y="6383206"/>
                </a:lnTo>
                <a:lnTo>
                  <a:pt x="2282176" y="6331265"/>
                </a:lnTo>
                <a:lnTo>
                  <a:pt x="2274793" y="6279496"/>
                </a:lnTo>
                <a:lnTo>
                  <a:pt x="2267742" y="6227900"/>
                </a:lnTo>
                <a:lnTo>
                  <a:pt x="2261018" y="6176476"/>
                </a:lnTo>
                <a:lnTo>
                  <a:pt x="2254617" y="6125222"/>
                </a:lnTo>
                <a:lnTo>
                  <a:pt x="2248535" y="6074137"/>
                </a:lnTo>
                <a:lnTo>
                  <a:pt x="2242765" y="6023221"/>
                </a:lnTo>
                <a:lnTo>
                  <a:pt x="2237304" y="5972472"/>
                </a:lnTo>
                <a:lnTo>
                  <a:pt x="2232147" y="5921889"/>
                </a:lnTo>
                <a:lnTo>
                  <a:pt x="2227289" y="5871471"/>
                </a:lnTo>
                <a:lnTo>
                  <a:pt x="2222726" y="5821218"/>
                </a:lnTo>
                <a:lnTo>
                  <a:pt x="2218453" y="5771128"/>
                </a:lnTo>
                <a:lnTo>
                  <a:pt x="2214464" y="5721200"/>
                </a:lnTo>
                <a:lnTo>
                  <a:pt x="2210756" y="5671433"/>
                </a:lnTo>
                <a:lnTo>
                  <a:pt x="2207324" y="5621826"/>
                </a:lnTo>
                <a:lnTo>
                  <a:pt x="2204162" y="5572378"/>
                </a:lnTo>
                <a:lnTo>
                  <a:pt x="2198633" y="5473955"/>
                </a:lnTo>
                <a:lnTo>
                  <a:pt x="2194132" y="5376156"/>
                </a:lnTo>
                <a:lnTo>
                  <a:pt x="2190620" y="5278972"/>
                </a:lnTo>
                <a:lnTo>
                  <a:pt x="2188061" y="5182396"/>
                </a:lnTo>
                <a:lnTo>
                  <a:pt x="2186415" y="5086419"/>
                </a:lnTo>
                <a:lnTo>
                  <a:pt x="2185647" y="4991033"/>
                </a:lnTo>
                <a:lnTo>
                  <a:pt x="2185717" y="4896229"/>
                </a:lnTo>
                <a:lnTo>
                  <a:pt x="2186589" y="4802000"/>
                </a:lnTo>
                <a:lnTo>
                  <a:pt x="2188224" y="4708337"/>
                </a:lnTo>
                <a:lnTo>
                  <a:pt x="2190586" y="4615231"/>
                </a:lnTo>
                <a:lnTo>
                  <a:pt x="2193636" y="4522676"/>
                </a:lnTo>
                <a:lnTo>
                  <a:pt x="2197336" y="4430662"/>
                </a:lnTo>
                <a:lnTo>
                  <a:pt x="2201650" y="4339181"/>
                </a:lnTo>
                <a:lnTo>
                  <a:pt x="2206539" y="4248225"/>
                </a:lnTo>
                <a:lnTo>
                  <a:pt x="2211966" y="4157785"/>
                </a:lnTo>
                <a:lnTo>
                  <a:pt x="2221032" y="4023077"/>
                </a:lnTo>
                <a:lnTo>
                  <a:pt x="2231096" y="3889485"/>
                </a:lnTo>
                <a:lnTo>
                  <a:pt x="2242031" y="3756981"/>
                </a:lnTo>
                <a:lnTo>
                  <a:pt x="2257746" y="3581954"/>
                </a:lnTo>
                <a:lnTo>
                  <a:pt x="2278790" y="3365722"/>
                </a:lnTo>
                <a:lnTo>
                  <a:pt x="2367152" y="2526647"/>
                </a:lnTo>
                <a:lnTo>
                  <a:pt x="2387346" y="2322699"/>
                </a:lnTo>
                <a:lnTo>
                  <a:pt x="2402135" y="2161037"/>
                </a:lnTo>
                <a:lnTo>
                  <a:pt x="2412234" y="2040621"/>
                </a:lnTo>
                <a:lnTo>
                  <a:pt x="2421338" y="1920885"/>
                </a:lnTo>
                <a:lnTo>
                  <a:pt x="2426794" y="1841425"/>
                </a:lnTo>
                <a:lnTo>
                  <a:pt x="2431713" y="1762248"/>
                </a:lnTo>
                <a:lnTo>
                  <a:pt x="2436059" y="1683344"/>
                </a:lnTo>
                <a:lnTo>
                  <a:pt x="2439795" y="1604705"/>
                </a:lnTo>
                <a:lnTo>
                  <a:pt x="2442881" y="1526323"/>
                </a:lnTo>
                <a:lnTo>
                  <a:pt x="2445282" y="1448191"/>
                </a:lnTo>
                <a:lnTo>
                  <a:pt x="2446958" y="1370298"/>
                </a:lnTo>
                <a:lnTo>
                  <a:pt x="2447873" y="1292639"/>
                </a:lnTo>
                <a:lnTo>
                  <a:pt x="2447988" y="1215203"/>
                </a:lnTo>
                <a:lnTo>
                  <a:pt x="2447266" y="1137984"/>
                </a:lnTo>
                <a:lnTo>
                  <a:pt x="2445670" y="1060972"/>
                </a:lnTo>
                <a:lnTo>
                  <a:pt x="2443162" y="984160"/>
                </a:lnTo>
                <a:lnTo>
                  <a:pt x="2439703" y="907538"/>
                </a:lnTo>
                <a:lnTo>
                  <a:pt x="2435257" y="831100"/>
                </a:lnTo>
                <a:lnTo>
                  <a:pt x="2432652" y="792947"/>
                </a:lnTo>
                <a:lnTo>
                  <a:pt x="2429786" y="754837"/>
                </a:lnTo>
                <a:lnTo>
                  <a:pt x="2426654" y="716768"/>
                </a:lnTo>
                <a:lnTo>
                  <a:pt x="2423252" y="678740"/>
                </a:lnTo>
                <a:lnTo>
                  <a:pt x="2419574" y="640751"/>
                </a:lnTo>
                <a:lnTo>
                  <a:pt x="2415617" y="602801"/>
                </a:lnTo>
                <a:lnTo>
                  <a:pt x="2411375" y="564888"/>
                </a:lnTo>
                <a:lnTo>
                  <a:pt x="2406843" y="527012"/>
                </a:lnTo>
                <a:lnTo>
                  <a:pt x="2402018" y="489172"/>
                </a:lnTo>
                <a:lnTo>
                  <a:pt x="2396894" y="451365"/>
                </a:lnTo>
                <a:lnTo>
                  <a:pt x="2391467" y="413592"/>
                </a:lnTo>
                <a:lnTo>
                  <a:pt x="2385732" y="375852"/>
                </a:lnTo>
                <a:lnTo>
                  <a:pt x="2379683" y="338143"/>
                </a:lnTo>
                <a:lnTo>
                  <a:pt x="2373318" y="300464"/>
                </a:lnTo>
                <a:lnTo>
                  <a:pt x="2366630" y="262814"/>
                </a:lnTo>
                <a:lnTo>
                  <a:pt x="2359615" y="225193"/>
                </a:lnTo>
                <a:lnTo>
                  <a:pt x="2352268" y="187599"/>
                </a:lnTo>
                <a:lnTo>
                  <a:pt x="2344585" y="150031"/>
                </a:lnTo>
                <a:lnTo>
                  <a:pt x="2336562" y="112488"/>
                </a:lnTo>
                <a:lnTo>
                  <a:pt x="2328192" y="74969"/>
                </a:lnTo>
                <a:lnTo>
                  <a:pt x="2319472" y="37473"/>
                </a:lnTo>
                <a:lnTo>
                  <a:pt x="2310396" y="0"/>
                </a:lnTo>
                <a:close/>
              </a:path>
            </a:pathLst>
          </a:custGeom>
          <a:solidFill>
            <a:srgbClr val="CCDDE7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/>
          </a:p>
        </p:txBody>
      </p:sp>
      <p:pic>
        <p:nvPicPr>
          <p:cNvPr id="14" name="object 4">
            <a:extLst>
              <a:ext uri="{FF2B5EF4-FFF2-40B4-BE49-F238E27FC236}">
                <a16:creationId xmlns="" xmlns:a16="http://schemas.microsoft.com/office/drawing/2014/main" id="{D207D06C-5D90-0145-877E-E0A9BAC2054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704" y="15678"/>
            <a:ext cx="308895" cy="959687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64E72851-F5AF-A848-A285-6BD9BD8A299B}"/>
              </a:ext>
            </a:extLst>
          </p:cNvPr>
          <p:cNvGrpSpPr/>
          <p:nvPr/>
        </p:nvGrpSpPr>
        <p:grpSpPr>
          <a:xfrm>
            <a:off x="163702" y="9105454"/>
            <a:ext cx="385784" cy="535317"/>
            <a:chOff x="634994" y="7556702"/>
            <a:chExt cx="914452" cy="1075534"/>
          </a:xfrm>
        </p:grpSpPr>
        <p:pic>
          <p:nvPicPr>
            <p:cNvPr id="16" name="object 5">
              <a:extLst>
                <a:ext uri="{FF2B5EF4-FFF2-40B4-BE49-F238E27FC236}">
                  <a16:creationId xmlns="" xmlns:a16="http://schemas.microsoft.com/office/drawing/2014/main" id="{C7B97308-D015-514C-AA69-998ABB959F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7" name="object 6">
              <a:extLst>
                <a:ext uri="{FF2B5EF4-FFF2-40B4-BE49-F238E27FC236}">
                  <a16:creationId xmlns="" xmlns:a16="http://schemas.microsoft.com/office/drawing/2014/main" id="{086B7166-D8CF-BF4F-AD86-CD1BD9673EE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8" name="object 7">
              <a:extLst>
                <a:ext uri="{FF2B5EF4-FFF2-40B4-BE49-F238E27FC236}">
                  <a16:creationId xmlns="" xmlns:a16="http://schemas.microsoft.com/office/drawing/2014/main" id="{AB46423E-68F9-7F43-B6B7-2307E6AEC243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8">
              <a:extLst>
                <a:ext uri="{FF2B5EF4-FFF2-40B4-BE49-F238E27FC236}">
                  <a16:creationId xmlns="" xmlns:a16="http://schemas.microsoft.com/office/drawing/2014/main" id="{9C154FF2-2BBD-724C-A7BB-B39828C747A8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0" name="object 9">
              <a:extLst>
                <a:ext uri="{FF2B5EF4-FFF2-40B4-BE49-F238E27FC236}">
                  <a16:creationId xmlns="" xmlns:a16="http://schemas.microsoft.com/office/drawing/2014/main" id="{C30000D5-0DBA-B643-B3D7-A0F12A55BD8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1" name="object 10">
              <a:extLst>
                <a:ext uri="{FF2B5EF4-FFF2-40B4-BE49-F238E27FC236}">
                  <a16:creationId xmlns="" xmlns:a16="http://schemas.microsoft.com/office/drawing/2014/main" id="{916B3C39-0A75-1848-A5D8-953878BB65E0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11">
              <a:extLst>
                <a:ext uri="{FF2B5EF4-FFF2-40B4-BE49-F238E27FC236}">
                  <a16:creationId xmlns="" xmlns:a16="http://schemas.microsoft.com/office/drawing/2014/main" id="{2B666AEC-0542-AB4C-A6F5-D480876B662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3" name="object 12">
              <a:extLst>
                <a:ext uri="{FF2B5EF4-FFF2-40B4-BE49-F238E27FC236}">
                  <a16:creationId xmlns="" xmlns:a16="http://schemas.microsoft.com/office/drawing/2014/main" id="{922EB0C1-2A5D-4F4C-927A-6938C988388A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24" name="object 13">
              <a:extLst>
                <a:ext uri="{FF2B5EF4-FFF2-40B4-BE49-F238E27FC236}">
                  <a16:creationId xmlns="" xmlns:a16="http://schemas.microsoft.com/office/drawing/2014/main" id="{34D02A99-0B25-8545-AA5B-28EAF022511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5" name="object 14">
              <a:extLst>
                <a:ext uri="{FF2B5EF4-FFF2-40B4-BE49-F238E27FC236}">
                  <a16:creationId xmlns="" xmlns:a16="http://schemas.microsoft.com/office/drawing/2014/main" id="{6E16EBBA-0686-BE41-8F71-616545E49923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6" name="object 15">
              <a:extLst>
                <a:ext uri="{FF2B5EF4-FFF2-40B4-BE49-F238E27FC236}">
                  <a16:creationId xmlns="" xmlns:a16="http://schemas.microsoft.com/office/drawing/2014/main" id="{D328EEF7-583F-7B42-A7B4-03C266505C4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7" name="object 16">
              <a:extLst>
                <a:ext uri="{FF2B5EF4-FFF2-40B4-BE49-F238E27FC236}">
                  <a16:creationId xmlns="" xmlns:a16="http://schemas.microsoft.com/office/drawing/2014/main" id="{12940CB5-9D46-4C45-8811-ACA49504E447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17">
              <a:extLst>
                <a:ext uri="{FF2B5EF4-FFF2-40B4-BE49-F238E27FC236}">
                  <a16:creationId xmlns="" xmlns:a16="http://schemas.microsoft.com/office/drawing/2014/main" id="{227D8958-A842-0F45-9ACC-895E645CDCA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953691" y="180273"/>
            <a:ext cx="58209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Торговые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предприятия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организации, осуществляющие обеспечение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ТСР 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помощи  электронных сертификатов на территории Чувашской Республики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337119"/>
              </p:ext>
            </p:extLst>
          </p:nvPr>
        </p:nvGraphicFramePr>
        <p:xfrm>
          <a:off x="953691" y="1232680"/>
          <a:ext cx="5644128" cy="753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93"/>
                <a:gridCol w="1626607"/>
                <a:gridCol w="2047309"/>
                <a:gridCol w="1873419"/>
              </a:tblGrid>
              <a:tr h="127641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№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Адрес/ телефон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ТСР, которые можно приобрести с помощью ЭС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921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1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ООО</a:t>
                      </a:r>
                      <a:r>
                        <a:rPr lang="ru-RU" sz="1400" b="1" kern="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1" kern="1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Аудиале</a:t>
                      </a:r>
                      <a:r>
                        <a:rPr lang="ru-RU" sz="14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Чебоксары, пр-т Ленина, д. 24, Тел. 70-97-12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cheboksary@audiale.ru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13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Слуховые аппараты, в том числе с ушными вкладышами индивидуального изготовления;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Ушные  вкладыши индивидуального изготовления;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Голосообразующие</a:t>
                      </a:r>
                      <a:r>
                        <a:rPr lang="ru-RU" sz="1200" b="1" kern="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аппараты.</a:t>
                      </a: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2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1529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3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5140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4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85982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5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0" dirty="0">
                          <a:effectLst/>
                        </a:rPr>
                        <a:t>7</a:t>
                      </a: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  <a:tr h="42991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58" marR="25458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58" marR="254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00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1913</Words>
  <Application>Microsoft Office PowerPoint</Application>
  <PresentationFormat>Лист A4 (210x297 мм)</PresentationFormat>
  <Paragraphs>438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Борисова Ольга Николаевна</dc:creator>
  <cp:lastModifiedBy>Ендеров</cp:lastModifiedBy>
  <cp:revision>197</cp:revision>
  <dcterms:created xsi:type="dcterms:W3CDTF">2023-05-03T09:25:15Z</dcterms:created>
  <dcterms:modified xsi:type="dcterms:W3CDTF">2025-02-14T11:32:17Z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2023-05-03T00:00:00Z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2023-05-03T00:00:00Z</vt:filetime>
  </property>
</Properties>
</file>