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311" r:id="rId3"/>
    <p:sldId id="285" r:id="rId4"/>
    <p:sldId id="296" r:id="rId5"/>
    <p:sldId id="300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</p:sldIdLst>
  <p:sldSz cx="12192000" cy="6858000"/>
  <p:notesSz cx="6788150" cy="99234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озлова Елена Ивановна" initials="КЕИ [2]" lastIdx="1" clrIdx="0">
    <p:extLst>
      <p:ext uri="{19B8F6BF-5375-455C-9EA6-DF929625EA0E}">
        <p15:presenceInfo xmlns:p15="http://schemas.microsoft.com/office/powerpoint/2012/main" userId="S-1-5-21-974073792-3416529141-1973355445-114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C7B1-0761-405A-8A13-5C636570470B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C2089-965F-4CB8-8848-B54B07B80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38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C7B1-0761-405A-8A13-5C636570470B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C2089-965F-4CB8-8848-B54B07B80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68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C7B1-0761-405A-8A13-5C636570470B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C2089-965F-4CB8-8848-B54B07B80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90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C7B1-0761-405A-8A13-5C636570470B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C2089-965F-4CB8-8848-B54B07B80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84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C7B1-0761-405A-8A13-5C636570470B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C2089-965F-4CB8-8848-B54B07B80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545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C7B1-0761-405A-8A13-5C636570470B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C2089-965F-4CB8-8848-B54B07B80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53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C7B1-0761-405A-8A13-5C636570470B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C2089-965F-4CB8-8848-B54B07B80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20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C7B1-0761-405A-8A13-5C636570470B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C2089-965F-4CB8-8848-B54B07B80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87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C7B1-0761-405A-8A13-5C636570470B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C2089-965F-4CB8-8848-B54B07B80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C7B1-0761-405A-8A13-5C636570470B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C2089-965F-4CB8-8848-B54B07B80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48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C7B1-0761-405A-8A13-5C636570470B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C2089-965F-4CB8-8848-B54B07B80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71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CC7B1-0761-405A-8A13-5C636570470B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C2089-965F-4CB8-8848-B54B07B80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12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03310" y="-215830"/>
            <a:ext cx="8601442" cy="522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ru-RU" altLang="ru-RU" sz="1600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ru-RU" altLang="ru-RU" sz="1600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ru-RU" altLang="ru-RU" sz="1600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ru-RU" altLang="ru-RU" sz="1600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ru-RU" altLang="ru-RU" sz="1600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ru-RU" altLang="ru-RU" sz="3200" b="1" i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ru-RU" altLang="ru-RU" sz="3200" b="1" dirty="0" smtClean="0">
                <a:solidFill>
                  <a:srgbClr val="1734CE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ПОРЯДОК ПРЕДОСТАВЛЕНИЯ 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ru-RU" altLang="ru-RU" sz="3200" b="1" dirty="0" smtClean="0">
                <a:solidFill>
                  <a:srgbClr val="1734CE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СУБСИДИЙ В 2025 ГОДУ</a:t>
            </a:r>
          </a:p>
          <a:p>
            <a:pPr algn="ctr"/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u="sng" dirty="0">
                <a:latin typeface="Calibri" pitchFamily="34" charset="0"/>
                <a:cs typeface="Calibri" pitchFamily="34" charset="0"/>
              </a:rPr>
              <a:t>    </a:t>
            </a:r>
            <a:br>
              <a:rPr lang="ru-RU" b="1" i="1" u="sng" dirty="0">
                <a:latin typeface="Calibri" pitchFamily="34" charset="0"/>
                <a:cs typeface="Calibri" pitchFamily="34" charset="0"/>
              </a:rPr>
            </a:br>
            <a:r>
              <a:rPr lang="ru-RU" b="1" i="1" u="sng" dirty="0">
                <a:latin typeface="Calibri" pitchFamily="34" charset="0"/>
                <a:cs typeface="Calibri" pitchFamily="34" charset="0"/>
              </a:rPr>
              <a:t/>
            </a:r>
            <a:br>
              <a:rPr lang="ru-RU" b="1" i="1" u="sng" dirty="0">
                <a:latin typeface="Calibri" pitchFamily="34" charset="0"/>
                <a:cs typeface="Calibri" pitchFamily="34" charset="0"/>
              </a:rPr>
            </a:br>
            <a:r>
              <a:rPr lang="en-US" sz="3600" u="sng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u="sng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943" y="85197"/>
            <a:ext cx="824177" cy="68681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759" y="3832521"/>
            <a:ext cx="2360482" cy="2088120"/>
          </a:xfrm>
          <a:prstGeom prst="rect">
            <a:avLst/>
          </a:prstGeom>
        </p:spPr>
      </p:pic>
      <p:sp>
        <p:nvSpPr>
          <p:cNvPr id="6" name="Знак ''минус'' 4">
            <a:extLst>
              <a:ext uri="{FF2B5EF4-FFF2-40B4-BE49-F238E27FC236}">
                <a16:creationId xmlns="" xmlns:a16="http://schemas.microsoft.com/office/drawing/2014/main" id="{67AD5C81-8E71-A9F7-3E85-9B79137FCF1E}"/>
              </a:ext>
            </a:extLst>
          </p:cNvPr>
          <p:cNvSpPr/>
          <p:nvPr/>
        </p:nvSpPr>
        <p:spPr>
          <a:xfrm>
            <a:off x="2612571" y="2621280"/>
            <a:ext cx="6818812" cy="127298"/>
          </a:xfrm>
          <a:prstGeom prst="mathMinus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4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единительная линия 34"/>
          <p:cNvCxnSpPr/>
          <p:nvPr/>
        </p:nvCxnSpPr>
        <p:spPr>
          <a:xfrm>
            <a:off x="4499125" y="1691640"/>
            <a:ext cx="708660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07785" y="1691640"/>
            <a:ext cx="0" cy="69723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391886" y="273586"/>
            <a:ext cx="10563497" cy="383177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kern="0" dirty="0" smtClean="0">
              <a:solidFill>
                <a:srgbClr val="2A398F"/>
              </a:solidFill>
            </a:endParaRPr>
          </a:p>
          <a:p>
            <a:endParaRPr lang="ru-RU" sz="1200" b="1" kern="0" dirty="0" smtClean="0">
              <a:solidFill>
                <a:srgbClr val="1734CE"/>
              </a:solidFill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РАССТОЯНИЕ ОТ МЕСТА, ГДЕ ГРАЖДАНИН ДО ПЕРЕЕЗДА ДЛЯ ТРУДОУСТРОЙСТВА БЫЛ ЗАРЕГИСТРИРОВАН ПО МЕСТУ ЖИТЕЛЬСТВА ИЛИ ПО МЕСТУ ПРЕБЫВАНИЯ. ДО МЕСТА ОСУЩЕСТВЛЕНИЯ ТРУДОВОЙ ДЕЯТЕЛЬНОСТИ НЕ МЕНЕЕ 50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КИЛОМЕТРОВ;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b="1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ПРЕДОСТАВЛЕНИЕ РАБОТОДАТЕЛЕМ ТРУДОУСТРОЕННОМУ ГРАЖДАНИНУ МЕР ФИНАНСОВОЙ ПОДДЕРЖКИ ЗА СЧЕТ РАБОТОДАТЕЛЯ (КОМПЕНСАЦИЯ ЗАТРАТ РАБОТНИКА НА ПРОЕЗД К НОВОМУ МЕСТУ ПРОЖИВАНИЯ. АРЕНДА ЖИЛЬЯ И (ИЛИ) ИНЫЕ ВЫПЛАТЫ);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171450" indent="-171450">
              <a:spcAft>
                <a:spcPts val="750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171450" indent="-171450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ТРУДОУСТРОЙСТВО НА УСЛОВИЯХ ПОЛНОГО РАБОЧЕГО ДНЯ;</a:t>
            </a:r>
          </a:p>
          <a:p>
            <a:pPr marL="171450" indent="-171450">
              <a:spcAft>
                <a:spcPts val="750"/>
              </a:spcAft>
              <a:buFont typeface="Arial" panose="020B0604020202020204" pitchFamily="34" charset="0"/>
              <a:buChar char="•"/>
            </a:pPr>
            <a:endParaRPr lang="ru-RU" sz="1200" b="1" kern="0" dirty="0">
              <a:solidFill>
                <a:schemeClr val="accent5">
                  <a:lumMod val="75000"/>
                </a:schemeClr>
              </a:solidFill>
            </a:endParaRPr>
          </a:p>
          <a:p>
            <a:pPr marL="171450" indent="-171450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ВЫПЛАТА РАБОТНИКУ ЗАРАБОТНОЙ ПЛАТЫ В РАЗМЕРЕ НЕ НИЖЕ ВЕЛИЧИНЫ МРОТ</a:t>
            </a:r>
            <a:endParaRPr lang="ru-RU" sz="12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391886" y="353408"/>
            <a:ext cx="11460480" cy="188812"/>
            <a:chOff x="-2" y="284"/>
            <a:chExt cx="5762" cy="33"/>
          </a:xfrm>
        </p:grpSpPr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00" y="121768"/>
            <a:ext cx="824177" cy="6868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28836" y="973644"/>
            <a:ext cx="453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УСЛОВИЯ ВКЛЮЧЕНИЯ В ПЕРЕЧЕНЬ ЦЗН</a:t>
            </a:r>
            <a:endParaRPr lang="ru-RU" b="1" kern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6" y="3601815"/>
            <a:ext cx="547249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41" y="861844"/>
            <a:ext cx="471488" cy="592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58241" y="3658836"/>
            <a:ext cx="510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kern="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          </a:t>
            </a:r>
            <a:r>
              <a:rPr lang="ru-RU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РАЗМЕР СУБСИДИИ</a:t>
            </a:r>
          </a:p>
          <a:p>
            <a:endParaRPr lang="ru-RU" sz="14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8705" y="4273485"/>
            <a:ext cx="52647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СУБСИДИЯ = (3МРОТ*РК + СТРАХОВЫЕ ВЗНОСЫ) * КОЛИЧЕСТВО ТРУДОУСТРОЕННЫХ ГРАЖДАН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18811" y="3428999"/>
            <a:ext cx="4302036" cy="12926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22 440*3*1,2 + 8132,26 (30,2%)= </a:t>
            </a:r>
            <a:r>
              <a:rPr lang="ru-RU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88 916,26</a:t>
            </a:r>
          </a:p>
          <a:p>
            <a:r>
              <a:rPr lang="ru-RU" sz="14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22440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– МРОТ</a:t>
            </a:r>
          </a:p>
          <a:p>
            <a:r>
              <a:rPr lang="ru-RU" sz="14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1,2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– РК</a:t>
            </a:r>
          </a:p>
          <a:p>
            <a:r>
              <a:rPr lang="ru-RU" sz="14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8132,26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– СРЕДНЯЯ СУММА СТРАХОВЫХ ВЗНОСОВ</a:t>
            </a:r>
          </a:p>
          <a:p>
            <a:r>
              <a:rPr lang="ru-RU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88 916,26*4=355 665,04</a:t>
            </a:r>
            <a:endParaRPr lang="ru-RU" b="1" u="sng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369264" y="4508952"/>
            <a:ext cx="6571466" cy="2798933"/>
            <a:chOff x="190718" y="2460692"/>
            <a:chExt cx="2850093" cy="2798933"/>
          </a:xfrm>
        </p:grpSpPr>
        <p:sp>
          <p:nvSpPr>
            <p:cNvPr id="25" name="Прямоугольник 24"/>
            <p:cNvSpPr/>
            <p:nvPr/>
          </p:nvSpPr>
          <p:spPr>
            <a:xfrm flipV="1">
              <a:off x="1202454" y="2460692"/>
              <a:ext cx="1838357" cy="488435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defTabSz="584439">
                <a:defRPr/>
              </a:pPr>
              <a:endParaRPr lang="ru-RU" sz="1350" kern="0" dirty="0">
                <a:solidFill>
                  <a:srgbClr val="2A398F"/>
                </a:solidFill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90718" y="3261746"/>
              <a:ext cx="2419913" cy="199787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214313" indent="-214313" defTabSz="584439">
                <a:spcAft>
                  <a:spcPts val="75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200" b="1" kern="0" dirty="0" smtClean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ПО ИСТЕЧЕНИИ 3-ГО МЕСЯЦА РАБОТЫ ТРУДОУСТРОЕННОГО ГРАЖДАНИНА</a:t>
              </a:r>
            </a:p>
            <a:p>
              <a:pPr marL="214313" indent="-214313" defTabSz="584439">
                <a:spcAft>
                  <a:spcPts val="75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200" b="1" kern="0" dirty="0" smtClean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ПО ИСТЕЧЕНИИ 6-ГО МЕСЯЦА РАБОТЫ ТРУДОУСТРОЕННОГО ГРАЖДАНИНА</a:t>
              </a:r>
            </a:p>
            <a:p>
              <a:pPr marL="214313" indent="-214313" defTabSz="584439">
                <a:spcAft>
                  <a:spcPts val="75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200" b="1" kern="0" dirty="0" smtClean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ПО ИСТЕЧЕНИИ 9-ГО МЕСЯЦА РАБОТЫ ТРУДОУСТРОЕННОГО ГРАЖДАНИНА</a:t>
              </a:r>
            </a:p>
            <a:p>
              <a:pPr marL="214313" indent="-214313" defTabSz="584439">
                <a:spcAft>
                  <a:spcPts val="75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200" b="1" kern="0" dirty="0" smtClean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ПО ИСТЕЧЕНИИ 12-ГО МЕСЯЦА РАБОТЫ ТРУДОУСТРОЕННОГО ГРАЖДАНИНА</a:t>
              </a:r>
            </a:p>
            <a:p>
              <a:pPr marL="214313" indent="-214313" defTabSz="584439">
                <a:spcAft>
                  <a:spcPts val="750"/>
                </a:spcAft>
                <a:buFont typeface="Wingdings" panose="05000000000000000000" pitchFamily="2" charset="2"/>
                <a:buChar char="ü"/>
                <a:defRPr/>
              </a:pPr>
              <a:endParaRPr lang="ru-RU" sz="1200" kern="0" dirty="0">
                <a:solidFill>
                  <a:srgbClr val="2A398F"/>
                </a:solidFill>
              </a:endParaRPr>
            </a:p>
            <a:p>
              <a:pPr marL="214313" indent="-214313" defTabSz="584439">
                <a:spcAft>
                  <a:spcPts val="750"/>
                </a:spcAft>
                <a:buFont typeface="Arial" panose="020B0604020202020204" pitchFamily="34" charset="0"/>
                <a:buChar char="•"/>
                <a:defRPr/>
              </a:pPr>
              <a:endParaRPr lang="ru-RU" sz="1200" kern="0" dirty="0">
                <a:solidFill>
                  <a:srgbClr val="2A398F"/>
                </a:solidFill>
              </a:endParaRPr>
            </a:p>
          </p:txBody>
        </p:sp>
      </p:grp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65" y="4844900"/>
            <a:ext cx="659571" cy="5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463820" y="4964833"/>
            <a:ext cx="510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kern="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          </a:t>
            </a:r>
            <a:r>
              <a:rPr lang="ru-RU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СРОКИ ВЫПЛАТЫ</a:t>
            </a:r>
          </a:p>
          <a:p>
            <a:endParaRPr lang="ru-RU" sz="14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818811" y="5125256"/>
            <a:ext cx="4302036" cy="150383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defTabSz="514286">
              <a:spcAft>
                <a:spcPts val="750"/>
              </a:spcAft>
              <a:buClr>
                <a:srgbClr val="002060"/>
              </a:buClr>
            </a:pPr>
            <a:endParaRPr lang="ru-RU" sz="10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defTabSz="514286">
              <a:spcAft>
                <a:spcPts val="750"/>
              </a:spcAft>
              <a:buClr>
                <a:srgbClr val="002060"/>
              </a:buClr>
            </a:pPr>
            <a:r>
              <a:rPr lang="ru-RU" sz="10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В СЛУЧАЕ УСТАНОВЛЕНИЯ ФАКТА ВЫПЛАТЫ ТРУДОУСТРОЕННЫМ ГРАЖДАНАМ ЗА СЧЕТ ФОНДА </a:t>
            </a:r>
            <a:r>
              <a:rPr lang="ru-RU" sz="1000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ПОСОБИЙ ПО ВРЕМЕННОЙ НЕТРУДОСПОСОБНОСТИ</a:t>
            </a:r>
            <a:r>
              <a:rPr lang="ru-RU" sz="10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, ПЕРИОДЫ КОТОРОЙ ЧАСТИЧНО ИЛИ ПОЛНОСТЬЮ СОВПАЛИ С 3, 6, 9 И 12 МЕСЯЦЕМ ТРУДОУСТРОЙСТВА ЗАСТРАХОВАННОГО ЛИЦА, ДЕНЕЖНЫЕ СРЕДСТВА В РАЗМЕРЕ, РАВНОМ СУММЕ ПОСОБИЙ ПО ВРЕМЕННОЙ НЕТРУДОСПОСОБНОСТИ, НО НЕ БОЛЕЕ СУММЫ СУБСИДИИ, ПОДЛЕЖАТ ВОЗВРАТУ РАБОТОДАТЕЛЕМ В БЮДЖЕТ ФОНДА В ПОЛНОМ ОБЪЕМЕ</a:t>
            </a:r>
          </a:p>
          <a:p>
            <a:pPr defTabSz="514286">
              <a:spcAft>
                <a:spcPts val="750"/>
              </a:spcAft>
              <a:buClr>
                <a:srgbClr val="002060"/>
              </a:buClr>
            </a:pPr>
            <a:endParaRPr lang="ru-RU" sz="10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36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3909797" y="1660013"/>
            <a:ext cx="780554" cy="735761"/>
          </a:xfrm>
          <a:prstGeom prst="line">
            <a:avLst/>
          </a:prstGeom>
          <a:ln w="25400">
            <a:solidFill>
              <a:srgbClr val="2A39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3966481" y="2400463"/>
            <a:ext cx="708660" cy="0"/>
          </a:xfrm>
          <a:prstGeom prst="line">
            <a:avLst/>
          </a:prstGeom>
          <a:ln w="25400">
            <a:solidFill>
              <a:srgbClr val="2A39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499125" y="1691640"/>
            <a:ext cx="708660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07785" y="1691640"/>
            <a:ext cx="0" cy="69723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931911" y="1691639"/>
            <a:ext cx="4061" cy="708824"/>
          </a:xfrm>
          <a:prstGeom prst="line">
            <a:avLst/>
          </a:prstGeom>
          <a:ln w="25400">
            <a:solidFill>
              <a:srgbClr val="2A39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1095921" y="2950734"/>
            <a:ext cx="3579221" cy="212130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584439">
              <a:defRPr/>
            </a:pPr>
            <a:r>
              <a:rPr lang="ru-RU" sz="1200" b="1" kern="0" dirty="0" smtClean="0">
                <a:solidFill>
                  <a:srgbClr val="2A398F"/>
                </a:solidFill>
              </a:rPr>
              <a:t>ПРИКАЗ</a:t>
            </a:r>
            <a:endParaRPr lang="ru-RU" sz="1200" b="1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r>
              <a:rPr lang="ru-RU" sz="1200" kern="0" dirty="0" smtClean="0">
                <a:solidFill>
                  <a:srgbClr val="2A398F"/>
                </a:solidFill>
              </a:rPr>
              <a:t>2714 ОТ 29.12.2024Г.</a:t>
            </a:r>
            <a:endParaRPr lang="ru-RU" sz="1200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endParaRPr lang="ru-RU" sz="1200" b="1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ОБ УТВЕРЖДЕНИИ РЕШЕНИЯ О ПОРЯДКЕ ПРЕДОСТАВЛЕНИЯ СУБСИДИЙ НА ГОСУДАРСТВЕННУЮ ПОДДЕРЖКУ СТИМУЛИРОВАНИЯ НАЙМА ОТДЕЛЬНЫХ КАТЕГОРИЙ ГРАЖДАН</a:t>
            </a:r>
            <a:endParaRPr lang="ru-RU" sz="12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052" y="2028444"/>
            <a:ext cx="740995" cy="898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Прямоугольник 42"/>
          <p:cNvSpPr/>
          <p:nvPr/>
        </p:nvSpPr>
        <p:spPr>
          <a:xfrm>
            <a:off x="6033352" y="1541916"/>
            <a:ext cx="5756366" cy="41803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kern="0" dirty="0">
              <a:solidFill>
                <a:srgbClr val="2A398F"/>
              </a:solidFill>
            </a:endParaRPr>
          </a:p>
          <a:p>
            <a:endParaRPr lang="ru-RU" sz="1200" b="1" kern="0" dirty="0" smtClean="0">
              <a:solidFill>
                <a:srgbClr val="1734CE"/>
              </a:solidFill>
            </a:endParaRPr>
          </a:p>
          <a:p>
            <a:r>
              <a:rPr lang="ru-RU" sz="1200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ЦЕЛЬ ПРЕДОСТАВЛЕНИЯ СУБСИДИИ: 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ЧАСТИЧНАЯ КОМПЕНСАЦИЯ ЗАТРАТ РАБОТОДАТЕЛЯ НА ВЫПЛАТУ ЗАРАБОТНОЙ ПЛАТЫ РАБОТНИКАМ ИЗ ЧИСЛА ТРУДОУСТРОЕННЫХ ОТДЕЛЬНЫХ КАТЕГОРИЙ ГРАЖДАН: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ВЕТЕРАНЫ БОЕВЫХ ДЕЙСТВИЙ, ПРИНИМАВШИЕ УЧАСТИЕ (СОДЕЙСТВОВАВШИЕ ВЫПОЛНЕНИЮ ЗАДАЧ) СВ СПЕЦИАЛЬНОЙ ВОЕННОЙ ОПЕРАЦИИ;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ЧЛЕНЫ СЕМЕЙ ЛИЦ, ПОГИБШИХ (УМЕРШИХ) ПРИ ВЫПОЛНЕНИИ ЗАДАЧ В ХОДЕ СПЕЦИАЛЬНОЙ ВОЕННОЙ ОПЕРАЦИИ (БОЕВЫХ ДЕЙСТВИЙ);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ЛИЦА, ПРИЗНАННЫЕ В УСТАНОВЛЕННОМ ПОРЯДКЕ ИНВАЛИДАМИ (6 МРОТ);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ГРАЖДАНЕ, УВОЛЕННЫЕ С ВОЕННОЙ СЛУЖБЫ, И ЧЛЕНЫ ИХ СЕМЕЙ;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ЛИЦА, ОСВОБОЖДЕННЫЕ ИЗ УЧРЕЖДЕНИЙ, ИСПОЛНЯЮЩИХ НАКАЗАНИЕ В ВИДЕ ЛИШЕНИЯ СВОБОДЫ, И ИЩУЩИЕ РАБОТУ В ТЕЧЕНИЕ ОДНОГО ГОДА С ДАТЫ ОСВОБОЖДЕНИЯ;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ОДИНОКИЕ И МНОГОДЕТНЫЕ РОДИТЕЛИ, УСЫНОВИТЕЛИ, ОПЕКУНЫ (ПОПЕЧИТЕЛИ), ВОСПИТЫВАЮЩИЕ НСОВЕРШЕННОЛЕТНИХ ДЕТЕЙ, ДЕТЕЙ-ИНВАЛИДОВ)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rgbClr val="1734CE"/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200" kern="0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  </a:t>
            </a:r>
          </a:p>
          <a:p>
            <a:pPr defTabSz="584439">
              <a:spcAft>
                <a:spcPts val="750"/>
              </a:spcAft>
              <a:defRPr/>
            </a:pPr>
            <a:endParaRPr lang="ru-RU" sz="1200" kern="0" dirty="0">
              <a:solidFill>
                <a:srgbClr val="00B050"/>
              </a:solidFill>
            </a:endParaRPr>
          </a:p>
          <a:p>
            <a:pPr marL="214313" indent="-214313">
              <a:spcAft>
                <a:spcPts val="750"/>
              </a:spcAft>
              <a:buFont typeface="Wingdings" panose="05000000000000000000" pitchFamily="2" charset="2"/>
              <a:buChar char="ü"/>
            </a:pPr>
            <a:endParaRPr lang="ru-RU" sz="1200" b="1" kern="0" dirty="0">
              <a:solidFill>
                <a:srgbClr val="2A398F"/>
              </a:solidFill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391886" y="353408"/>
            <a:ext cx="11460480" cy="188812"/>
            <a:chOff x="-2" y="284"/>
            <a:chExt cx="5762" cy="33"/>
          </a:xfrm>
        </p:grpSpPr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00" y="121768"/>
            <a:ext cx="824177" cy="686814"/>
          </a:xfrm>
          <a:prstGeom prst="rect">
            <a:avLst/>
          </a:prstGeom>
        </p:spPr>
      </p:pic>
      <p:grpSp>
        <p:nvGrpSpPr>
          <p:cNvPr id="27" name="Группа 26"/>
          <p:cNvGrpSpPr/>
          <p:nvPr/>
        </p:nvGrpSpPr>
        <p:grpSpPr>
          <a:xfrm>
            <a:off x="1095920" y="1608898"/>
            <a:ext cx="3641869" cy="4722233"/>
            <a:chOff x="1095920" y="1608898"/>
            <a:chExt cx="3641869" cy="4722233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095920" y="1608898"/>
              <a:ext cx="3641869" cy="4722233"/>
              <a:chOff x="1095920" y="1608898"/>
              <a:chExt cx="3641869" cy="4722233"/>
            </a:xfrm>
          </p:grpSpPr>
          <p:sp>
            <p:nvSpPr>
              <p:cNvPr id="2" name="Прямоугольник 1"/>
              <p:cNvSpPr/>
              <p:nvPr/>
            </p:nvSpPr>
            <p:spPr>
              <a:xfrm>
                <a:off x="1095920" y="1691639"/>
                <a:ext cx="3579221" cy="4639492"/>
              </a:xfrm>
              <a:prstGeom prst="rect">
                <a:avLst/>
              </a:prstGeom>
              <a:noFill/>
              <a:ln w="25400">
                <a:solidFill>
                  <a:srgbClr val="2A398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3940681" y="1608898"/>
                <a:ext cx="797108" cy="892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4" name="Прямоугольник 13"/>
            <p:cNvSpPr/>
            <p:nvPr/>
          </p:nvSpPr>
          <p:spPr>
            <a:xfrm>
              <a:off x="4665384" y="1608898"/>
              <a:ext cx="45719" cy="7627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6033352" y="4795688"/>
            <a:ext cx="5756366" cy="1015663"/>
          </a:xfrm>
          <a:prstGeom prst="rect">
            <a:avLst/>
          </a:prstGeom>
          <a:ln w="3175">
            <a:noFill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200" b="1" kern="0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r>
              <a:rPr lang="ru-RU" sz="1200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КАТЕГОРИИ ПОЛУЧАТЕЛЕЙ СУБСИДИИ: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КОММЕРЧЕСКИЕ ОРГАНИЗАЦИИ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НЕКОММЕРЧЕСКИЕ ОРГАНИЗАЦИИ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ИНДИВИДУАЛЬНЫЕ ПРЕДПРИНИМАТЕЛИ</a:t>
            </a:r>
            <a:endParaRPr lang="ru-RU" sz="12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4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единительная линия 34"/>
          <p:cNvCxnSpPr/>
          <p:nvPr/>
        </p:nvCxnSpPr>
        <p:spPr>
          <a:xfrm>
            <a:off x="4499125" y="1691640"/>
            <a:ext cx="708660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07785" y="1691640"/>
            <a:ext cx="0" cy="69723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243841" y="1837509"/>
            <a:ext cx="10563497" cy="383177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kern="0" dirty="0">
              <a:solidFill>
                <a:srgbClr val="2A398F"/>
              </a:solidFill>
            </a:endParaRPr>
          </a:p>
          <a:p>
            <a:endParaRPr lang="ru-RU" sz="1200" b="1" kern="0" dirty="0" smtClean="0">
              <a:solidFill>
                <a:srgbClr val="1734CE"/>
              </a:solidFill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НАЛИЧИЕ ГОСУДАРСТВЕННОЙ РЕГИСТРАЦИИ РАБОТОДАТЕЛЯ ДО 01.01.2025Г.;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ОТСУТСТВИЕ НЕИСПОЛНЕННОЙ ОБЯЗАННОСТИ ПО УПЛАТЕ НАЛОГОВ, СБОРОВ, СТРАХОВЫХ ВЗНОСОВ, ПЕНЕЙ, ШТРАФОВ И ПРОЦЕНТОВ, </a:t>
            </a:r>
            <a:r>
              <a:rPr lang="ru-RU" sz="1200" b="1" u="sng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ПРЕВЫШАЮЩЕЙ 10 ТЫС.РУБЛЕЙ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РАБОТОДАТЕЛЬ НЕ НАХОДИТСЯ В ПРОЦЕССЕ РЕОРГАНИЗАЦИИ (ЗА ИСКЛЮЧЕНИЕМ РЕОРГАНИЗАЦИИ В ФОРМЕ ПРИСОЕДИНЕНИЯ К РАБОТОДАТЕЛЮ ДРУГОГО ЮРИДИЧЕСКОГО ЛИЦА), ЛИКВИДАЦИИ, В ОТНОШЕНИИ РАБОТОДАТЕЛЯ НЕ ВВЕДЕНА ПРОЦЕДУРА БАНКРОТСТВА;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ОТСУТСТВИЕ В РЕЕСТРЕ ДИСКВАЛИФИЦИРОВАННЫХ ЛИЦ;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РАБОТОДАТЕЛЬ НЕ ЯВЛЯЕТСЯ ПОЛУЧАТЕЛЕМ В ТЕКУЩЕМ ГОДУ СУБСИДИИ В СООТВЕТСТВИИ С ПП РФ ОТ 27.12.2010 № 1135;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ЗАКЛЮЧЕНИЕ ТРУДОВОГО ДОГОВОР, ЗАКЛЮЧЕННОГО НА НЕОПРЕДЕЛЕННЫЙ СРОК, НА УСЛОВИЯХ ПОЛНОГО РАБОЧЕГО ДНЯ С УЧЕТОМ РЕЖИМА РАБОЧЕГО ВРЕМЕНИ, УСТАНОВЛЕННОГОПРАВИЛАМИ ВНУТРЕННЕГО ТРУДОВОГО РАСПОРЯДКА РАБОТОДАТЕЛЯ;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РАБОТОДАТЕЛЬ ЯВЛЯЕТСЯ ИНДИВИДУАЛЬНЫМ ПРЕДПРИНИМАТЕЛЕМ И ОТНОСИТСЯ К КАТЕГОРИИ ФИЗИЧЕСКИХ ЛИЦ, ПРИЗНАННЫХ В УСТАНОВЛЕННОМ ПОРЯДКЕ ИНВАЛИДАМИ, ИЛИ УЧРЕДИТЕЛЕМ РАБОТОДАТЕЛЯ ЯВЛЯЮТСЯ ФИЗИЧЕСКИЕ ЛИЦА, ПРИЗНАННЫЕ В УСТАНВОЛЕННОМ ПОРЯДКЕ ИНВАЛИДАМИ, И (ИЛИ) ОБЩЕРОССИЙСКИЕ ОБЩЕСТВЕННЫЕ ОРГАНИЗАЦИИ ИНВАЛИДОВ (6 МРОТ);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en-US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ВЫПЛАТА РАБОТОДАТЕЛЕМ ЗАРАБОТНОЙ ПЛАТЫ ТРУДОУСТРОЕННЫМ ГРАЖДАНАМ В РАЗМЕРЕ НЕ НИЖЕ ДВУХ ВЕЛИЧИН МАНИМАЛЬНОГО РАЗМЕРА ОПЛАТЫ ТРУДА;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en-US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КОНТРОЛИРУЮЩИМИ ЛИЦАМИ ДЛЯ ОРГАНИЗАЦИИ НЕ ЯВЛЯЮТСЯ ИНОСТРАННЫЕ ГРАЖДАНЕ ИЛИ ЮРИДИЧЕСКИЕ ЛИЦА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200" kern="0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  </a:t>
            </a:r>
          </a:p>
          <a:p>
            <a:pPr defTabSz="584439">
              <a:spcAft>
                <a:spcPts val="750"/>
              </a:spcAft>
              <a:defRPr/>
            </a:pPr>
            <a:endParaRPr lang="ru-RU" sz="1200" kern="0" dirty="0">
              <a:solidFill>
                <a:srgbClr val="00B050"/>
              </a:solidFill>
            </a:endParaRPr>
          </a:p>
          <a:p>
            <a:pPr marL="214313" indent="-214313">
              <a:spcAft>
                <a:spcPts val="750"/>
              </a:spcAft>
              <a:buFont typeface="Wingdings" panose="05000000000000000000" pitchFamily="2" charset="2"/>
              <a:buChar char="ü"/>
            </a:pPr>
            <a:endParaRPr lang="ru-RU" sz="1200" b="1" kern="0" dirty="0">
              <a:solidFill>
                <a:srgbClr val="2A398F"/>
              </a:solidFill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391886" y="353408"/>
            <a:ext cx="11460480" cy="188812"/>
            <a:chOff x="-2" y="284"/>
            <a:chExt cx="5762" cy="33"/>
          </a:xfrm>
        </p:grpSpPr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00" y="121768"/>
            <a:ext cx="824177" cy="6868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27417" y="69717"/>
            <a:ext cx="453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kern="0" dirty="0">
                <a:solidFill>
                  <a:srgbClr val="1734CE"/>
                </a:solidFill>
                <a:latin typeface="Arial Narrow" panose="020B0606020202030204" pitchFamily="34" charset="0"/>
              </a:rPr>
              <a:t>КРИТЕРИИ ПОЛУЧАТЕЛЕЙ </a:t>
            </a:r>
            <a:r>
              <a:rPr lang="ru-RU" b="1" kern="0" dirty="0" smtClean="0">
                <a:solidFill>
                  <a:srgbClr val="1734CE"/>
                </a:solidFill>
                <a:latin typeface="Arial Narrow" panose="020B0606020202030204" pitchFamily="34" charset="0"/>
              </a:rPr>
              <a:t>СУБСИДИИ</a:t>
            </a:r>
            <a:endParaRPr lang="ru-RU" b="1" kern="0" dirty="0">
              <a:solidFill>
                <a:srgbClr val="1734C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86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6567489" y="2158667"/>
            <a:ext cx="1656303" cy="677108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РЕГИОНАЛЬНЫЕ ОТДЕЛЕНИЯ СФР</a:t>
            </a:r>
          </a:p>
          <a:p>
            <a:pPr algn="ctr"/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521909" y="3391989"/>
            <a:ext cx="48636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СУБСИДИЯ ПО ИСТЕЧЕНИИ 1-ГО МЕС. В ТЕЧЕНИЕ 10 РАБ. ДНЕЙ СО ДНЯ НАПРАВЛЕНИЯ ЗАЯВЛЕНИЯ, ПО ИСТЕЧЕНИИ 3-ГО И 6-ГО МЕС. СО ДНЯ ТРУДОУСТРОЙСТВА ПОСЛЕ ПРОВЕРКИ </a:t>
            </a:r>
          </a:p>
          <a:p>
            <a:pPr algn="ctr"/>
            <a:r>
              <a:rPr lang="ru-RU" sz="10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ИДЕНТИФИКАЦИИ В ФНС И СФР </a:t>
            </a:r>
            <a:endParaRPr lang="ru-RU" sz="1000" b="1" dirty="0">
              <a:solidFill>
                <a:srgbClr val="C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Соединительная линия уступом 29"/>
          <p:cNvCxnSpPr>
            <a:stCxn id="21" idx="2"/>
          </p:cNvCxnSpPr>
          <p:nvPr/>
        </p:nvCxnSpPr>
        <p:spPr>
          <a:xfrm rot="16200000" flipH="1">
            <a:off x="7855326" y="2376089"/>
            <a:ext cx="1203837" cy="2123207"/>
          </a:xfrm>
          <a:prstGeom prst="bentConnector2">
            <a:avLst/>
          </a:prstGeom>
          <a:ln w="44450">
            <a:solidFill>
              <a:schemeClr val="accent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>
            <a:stCxn id="21" idx="2"/>
          </p:cNvCxnSpPr>
          <p:nvPr/>
        </p:nvCxnSpPr>
        <p:spPr>
          <a:xfrm rot="5400000">
            <a:off x="6388578" y="3842836"/>
            <a:ext cx="2014124" cy="2"/>
          </a:xfrm>
          <a:prstGeom prst="bentConnector3">
            <a:avLst>
              <a:gd name="adj1" fmla="val 50000"/>
            </a:avLst>
          </a:prstGeom>
          <a:ln w="44450">
            <a:solidFill>
              <a:schemeClr val="accent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кругленная прямоугольная выноска 31"/>
          <p:cNvSpPr/>
          <p:nvPr/>
        </p:nvSpPr>
        <p:spPr>
          <a:xfrm>
            <a:off x="8412481" y="3251559"/>
            <a:ext cx="807876" cy="653530"/>
          </a:xfrm>
          <a:prstGeom prst="wedgeRoundRectCallout">
            <a:avLst>
              <a:gd name="adj1" fmla="val 91370"/>
              <a:gd name="adj2" fmla="val -3162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СФР</a:t>
            </a:r>
          </a:p>
          <a:p>
            <a:pPr algn="ctr"/>
            <a:r>
              <a:rPr lang="ru-RU" sz="8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ЛИЧНЫЙ КАБИНЕТ</a:t>
            </a:r>
          </a:p>
          <a:p>
            <a:pPr algn="ctr"/>
            <a:r>
              <a:rPr lang="ru-RU" sz="8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СТРАХОВАТЕЛЯ</a:t>
            </a:r>
            <a:endParaRPr lang="ru-RU" sz="8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flipH="1">
            <a:off x="5570326" y="5132284"/>
            <a:ext cx="1233429" cy="0"/>
          </a:xfrm>
          <a:prstGeom prst="straightConnector1">
            <a:avLst/>
          </a:prstGeom>
          <a:ln w="44450">
            <a:solidFill>
              <a:schemeClr val="accent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5847713" y="4658694"/>
            <a:ext cx="922819" cy="40549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 РАСЧЕТНЫЙ СЧЕТ</a:t>
            </a:r>
            <a:endParaRPr lang="ru-RU" sz="8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94066" y="2084342"/>
            <a:ext cx="241464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НАПРАВЛЯЕТ ЗАЯВЛЕНИЕ И СВЕДЕНИЯ ПО КАЖДОМУ НАНЯТОМУ ГРАЖДАНИНУ</a:t>
            </a:r>
            <a:endParaRPr lang="ru-RU" sz="10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09804" y="2887999"/>
            <a:ext cx="1271918" cy="2308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ОШИБКИ В РЕЕСТРАХ</a:t>
            </a:r>
            <a:endParaRPr lang="ru-RU" sz="9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3918783" y="2570755"/>
            <a:ext cx="2381176" cy="1921"/>
          </a:xfrm>
          <a:prstGeom prst="straightConnector1">
            <a:avLst/>
          </a:prstGeom>
          <a:ln w="44450">
            <a:solidFill>
              <a:schemeClr val="accent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Соединительная линия уступом 54"/>
          <p:cNvCxnSpPr>
            <a:stCxn id="21" idx="2"/>
          </p:cNvCxnSpPr>
          <p:nvPr/>
        </p:nvCxnSpPr>
        <p:spPr>
          <a:xfrm rot="5400000">
            <a:off x="4872787" y="728703"/>
            <a:ext cx="415782" cy="4629927"/>
          </a:xfrm>
          <a:prstGeom prst="bentConnector2">
            <a:avLst/>
          </a:prstGeom>
          <a:ln w="44450">
            <a:solidFill>
              <a:schemeClr val="accent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DC68-44A9-4BBE-96EB-BD51F6A507BC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1630777" y="1963362"/>
            <a:ext cx="1967659" cy="101566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>
                <a:solidFill>
                  <a:prstClr val="black"/>
                </a:solidFill>
              </a:rPr>
              <a:t>Работодатели</a:t>
            </a:r>
          </a:p>
          <a:p>
            <a:pPr algn="ctr"/>
            <a:endParaRPr lang="ru-RU" sz="1500" b="1" dirty="0">
              <a:solidFill>
                <a:prstClr val="black"/>
              </a:solidFill>
            </a:endParaRPr>
          </a:p>
          <a:p>
            <a:pPr algn="ctr"/>
            <a:endParaRPr lang="ru-RU" sz="1500" b="1" dirty="0">
              <a:solidFill>
                <a:prstClr val="black"/>
              </a:solidFill>
            </a:endParaRPr>
          </a:p>
          <a:p>
            <a:pPr algn="ctr"/>
            <a:endParaRPr lang="ru-RU" sz="1500" b="1" dirty="0">
              <a:solidFill>
                <a:prstClr val="black"/>
              </a:solidFill>
            </a:endParaRPr>
          </a:p>
        </p:txBody>
      </p:sp>
      <p:pic>
        <p:nvPicPr>
          <p:cNvPr id="52" name="Picture 10" descr="D:\Users\DKukushkin\Downloads\1457020428_icons-10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922" y="2215841"/>
            <a:ext cx="782026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0" descr="D:\Users\DKukushkin\Downloads\1457020428_icons-10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088" y="4887391"/>
            <a:ext cx="782026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887" y="3635844"/>
            <a:ext cx="953750" cy="69665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123" y="2713485"/>
            <a:ext cx="400407" cy="406839"/>
          </a:xfrm>
          <a:prstGeom prst="rect">
            <a:avLst/>
          </a:prstGeom>
        </p:spPr>
      </p:pic>
      <p:sp>
        <p:nvSpPr>
          <p:cNvPr id="38" name="Прямоугольник 37"/>
          <p:cNvSpPr/>
          <p:nvPr/>
        </p:nvSpPr>
        <p:spPr>
          <a:xfrm>
            <a:off x="7936827" y="4097312"/>
            <a:ext cx="1283530" cy="29530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ИНФОРМИРОВАНИЕ</a:t>
            </a:r>
            <a:endParaRPr lang="ru-RU" sz="10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199" y="4980696"/>
            <a:ext cx="546957" cy="578853"/>
          </a:xfrm>
          <a:prstGeom prst="rect">
            <a:avLst/>
          </a:prstGeom>
        </p:spPr>
      </p:pic>
      <p:sp>
        <p:nvSpPr>
          <p:cNvPr id="45" name="Прямоугольник 44"/>
          <p:cNvSpPr/>
          <p:nvPr/>
        </p:nvSpPr>
        <p:spPr>
          <a:xfrm>
            <a:off x="4118090" y="4658694"/>
            <a:ext cx="113588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50" b="1" dirty="0">
                <a:solidFill>
                  <a:prstClr val="black"/>
                </a:solidFill>
              </a:rPr>
              <a:t>ЮЛ/НКО/ИП</a:t>
            </a: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860" y="2407097"/>
            <a:ext cx="953750" cy="69665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40" name="Скругленная прямоугольная выноска 39"/>
          <p:cNvSpPr/>
          <p:nvPr/>
        </p:nvSpPr>
        <p:spPr>
          <a:xfrm>
            <a:off x="1550127" y="2991737"/>
            <a:ext cx="1003540" cy="644107"/>
          </a:xfrm>
          <a:prstGeom prst="wedgeRoundRectCallout">
            <a:avLst>
              <a:gd name="adj1" fmla="val 107137"/>
              <a:gd name="adj2" fmla="val -75778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СФР</a:t>
            </a:r>
          </a:p>
          <a:p>
            <a:pPr algn="ctr"/>
            <a:r>
              <a:rPr lang="ru-RU" sz="8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ЛИЧНЫЙ КАБИНЕТ</a:t>
            </a:r>
          </a:p>
          <a:p>
            <a:pPr algn="ctr"/>
            <a:r>
              <a:rPr lang="ru-RU" sz="8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СТРАХОВАТЕЛЯ</a:t>
            </a:r>
            <a:endParaRPr lang="ru-RU" sz="8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33" name="Group 4"/>
          <p:cNvGrpSpPr>
            <a:grpSpLocks/>
          </p:cNvGrpSpPr>
          <p:nvPr/>
        </p:nvGrpSpPr>
        <p:grpSpPr bwMode="auto">
          <a:xfrm>
            <a:off x="391886" y="353408"/>
            <a:ext cx="11460480" cy="188812"/>
            <a:chOff x="-2" y="284"/>
            <a:chExt cx="5762" cy="33"/>
          </a:xfrm>
        </p:grpSpPr>
        <p:sp>
          <p:nvSpPr>
            <p:cNvPr id="46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49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54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56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</p:grpSp>
      <p:pic>
        <p:nvPicPr>
          <p:cNvPr id="57" name="Рисунок 5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00" y="121768"/>
            <a:ext cx="824177" cy="68681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87286" y="21544"/>
            <a:ext cx="5352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734CE"/>
                </a:solidFill>
                <a:latin typeface="Arial Narrow" panose="020B0606020202030204" pitchFamily="34" charset="0"/>
              </a:rPr>
              <a:t>УСЛОВИЯ И ПОРЯДОК ПРЕДОСТАВЛЕНИЯ СУБСИДИИ</a:t>
            </a:r>
          </a:p>
        </p:txBody>
      </p:sp>
    </p:spTree>
    <p:extLst>
      <p:ext uri="{BB962C8B-B14F-4D97-AF65-F5344CB8AC3E}">
        <p14:creationId xmlns:p14="http://schemas.microsoft.com/office/powerpoint/2010/main" val="80452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единительная линия 34"/>
          <p:cNvCxnSpPr/>
          <p:nvPr/>
        </p:nvCxnSpPr>
        <p:spPr>
          <a:xfrm>
            <a:off x="4499125" y="1691640"/>
            <a:ext cx="708660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07785" y="1691640"/>
            <a:ext cx="0" cy="69723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284253" y="197723"/>
            <a:ext cx="10563497" cy="383177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kern="0" dirty="0" smtClean="0">
              <a:solidFill>
                <a:srgbClr val="2A398F"/>
              </a:solidFill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ОТНОСИТЬСЯ К КАТЕГОРИИ ЛИЦ, С КОТОРЫМИ В СООТВЕТСТВИИ С ТК РФ ВОЗМОЖНО ЗАКЛЮЧЕНИЕ ТД;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ЯВЛЯЮТСЯ БЕЗРАБОТНЫМИ ГРАЖДАНАМИ ИЛИ ГРАЖДАНАМИ. ИЩУЩИМИ РАБОТУ;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НА ДАТУ ЗАКЛЮЧЕНИЯ ТД С РАБОТОДАТЕЛЕМ НЕ ИМЕТЬ РАБОТЫ, НЕ БЫТЬ ЗАРЕГИСТРИРОВАННЫМ В КАЧЕСТВЕ ИП, ГЛАВЫ КФХ, ЕДИНОЛИЧНОГО ИСПОЛНИТЕЛЬНОГО ОРГАНА ЮРИДИЧЕСКОГО ЛИЦА, А ТАКЖЕ НЕ ПРИМЕНЯТЬ СПЕЦИАЛЬНЫЙ НАЛОГОВЫЙ РЕЖИМ «НАЛОГ НА ПРОФЕССИОНАЛЬНЫЙ ДОХОД»;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НА ДАТУ ЗАКЛЮЧЕНИЯ ТД С РАБОТОДАТЕЛЕМ ИМЕТЬ ДОКУМЕНТ О СРЕДНЕМ ПРОФЕССИОНАЛЬНОМ ОБРАЗОВАНИИ, И (ИЛИ) ДОКУМЕНТ О ВЫСШЕМ ОБРАЗОВАНИИ, И (ИЛИ) ДОКУМЕНТ О КВАЛИФИКАЦИИ 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391886" y="353408"/>
            <a:ext cx="11460480" cy="188812"/>
            <a:chOff x="-2" y="284"/>
            <a:chExt cx="5762" cy="33"/>
          </a:xfrm>
        </p:grpSpPr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00" y="121768"/>
            <a:ext cx="824177" cy="6868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86262" y="971869"/>
            <a:ext cx="453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КРИТЕРИИ ТРУДОУСТРОЕННЫХ ГРАЖДАН</a:t>
            </a:r>
            <a:endParaRPr lang="ru-RU" b="1" kern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64" y="2933223"/>
            <a:ext cx="547249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67" y="855613"/>
            <a:ext cx="471488" cy="592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15667" y="3044475"/>
            <a:ext cx="510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kern="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          </a:t>
            </a:r>
            <a:r>
              <a:rPr lang="ru-RU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РАЗМЕР СУБСИДИИ</a:t>
            </a:r>
          </a:p>
          <a:p>
            <a:endParaRPr lang="ru-RU" sz="14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-156905" y="3437138"/>
            <a:ext cx="52647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СУБСИДИЯ = (МРОТ*РК + СТРАХОВЫЕ ВЗНОСЫ) * КОЛИЧЕСТВО ТРУДОУСТРОЕННЫХ ГРАЖДАН</a:t>
            </a:r>
          </a:p>
          <a:p>
            <a:pPr algn="ctr"/>
            <a:endParaRPr lang="ru-RU" sz="120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0" y="2902244"/>
            <a:ext cx="2891246" cy="8617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22 440*1,2 + 8132,26 (30,2%)= </a:t>
            </a:r>
            <a:r>
              <a:rPr lang="ru-RU" sz="10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35 060,26</a:t>
            </a:r>
          </a:p>
          <a:p>
            <a:r>
              <a:rPr lang="ru-RU" sz="10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22440</a:t>
            </a:r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– МРОТ</a:t>
            </a:r>
          </a:p>
          <a:p>
            <a:r>
              <a:rPr lang="ru-RU" sz="10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1,2</a:t>
            </a:r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– РК</a:t>
            </a:r>
          </a:p>
          <a:p>
            <a:r>
              <a:rPr lang="ru-RU" sz="10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8132,26</a:t>
            </a:r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– СРЕДНЯЯ СУММА СТРАХОВЫХ ВЗНОСОВ</a:t>
            </a:r>
          </a:p>
          <a:p>
            <a:r>
              <a:rPr lang="ru-RU" sz="10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35 060,26*3 = 105 180,78</a:t>
            </a:r>
            <a:endParaRPr lang="ru-RU" sz="1000" b="1" u="sng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293082" y="4508952"/>
            <a:ext cx="6647648" cy="3064271"/>
            <a:chOff x="157677" y="2460692"/>
            <a:chExt cx="2883134" cy="3064271"/>
          </a:xfrm>
        </p:grpSpPr>
        <p:sp>
          <p:nvSpPr>
            <p:cNvPr id="25" name="Прямоугольник 24"/>
            <p:cNvSpPr/>
            <p:nvPr/>
          </p:nvSpPr>
          <p:spPr>
            <a:xfrm flipV="1">
              <a:off x="1202454" y="2460692"/>
              <a:ext cx="1838357" cy="488435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defTabSz="584439">
                <a:defRPr/>
              </a:pPr>
              <a:endParaRPr lang="ru-RU" sz="1350" kern="0" dirty="0">
                <a:solidFill>
                  <a:srgbClr val="2A398F"/>
                </a:solidFill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57677" y="3527084"/>
              <a:ext cx="2419913" cy="199787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214313" indent="-214313" defTabSz="584439">
                <a:spcAft>
                  <a:spcPts val="75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000" b="1" kern="0" dirty="0" smtClean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ПО ИСТЕЧЕНИИ 1-ГО МЕСЯЦА РАБОТЫ ТРУДОУСТРОЕННОГО ГРАЖДАНИНА</a:t>
              </a:r>
            </a:p>
            <a:p>
              <a:pPr marL="214313" indent="-214313" defTabSz="584439">
                <a:spcAft>
                  <a:spcPts val="75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000" b="1" kern="0" dirty="0" smtClean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ПО ИСТЕЧЕНИИ 3-ГО МЕСЯЦА РАБОТЫ ТРУДОУСТРОЕННОГО ГРАЖДАНИНА</a:t>
              </a:r>
            </a:p>
            <a:p>
              <a:pPr marL="214313" indent="-214313" defTabSz="584439">
                <a:spcAft>
                  <a:spcPts val="75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000" b="1" kern="0" dirty="0" smtClean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ПО ИСТЕЧЕНИИ 6-ГО МЕСЯЦА РАБОТЫ ТРУДОУСТРОЕННОГО ГРАЖДАНИНА</a:t>
              </a:r>
            </a:p>
            <a:p>
              <a:pPr marL="214313" indent="-214313" defTabSz="584439">
                <a:spcAft>
                  <a:spcPts val="750"/>
                </a:spcAft>
                <a:buFont typeface="Wingdings" panose="05000000000000000000" pitchFamily="2" charset="2"/>
                <a:buChar char="ü"/>
                <a:defRPr/>
              </a:pPr>
              <a:endParaRPr lang="ru-RU" sz="1200" kern="0" dirty="0">
                <a:solidFill>
                  <a:srgbClr val="2A398F"/>
                </a:solidFill>
              </a:endParaRPr>
            </a:p>
            <a:p>
              <a:pPr marL="214313" indent="-214313" defTabSz="584439">
                <a:spcAft>
                  <a:spcPts val="750"/>
                </a:spcAft>
                <a:buFont typeface="Arial" panose="020B0604020202020204" pitchFamily="34" charset="0"/>
                <a:buChar char="•"/>
                <a:defRPr/>
              </a:pPr>
              <a:endParaRPr lang="ru-RU" sz="1200" kern="0" dirty="0">
                <a:solidFill>
                  <a:srgbClr val="2A398F"/>
                </a:solidFill>
              </a:endParaRPr>
            </a:p>
          </p:txBody>
        </p:sp>
      </p:grp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3" y="5382328"/>
            <a:ext cx="659571" cy="5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385809" y="5502691"/>
            <a:ext cx="510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kern="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          </a:t>
            </a:r>
            <a:r>
              <a:rPr lang="ru-RU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СРОКИ ВЫПЛАТЫ</a:t>
            </a:r>
          </a:p>
          <a:p>
            <a:endParaRPr lang="ru-RU" sz="14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331167" y="2902244"/>
            <a:ext cx="2576580" cy="242292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defTabSz="514286">
              <a:spcAft>
                <a:spcPts val="750"/>
              </a:spcAft>
              <a:buClr>
                <a:srgbClr val="002060"/>
              </a:buClr>
            </a:pPr>
            <a:endParaRPr lang="ru-RU" sz="10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defTabSz="514286">
              <a:spcAft>
                <a:spcPts val="750"/>
              </a:spcAft>
              <a:buClr>
                <a:srgbClr val="002060"/>
              </a:buClr>
            </a:pPr>
            <a:r>
              <a:rPr lang="ru-RU" sz="10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В СЛУЧАЕ УСТАНОВЛЕНИЯ ФАКТА ВЫПЛАТЫ ТРУДОУСТРОЕННЫМ ГРАЖДАНАМ ЗА СЧЕТ ФОНДА </a:t>
            </a:r>
            <a:r>
              <a:rPr lang="ru-RU" sz="1000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ПОСОБИЙ ПО ВРЕМЕННОЙ НЕТРУДОСПОСОБНОСТИ</a:t>
            </a:r>
            <a:r>
              <a:rPr lang="ru-RU" sz="10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, ПЕРИОДЫ КОТОРОЙ ЧАСТИЧНО ИЛИ ПОЛНОСТЬЮ СОВПАЛИ С 3, 6, 9 И 12 МЕСЯЦЕМ ТРУДОУСТРОЙСТВА ЗАСТРАХОВАННОГО ЛИЦА, ДЕНЕЖНЫЕ СРЕДСТВА В РАЗМЕРЕ, РАВНОМ СУММЕ ПОСОБИЙ ПО ВРЕМЕННОЙ НЕТРУДОСПОСОБНОСТИ, НО НЕ БОЛЕЕ СУММЫ СУБСИДИИ, ПОДЛЕЖАТ ВОЗВРАТУ РАБОТОДАТЕЛЕМ В БЮДЖЕТ ФОНДА В ПОЛНОМ ОБЪЕМЕ</a:t>
            </a:r>
          </a:p>
          <a:p>
            <a:pPr defTabSz="514286">
              <a:spcAft>
                <a:spcPts val="750"/>
              </a:spcAft>
              <a:buClr>
                <a:srgbClr val="002060"/>
              </a:buClr>
            </a:pPr>
            <a:endParaRPr lang="ru-RU" sz="10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-19427" y="3911088"/>
            <a:ext cx="611542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СУБСИДИЯ ПО ТРУДОУСТРОЕННЫМ ИНВАЛИДАМ:</a:t>
            </a:r>
          </a:p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ИСТЕЧЕНИЕ 1 МЕСЯЦА ПОСЛЕ ТРУДОУСТРОЙСТВА= (1 МРОТ*РК + СТРАХОВЫЕ ВЗНОСЫ) * КОЛИЧЕСТВО ТРУДОУСТРОЕННЫХ ГРАЖДАН;</a:t>
            </a:r>
          </a:p>
          <a:p>
            <a:pPr algn="ctr"/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ИСТЕЧЕНИЕ 1 МЕСЯЦА ПОСЛЕ ТРУДОУСТРОЙСТВА=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(2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МРОТ*РК + СТРАХОВЫЕ ВЗНОСЫ) * КОЛИЧЕСТВО ТРУДОУСТРОЕННЫХ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ГРАЖДАН;</a:t>
            </a:r>
          </a:p>
          <a:p>
            <a:pPr algn="ctr"/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ИСТЕЧЕНИЕ 1 МЕСЯЦА ПОСЛЕ ТРУДОУСТРОЙСТВА=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(3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МРОТ*РК + СТРАХОВЫЕ ВЗНОСЫ) * КОЛИЧЕСТВО ТРУДОУСТРОЕННЫХ ГРАЖДАН</a:t>
            </a:r>
            <a:endParaRPr lang="ru-RU" sz="1200" b="1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endParaRPr lang="ru-RU" sz="1200" b="1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5999" y="4176564"/>
            <a:ext cx="2891247" cy="11695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22 440*1,2 + 8132,26 (30,2%)= </a:t>
            </a:r>
            <a:r>
              <a:rPr lang="ru-RU" sz="10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35 060,26</a:t>
            </a:r>
          </a:p>
          <a:p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22440*2*1,2+8132,26 (30,2%)= </a:t>
            </a:r>
            <a:r>
              <a:rPr lang="ru-RU" sz="10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61 988,26</a:t>
            </a:r>
          </a:p>
          <a:p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22440*3*1,2+8132,26 </a:t>
            </a:r>
            <a:r>
              <a:rPr lang="ru-RU" sz="1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(30,2%)= </a:t>
            </a:r>
            <a:r>
              <a:rPr lang="ru-RU" sz="10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88 916,26</a:t>
            </a:r>
            <a:endParaRPr lang="ru-RU" sz="1000" b="1" u="sng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0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22440</a:t>
            </a:r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– МРОТ</a:t>
            </a:r>
          </a:p>
          <a:p>
            <a:r>
              <a:rPr lang="ru-RU" sz="10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1,2</a:t>
            </a:r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– РК</a:t>
            </a:r>
          </a:p>
          <a:p>
            <a:r>
              <a:rPr lang="ru-RU" sz="10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8132,26</a:t>
            </a:r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– СРЕДНЯЯ СУММА СТРАХОВЫХ ВЗНОСОВ</a:t>
            </a:r>
          </a:p>
          <a:p>
            <a:r>
              <a:rPr lang="ru-RU" sz="10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35 060,26+61988,26+88916,26 = 185 964,78</a:t>
            </a:r>
            <a:endParaRPr lang="ru-RU" sz="1000" b="1" u="sng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61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единительная линия 34"/>
          <p:cNvCxnSpPr/>
          <p:nvPr/>
        </p:nvCxnSpPr>
        <p:spPr>
          <a:xfrm>
            <a:off x="4499125" y="1691640"/>
            <a:ext cx="708660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07785" y="1691640"/>
            <a:ext cx="0" cy="69723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6435634" y="979604"/>
            <a:ext cx="5199017" cy="212130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584439">
              <a:defRPr/>
            </a:pPr>
            <a:r>
              <a:rPr lang="ru-RU" sz="1200" b="1" kern="0" dirty="0" smtClean="0">
                <a:solidFill>
                  <a:srgbClr val="2A398F"/>
                </a:solidFill>
              </a:rPr>
              <a:t>ПРИКАЗ</a:t>
            </a:r>
            <a:endParaRPr lang="ru-RU" sz="1200" b="1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r>
              <a:rPr lang="ru-RU" sz="1200" kern="0" dirty="0" smtClean="0">
                <a:solidFill>
                  <a:srgbClr val="2A398F"/>
                </a:solidFill>
              </a:rPr>
              <a:t>2712 ОТ 29.12.2024Г.</a:t>
            </a:r>
            <a:endParaRPr lang="ru-RU" sz="1200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endParaRPr lang="ru-RU" sz="1200" b="1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ОБ УТВЕРЖДЕНИИ РЕШЕНИЯ О ПОРЯДКЕ ПРЕДОСТАВЛЕНИЯ СУБСИДИЙ В ЦЕЛЯХ СОЗДАНИЯ (ОБОРУДОВАНИЯ) РАБОЧИХ МЕСТ ДЛЯ ТРУДОУСТРОЙСТВА ИНВАЛИДОВ</a:t>
            </a:r>
            <a:endParaRPr lang="ru-RU" sz="12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391886" y="353408"/>
            <a:ext cx="11460480" cy="188812"/>
            <a:chOff x="-2" y="284"/>
            <a:chExt cx="5762" cy="33"/>
          </a:xfrm>
        </p:grpSpPr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00" y="121768"/>
            <a:ext cx="824177" cy="68681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53738" y="1264973"/>
            <a:ext cx="4307888" cy="45243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kern="0" dirty="0">
                <a:solidFill>
                  <a:srgbClr val="C00000"/>
                </a:solidFill>
                <a:latin typeface="Arial Narrow" panose="020B0606020202030204" pitchFamily="34" charset="0"/>
              </a:rPr>
              <a:t>НАЦИОНАЛЬНЫЙ </a:t>
            </a:r>
            <a:r>
              <a:rPr lang="ru-RU" sz="2400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ПРОЕКТ </a:t>
            </a:r>
            <a:r>
              <a:rPr lang="ru-RU" sz="2400" b="1" kern="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«КАДРЫ»</a:t>
            </a:r>
          </a:p>
          <a:p>
            <a:pPr algn="ctr"/>
            <a:endParaRPr lang="ru-RU" sz="2400" b="1" kern="0" dirty="0" smtClean="0">
              <a:solidFill>
                <a:srgbClr val="1734CE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400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ГОСУДАРСТВЕННАЯ ПРОГРАММА</a:t>
            </a:r>
            <a:endParaRPr lang="ru-RU" sz="2400" b="1" kern="0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4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«</a:t>
            </a:r>
            <a:r>
              <a:rPr lang="ru-RU" sz="2400" b="1" kern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СОДЕЙСТВИЕ ЗАНЯТОСТИ </a:t>
            </a:r>
            <a:r>
              <a:rPr lang="ru-RU" sz="24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НАСЕЛЕНИЯ»</a:t>
            </a:r>
            <a:endParaRPr lang="ru-RU" sz="24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ru-RU" sz="2400" b="1" kern="0" dirty="0" smtClean="0">
              <a:solidFill>
                <a:srgbClr val="1734CE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400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СТРУКТУРНЫЙ ЭЛЕМЕНТ </a:t>
            </a:r>
            <a:r>
              <a:rPr lang="ru-RU" sz="2400" b="1" kern="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ФЕДЕРАЛЬНЫЙ ПРОЕКТ «АКТИВНЫЕ МЕРЫ СОДЕЙСТВИЯ ЗАНЯТОСТИ»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47894" y="2988103"/>
            <a:ext cx="6096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584439">
              <a:defRPr/>
            </a:pPr>
            <a:r>
              <a:rPr lang="ru-RU" sz="1200" b="1" kern="0" dirty="0">
                <a:solidFill>
                  <a:srgbClr val="2A398F"/>
                </a:solidFill>
              </a:rPr>
              <a:t>ПРИКАЗ</a:t>
            </a:r>
          </a:p>
          <a:p>
            <a:pPr algn="ctr" defTabSz="584439">
              <a:defRPr/>
            </a:pPr>
            <a:r>
              <a:rPr lang="ru-RU" sz="1200" kern="0" dirty="0">
                <a:solidFill>
                  <a:srgbClr val="2A398F"/>
                </a:solidFill>
              </a:rPr>
              <a:t>2713 ОТ 29.12.2024Г.</a:t>
            </a:r>
          </a:p>
          <a:p>
            <a:pPr algn="ctr" defTabSz="584439">
              <a:defRPr/>
            </a:pPr>
            <a:endParaRPr lang="ru-RU" b="1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ОБ УТВЕРЖДЕНИИ РЕШЕНИЯ О ПОРЯДКЕ ПРЕДОСТАВЛЕНИЯ СУБСИДИЙ ГОСУДАРСТВЕННУЮ ПОДДЕРЖКУ ТРУДОУСТРОЙСТВА РАБОТНИКОВ ИЗ ДРУГОЙ МЕСТНОСТИ ИЛИ ДРУГИХ ТЕРРИТОРИЙ</a:t>
            </a:r>
            <a:endParaRPr lang="ru-RU" sz="12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47894" y="4564355"/>
            <a:ext cx="6096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584439">
              <a:defRPr/>
            </a:pPr>
            <a:r>
              <a:rPr lang="ru-RU" sz="1200" b="1" kern="0" dirty="0">
                <a:solidFill>
                  <a:srgbClr val="2A398F"/>
                </a:solidFill>
              </a:rPr>
              <a:t>ПРИКАЗ</a:t>
            </a:r>
          </a:p>
          <a:p>
            <a:pPr algn="ctr" defTabSz="584439">
              <a:defRPr/>
            </a:pPr>
            <a:r>
              <a:rPr lang="ru-RU" sz="1200" kern="0" dirty="0">
                <a:solidFill>
                  <a:srgbClr val="2A398F"/>
                </a:solidFill>
              </a:rPr>
              <a:t>2714 ОТ 29.12.2024Г.</a:t>
            </a:r>
          </a:p>
          <a:p>
            <a:pPr algn="ctr" defTabSz="584439">
              <a:defRPr/>
            </a:pPr>
            <a:endParaRPr lang="ru-RU" b="1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ОБ УТВЕРЖДЕНИИ РЕШЕНИЯ О ПОРЯДКЕ ПРЕДОСТАВЛЕНИЯ СУБСИДИЙ НА ГОСУДАРСТВЕННУЮ ПОДДЕРЖКУ СТИМУЛИРОВАНИЯ НАЙМА ОТДЕЛЬНЫХ КАТЕГОРИЙ ГРАЖДАН</a:t>
            </a:r>
            <a:endParaRPr lang="ru-RU" sz="12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154" y="654416"/>
            <a:ext cx="613350" cy="743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307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3909797" y="1660013"/>
            <a:ext cx="780554" cy="735761"/>
          </a:xfrm>
          <a:prstGeom prst="line">
            <a:avLst/>
          </a:prstGeom>
          <a:ln w="25400">
            <a:solidFill>
              <a:srgbClr val="2A39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3966481" y="2400463"/>
            <a:ext cx="708660" cy="0"/>
          </a:xfrm>
          <a:prstGeom prst="line">
            <a:avLst/>
          </a:prstGeom>
          <a:ln w="25400">
            <a:solidFill>
              <a:srgbClr val="2A39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499125" y="1691640"/>
            <a:ext cx="708660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07785" y="1691640"/>
            <a:ext cx="0" cy="69723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931911" y="1691639"/>
            <a:ext cx="4061" cy="708824"/>
          </a:xfrm>
          <a:prstGeom prst="line">
            <a:avLst/>
          </a:prstGeom>
          <a:ln w="25400">
            <a:solidFill>
              <a:srgbClr val="2A39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1095921" y="2950734"/>
            <a:ext cx="3579221" cy="212130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584439">
              <a:defRPr/>
            </a:pPr>
            <a:r>
              <a:rPr lang="ru-RU" sz="1200" b="1" kern="0" dirty="0" smtClean="0">
                <a:solidFill>
                  <a:srgbClr val="2A398F"/>
                </a:solidFill>
              </a:rPr>
              <a:t>ПРИКАЗ</a:t>
            </a:r>
            <a:endParaRPr lang="ru-RU" sz="1200" b="1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r>
              <a:rPr lang="ru-RU" sz="1200" kern="0" dirty="0" smtClean="0">
                <a:solidFill>
                  <a:srgbClr val="2A398F"/>
                </a:solidFill>
              </a:rPr>
              <a:t>2712 ОТ 29.12.2024Г.</a:t>
            </a:r>
            <a:endParaRPr lang="ru-RU" sz="1200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endParaRPr lang="ru-RU" sz="1200" b="1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ОБ УТВЕРЖДЕНИИ РЕШЕНИЯ О ПОРЯДКЕ ПРЕДОСТАВЛЕНИЯ СУБСИДИЙ В ЦЕЛЯХ СОЗДАНИЯ (ОБОРУДОВАНИЯ) РАБОЧИХ МЕСТ ДЛЯ ТРУДОУСТРОЙСТВА ИНВАЛИДОВ</a:t>
            </a:r>
            <a:endParaRPr lang="ru-RU" sz="12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052" y="2028444"/>
            <a:ext cx="740995" cy="898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Прямоугольник 42"/>
          <p:cNvSpPr/>
          <p:nvPr/>
        </p:nvSpPr>
        <p:spPr>
          <a:xfrm>
            <a:off x="5991495" y="1210990"/>
            <a:ext cx="5756366" cy="41803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kern="0" dirty="0">
              <a:solidFill>
                <a:srgbClr val="2A398F"/>
              </a:solidFill>
            </a:endParaRPr>
          </a:p>
          <a:p>
            <a:endParaRPr lang="ru-RU" sz="1200" b="1" kern="0" dirty="0" smtClean="0">
              <a:solidFill>
                <a:srgbClr val="1734CE"/>
              </a:solidFill>
            </a:endParaRPr>
          </a:p>
          <a:p>
            <a:r>
              <a:rPr lang="ru-RU" sz="1200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ЦЕЛЬ ПРЕДОСТАВЛЕНИЯ СУБСИДИИ: 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ОКАЗАНИЕ ГОСУДАРСТВЕННОЙ ПОДДЕРЖКИ ЮРИДИЧЕСКИМ ЛИЦАМ И ИНДИВИДУАЛЬНЫМ ПРЕДПРИНИМАТЕЛЯМ НА ОБОРУДОВАНИЕ РАБОЧИХ МЕСТ ДЛЯ ТРУДОУСТРОЙСТВА </a:t>
            </a:r>
            <a:r>
              <a:rPr lang="ru-RU" sz="1200" b="1" u="sng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ИНВАЛИДОВ </a:t>
            </a:r>
            <a:r>
              <a:rPr lang="en-US" sz="1200" b="1" u="sng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I </a:t>
            </a:r>
            <a:r>
              <a:rPr lang="ru-RU" sz="1200" b="1" u="sng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И </a:t>
            </a:r>
            <a:r>
              <a:rPr lang="en-US" sz="1200" b="1" u="sng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II </a:t>
            </a:r>
            <a:r>
              <a:rPr lang="ru-RU" sz="1200" b="1" u="sng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ГРУПП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, ВЕТЕРАНОВ БОЕВЫХ ДЕЙСТВИЙ, ИМЕЮЩИХ ИНВАЛИДНОСТЬ, В ЦЕЛЯХ ЧАСТИЧНОГО ВОЗМЕЩЕНИЯ СЛЕДУЮЩИХ РАСХОДОВ: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rgbClr val="1734CE"/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НА ПРИОБРЕТЕНИЕ ОБОРУДОВАНИЯ ДЛЯ ОСНАЩЕНИЯ СПЕЦИАЛЬНЫХ РАБОЧИХ МЕСТ ДЛЯ ТРУДОУСТРОЙСТВА ИНВАЛИДОВ, В ТОМ ЧИСЛЕ ОСНОВНОЕ И ВСПОМОГАТЕЛЬНОЕ ОБОРУДОВАНИЕ, ТЕХНИЧЕСКИЕ ПРИСПОСОБЛЕНИЯ, РАБОЧАЯ И СПЕЦИАЛЬНАЯ МЕБЕЛЬ, СРЕДСТВА ДЛЯ СОЗДАНИЯ БЛАГОПРИЯТНЫХ УСЛОВИЙ ДЛЯ РАБОТЫ ИНВАЛИДА ПО ПРОФИЛЮ ОСНОВНОГО ЗАБОЛЕВАНИЯ В СООТВЕТСТВИИ С ИПР ИЛИ АБИЛИТАЦИИ ИНВАЛИДА;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НА МОНТАЖ И УСТАНОВКУ ПРИОБРЕТЕННОГО ОБОРУДОВАНИЯ ДЛЯ ОСНАЩЕНИЯ СПЕЦИАЛЬНЫХ РАБОЧИХ МЕСТ ДЛЯ ТРУДОУСТРОЙСТВА ИНВАЛИДОВ;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НА ОБОРУДОВАНИЕ РАБОЧИХ МЕСТ ДЛЯ ТРУДОУСТРОЙСТВА ИНВАЛИДОВ ПО МЕСТУ ПРОЖИВАНИЯ (НАДОМНЫЙ ТРУД), ЕСЛИ ХАРАКТЕР РАБОТЫ РЕКОМЕНДОВАН ИПР ИЛИ АБИЛИТАЦИИ ИНВАЛИДА, ПРИ УСЛОВИИ ОФОРМЛЕНИЯ НАДОМНОГО ТРУДА В СООТВЕТСТВИИ С ТК РФ </a:t>
            </a:r>
          </a:p>
          <a:p>
            <a:r>
              <a:rPr lang="ru-RU" sz="1200" kern="0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  </a:t>
            </a:r>
          </a:p>
          <a:p>
            <a:pPr defTabSz="584439">
              <a:spcAft>
                <a:spcPts val="750"/>
              </a:spcAft>
              <a:defRPr/>
            </a:pPr>
            <a:endParaRPr lang="ru-RU" sz="1200" kern="0" dirty="0">
              <a:solidFill>
                <a:srgbClr val="00B050"/>
              </a:solidFill>
            </a:endParaRPr>
          </a:p>
          <a:p>
            <a:pPr marL="214313" indent="-214313">
              <a:spcAft>
                <a:spcPts val="750"/>
              </a:spcAft>
              <a:buFont typeface="Wingdings" panose="05000000000000000000" pitchFamily="2" charset="2"/>
              <a:buChar char="ü"/>
            </a:pPr>
            <a:endParaRPr lang="ru-RU" sz="1200" b="1" kern="0" dirty="0">
              <a:solidFill>
                <a:srgbClr val="2A398F"/>
              </a:solidFill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391886" y="353408"/>
            <a:ext cx="11460480" cy="188812"/>
            <a:chOff x="-2" y="284"/>
            <a:chExt cx="5762" cy="33"/>
          </a:xfrm>
        </p:grpSpPr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00" y="121768"/>
            <a:ext cx="824177" cy="686814"/>
          </a:xfrm>
          <a:prstGeom prst="rect">
            <a:avLst/>
          </a:prstGeom>
        </p:spPr>
      </p:pic>
      <p:grpSp>
        <p:nvGrpSpPr>
          <p:cNvPr id="27" name="Группа 26"/>
          <p:cNvGrpSpPr/>
          <p:nvPr/>
        </p:nvGrpSpPr>
        <p:grpSpPr>
          <a:xfrm>
            <a:off x="1095920" y="1608898"/>
            <a:ext cx="3641869" cy="4722233"/>
            <a:chOff x="1095920" y="1608898"/>
            <a:chExt cx="3641869" cy="4722233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095920" y="1608898"/>
              <a:ext cx="3641869" cy="4722233"/>
              <a:chOff x="1095920" y="1608898"/>
              <a:chExt cx="3641869" cy="4722233"/>
            </a:xfrm>
          </p:grpSpPr>
          <p:sp>
            <p:nvSpPr>
              <p:cNvPr id="2" name="Прямоугольник 1"/>
              <p:cNvSpPr/>
              <p:nvPr/>
            </p:nvSpPr>
            <p:spPr>
              <a:xfrm>
                <a:off x="1095920" y="1691639"/>
                <a:ext cx="3579221" cy="4639492"/>
              </a:xfrm>
              <a:prstGeom prst="rect">
                <a:avLst/>
              </a:prstGeom>
              <a:noFill/>
              <a:ln w="25400">
                <a:solidFill>
                  <a:srgbClr val="2A398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3940681" y="1608898"/>
                <a:ext cx="797108" cy="892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4" name="Прямоугольник 13"/>
            <p:cNvSpPr/>
            <p:nvPr/>
          </p:nvSpPr>
          <p:spPr>
            <a:xfrm>
              <a:off x="4665384" y="1608898"/>
              <a:ext cx="45719" cy="7627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5991495" y="5500134"/>
            <a:ext cx="5756366" cy="830997"/>
          </a:xfrm>
          <a:prstGeom prst="rect">
            <a:avLst/>
          </a:prstGeom>
          <a:ln w="3175">
            <a:noFill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КАТЕГОРИИ ПОЛУЧАТЕЛЕЙ СУБСИДИИ: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КОММЕРЧЕСКИЕ ОРГАНИЗАЦИИ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НЕКОММЕРЧЕСКИЕ ОРГАНИЗАЦИИ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ИНДИВИДУАЛЬНЫЕ ПРЕДПРИНИМАТЕЛИ</a:t>
            </a:r>
            <a:endParaRPr lang="ru-RU" sz="12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7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единительная линия 34"/>
          <p:cNvCxnSpPr/>
          <p:nvPr/>
        </p:nvCxnSpPr>
        <p:spPr>
          <a:xfrm>
            <a:off x="4499125" y="1691640"/>
            <a:ext cx="708660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07785" y="1691640"/>
            <a:ext cx="0" cy="69723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243841" y="1837509"/>
            <a:ext cx="10563497" cy="383177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kern="0" dirty="0">
              <a:solidFill>
                <a:srgbClr val="2A398F"/>
              </a:solidFill>
            </a:endParaRPr>
          </a:p>
          <a:p>
            <a:endParaRPr lang="ru-RU" sz="1200" b="1" kern="0" dirty="0" smtClean="0">
              <a:solidFill>
                <a:srgbClr val="1734CE"/>
              </a:solidFill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НАЛИЧИЕ ГОСУДАРСТВЕННОЙ РЕГИСТРАЦИИ РАБОТОДАТЕЛЯ ДО 01.01.2025Г.;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ОТСУТСТВИЕ НЕИСПОЛНЕННОЙ ОБЯЗАННОСТИ ПО УПЛАТЕ НАЛОГОВ, СБОРОВ, СТРАХОВЫХ ВЗНОСОВ, ПЕНЕЙ, ШТРАФОВ И ПРОЦЕНТОВ, </a:t>
            </a:r>
            <a:r>
              <a:rPr lang="ru-RU" sz="1200" b="1" u="sng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ПРЕВЫШАЮЩЕЙ 10 ТЫС.РУБЛЕЙ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РАБОТОДАТЕЛЬ НЕ НАХОДИТСЯ В ПРОЦЕССЕ РЕОРГАНИЗАЦИИ (ЗА ИСКЛЮЧЕНИЕМ РЕОРГАНИЗАЦИИ В ФОРМЕ ПРИСОЕДИНЕНИЯ К РАБОТОДАТЕЛЮ ДРУГОГО ЮРИДИЧЕСКОГО ЛИЦА), ЛИКВИДАЦИИ, В ОТНОШЕНИИ РАБОТОДАТЕЛЯ НЕ ВВЕДЕНА ПРОЦЕДУРА БАНКРОТСТВА;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ОТСУТСТВИЕ В РЕЕСТРЕ ДИСКВАЛИФИЦИРОВАННЫХ ЛИЦ;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РАБОТОДАТЕЛЬ НЕ ЯВЛЯЕТСЯ ПОЛУЧАТЕЛЕМ В ТЕКУЩЕМ ГОДУ СУБСИДИИ В СООТВЕТСТВИИ С ПП РФ ОТ 25.10.2013 № 1780;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ЗАКЛЮЧЕНИЕ ТРУДОВОГО ДОГОВОРА С ИНВАЛИДОМ НА СРОК </a:t>
            </a:r>
            <a:r>
              <a:rPr lang="ru-RU" sz="1200" b="1" u="sng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НЕ МЕНЕЕ 6 МЕСЯЦЕВ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ЗАКЛЮЧЕНИЕ ТРУДОВОГО ДОГОВОРА С ИНВАЛИДОМ НА УСЛОВИЯХ ПОЛНОГО РАБОЧЕГО ДНЯ С УЧЕТОМ ПРОДОЛЖИТЕЛЬНОСТИ, УСТАНОВЛЕННОЙ ДЛЯ ДАННОЙ КАТЕГОРИИ РАБОТНИКОВ;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ОБЕСПЕЧЕНИЕ ОПЛАТЫ ТРУДА ИНВАЛИДА В РАЗМЕРЕ НЕ МЕНЕЕ МРОТ И УСТАНОВЛЕННЫХ ЗАКОНОДАТЕЛЬСТВОМ ВЫПЛАТ КОМПЕНСАЦИОННОГО ХАРАКТЕРА;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КОНТРОЛИРУЮЩИМИ ЛИЦАМИ ДЛЯ ОРГАНИЗАЦИИ НЕ ЯВЛЯЮТСЯ ИНОСТРАННЫЕ ГРАЖДАНЕ ИЛИ ЮРИДИЧЕСКИЕ ЛИЦА;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ОБЕСПЕЧЕНИЕ ЗАКРЕПЛЯЕМОСТИ ТРУДОУСТРОЕННЫХ ИНВАЛИДОВ </a:t>
            </a:r>
            <a:r>
              <a:rPr lang="en-US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I 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И </a:t>
            </a:r>
            <a:r>
              <a:rPr lang="en-US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II 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ГРУПП. ВЕТЕРАНОВ БОЕВЫХ ДЕЙСТВИЙ, ИМЕЮЩИХ ИНВАЛИДНОСТЬ, НА СОЗДАННЫХ РАБОЧИХ МЕСТАХ НЕ МЕНЕЕ 9 МЕСЯЦЕВ ИЗ 12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200" kern="0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  </a:t>
            </a:r>
          </a:p>
          <a:p>
            <a:pPr defTabSz="584439">
              <a:spcAft>
                <a:spcPts val="750"/>
              </a:spcAft>
              <a:defRPr/>
            </a:pPr>
            <a:endParaRPr lang="ru-RU" sz="1200" kern="0" dirty="0">
              <a:solidFill>
                <a:srgbClr val="00B050"/>
              </a:solidFill>
            </a:endParaRPr>
          </a:p>
          <a:p>
            <a:pPr marL="214313" indent="-214313">
              <a:spcAft>
                <a:spcPts val="750"/>
              </a:spcAft>
              <a:buFont typeface="Wingdings" panose="05000000000000000000" pitchFamily="2" charset="2"/>
              <a:buChar char="ü"/>
            </a:pPr>
            <a:endParaRPr lang="ru-RU" sz="1200" b="1" kern="0" dirty="0">
              <a:solidFill>
                <a:srgbClr val="2A398F"/>
              </a:solidFill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391886" y="353408"/>
            <a:ext cx="11460480" cy="188812"/>
            <a:chOff x="-2" y="284"/>
            <a:chExt cx="5762" cy="33"/>
          </a:xfrm>
        </p:grpSpPr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00" y="121768"/>
            <a:ext cx="824177" cy="6868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27417" y="69717"/>
            <a:ext cx="453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kern="0" dirty="0">
                <a:solidFill>
                  <a:srgbClr val="1734CE"/>
                </a:solidFill>
                <a:latin typeface="Arial Narrow" panose="020B0606020202030204" pitchFamily="34" charset="0"/>
              </a:rPr>
              <a:t>КРИТЕРИИ ПОЛУЧАТЕЛЕЙ </a:t>
            </a:r>
            <a:r>
              <a:rPr lang="ru-RU" b="1" kern="0" dirty="0" smtClean="0">
                <a:solidFill>
                  <a:srgbClr val="1734CE"/>
                </a:solidFill>
                <a:latin typeface="Arial Narrow" panose="020B0606020202030204" pitchFamily="34" charset="0"/>
              </a:rPr>
              <a:t>СУБСИДИИ</a:t>
            </a:r>
            <a:endParaRPr lang="ru-RU" b="1" kern="0" dirty="0">
              <a:solidFill>
                <a:srgbClr val="1734C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40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единительная линия 34"/>
          <p:cNvCxnSpPr/>
          <p:nvPr/>
        </p:nvCxnSpPr>
        <p:spPr>
          <a:xfrm>
            <a:off x="4499125" y="1691640"/>
            <a:ext cx="708660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07785" y="1691640"/>
            <a:ext cx="0" cy="69723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572883" y="2680858"/>
            <a:ext cx="10563497" cy="383177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kern="0" dirty="0">
              <a:solidFill>
                <a:srgbClr val="2A398F"/>
              </a:solidFill>
            </a:endParaRPr>
          </a:p>
          <a:p>
            <a:endParaRPr lang="ru-RU" sz="1200" b="1" kern="0" dirty="0" smtClean="0">
              <a:solidFill>
                <a:srgbClr val="1734CE"/>
              </a:solidFill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200" kern="0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  </a:t>
            </a:r>
          </a:p>
          <a:p>
            <a:pPr defTabSz="584439">
              <a:spcAft>
                <a:spcPts val="750"/>
              </a:spcAft>
              <a:defRPr/>
            </a:pPr>
            <a:endParaRPr lang="ru-RU" sz="1200" kern="0" dirty="0">
              <a:solidFill>
                <a:srgbClr val="00B050"/>
              </a:solidFill>
            </a:endParaRPr>
          </a:p>
          <a:p>
            <a:pPr marL="214313" indent="-214313">
              <a:spcAft>
                <a:spcPts val="750"/>
              </a:spcAft>
              <a:buFont typeface="Wingdings" panose="05000000000000000000" pitchFamily="2" charset="2"/>
              <a:buChar char="ü"/>
            </a:pPr>
            <a:endParaRPr lang="ru-RU" sz="1200" b="1" kern="0" dirty="0">
              <a:solidFill>
                <a:srgbClr val="2A398F"/>
              </a:solidFill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391886" y="353408"/>
            <a:ext cx="11460480" cy="188812"/>
            <a:chOff x="-2" y="284"/>
            <a:chExt cx="5762" cy="33"/>
          </a:xfrm>
        </p:grpSpPr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00" y="121768"/>
            <a:ext cx="824177" cy="68681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3146" y="1305740"/>
            <a:ext cx="4316979" cy="193899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b="1" kern="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                           </a:t>
            </a:r>
            <a:r>
              <a:rPr lang="ru-RU" sz="1200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ФОРМУЛА РАСЧЕТА СУБСИДИИ</a:t>
            </a:r>
          </a:p>
          <a:p>
            <a:endParaRPr lang="ru-RU" sz="1200" b="1" kern="0" dirty="0" smtClean="0">
              <a:solidFill>
                <a:srgbClr val="1734CE"/>
              </a:solidFill>
              <a:latin typeface="Arial Narrow" panose="020B0606020202030204" pitchFamily="34" charset="0"/>
            </a:endParaRPr>
          </a:p>
          <a:p>
            <a:r>
              <a:rPr lang="en-US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          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                            </a:t>
            </a:r>
            <a:r>
              <a:rPr lang="en-US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V</a:t>
            </a:r>
            <a:r>
              <a:rPr lang="ru-RU" sz="1200" b="1" kern="0" dirty="0" err="1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суб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= ∑( </a:t>
            </a:r>
            <a:r>
              <a:rPr lang="en-US" sz="1200" b="1" kern="0" dirty="0" err="1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Nk</a:t>
            </a:r>
            <a:r>
              <a:rPr lang="en-US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x </a:t>
            </a:r>
            <a:r>
              <a:rPr lang="en-US" sz="1200" b="1" kern="0" dirty="0" err="1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Ck</a:t>
            </a:r>
            <a:r>
              <a:rPr lang="en-US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)</a:t>
            </a:r>
          </a:p>
          <a:p>
            <a:r>
              <a:rPr lang="en-US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V</a:t>
            </a:r>
            <a:r>
              <a:rPr lang="ru-RU" sz="1200" b="1" kern="0" dirty="0" err="1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суб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– объем субсидии, предоставляемой работодателю;</a:t>
            </a:r>
          </a:p>
          <a:p>
            <a:r>
              <a:rPr lang="en-US" sz="1200" b="1" kern="0" dirty="0" err="1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Nk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– число рабочих мест, оборудованных работодателем для трудоустройства инвалидов;</a:t>
            </a:r>
          </a:p>
          <a:p>
            <a:r>
              <a:rPr lang="en-US" sz="1200" b="1" kern="0" dirty="0" err="1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Ck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– стоимость оборудования рабочего места для трудоустройства инвалида, </a:t>
            </a:r>
            <a:r>
              <a:rPr lang="ru-RU" sz="1200" b="1" u="sng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но не более 200 тыс. рублей.</a:t>
            </a:r>
            <a:r>
              <a:rPr lang="en-US" sz="1200" b="1" u="sng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u="sng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за одно рабочее место</a:t>
            </a:r>
          </a:p>
          <a:p>
            <a:endParaRPr lang="ru-RU" sz="12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43146" y="4174177"/>
            <a:ext cx="4316979" cy="1384995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ПОКАЗАТЕЛЬ ДОСТИЖЕНИЯ РЕЗУЛЬТАТА ИСПОЛЬЗОВАНИЯ СУБСИДИИ</a:t>
            </a:r>
          </a:p>
          <a:p>
            <a:endParaRPr lang="ru-RU" sz="1200" b="1" kern="0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ОБЕСПЕЧЕНИЕ ЗАНЯТОСТИ ИНВАЛИДОВ НА ОБОРУДОВАННЫЕ РАБОЧИЕ МЕСТА СРОКОМ </a:t>
            </a:r>
            <a:r>
              <a:rPr lang="ru-RU" sz="1200" b="1" u="sng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НЕ МЕНЕЕ 9 МЕСЯЦЕВ В ТЕЧЕНИЕ 12 МЕСЯЦЕВ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С МОМЕНТА ЗАКЛЮЧЕНИЯ ТРУДОВОГО ДОГОВОРА</a:t>
            </a:r>
          </a:p>
          <a:p>
            <a:endParaRPr lang="ru-RU" sz="12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229" y="1270708"/>
            <a:ext cx="4300151" cy="42884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6031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8927713" y="2895074"/>
            <a:ext cx="1279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NAME </a:t>
            </a:r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ERE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10101379" y="4280986"/>
            <a:ext cx="0" cy="19336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0101379" y="2945218"/>
            <a:ext cx="1377448" cy="11386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0101379" y="2956604"/>
            <a:ext cx="0" cy="157072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1469948" y="2936269"/>
            <a:ext cx="0" cy="157072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088676" y="5150335"/>
            <a:ext cx="1595098" cy="37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NAME </a:t>
            </a:r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HERE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78" name="Group 4"/>
          <p:cNvGrpSpPr>
            <a:grpSpLocks/>
          </p:cNvGrpSpPr>
          <p:nvPr/>
        </p:nvGrpSpPr>
        <p:grpSpPr bwMode="auto">
          <a:xfrm>
            <a:off x="391886" y="353408"/>
            <a:ext cx="11460480" cy="188812"/>
            <a:chOff x="-2" y="284"/>
            <a:chExt cx="5762" cy="33"/>
          </a:xfrm>
        </p:grpSpPr>
        <p:sp>
          <p:nvSpPr>
            <p:cNvPr id="79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80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81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82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</p:grpSp>
      <p:pic>
        <p:nvPicPr>
          <p:cNvPr id="83" name="Рисунок 8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00" y="121768"/>
            <a:ext cx="824177" cy="68681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93561" y="1275468"/>
            <a:ext cx="1461288" cy="1436769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ОБОРУДОВАНИЕ РАБОЧЕГО МЕСТА ИНВАЛИДА (ИНВАЛИДОВ)</a:t>
            </a:r>
          </a:p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РАБОТОДАТЕЛЕМ</a:t>
            </a:r>
            <a:endParaRPr lang="ru-RU" sz="1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2494832" y="1262879"/>
            <a:ext cx="1441190" cy="1436771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ПОДПИСАНИЕ ТРУДОВОГО ДОГОВОРА С ИНВАЛИДОМ, ТРУДОУСТРОЕННЫМ НА ОБОРУДОВАННОЕ РАБОЧЕЕ МЕСТО</a:t>
            </a:r>
          </a:p>
        </p:txBody>
      </p:sp>
      <p:cxnSp>
        <p:nvCxnSpPr>
          <p:cNvPr id="85" name="Straight Connector 7"/>
          <p:cNvCxnSpPr/>
          <p:nvPr/>
        </p:nvCxnSpPr>
        <p:spPr>
          <a:xfrm rot="-5400000">
            <a:off x="2081679" y="1760894"/>
            <a:ext cx="0" cy="440741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7"/>
          <p:cNvCxnSpPr/>
          <p:nvPr/>
        </p:nvCxnSpPr>
        <p:spPr>
          <a:xfrm rot="-5400000">
            <a:off x="4336366" y="1773485"/>
            <a:ext cx="0" cy="440741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Прямоугольник 87"/>
          <p:cNvSpPr/>
          <p:nvPr/>
        </p:nvSpPr>
        <p:spPr>
          <a:xfrm>
            <a:off x="4663196" y="1257558"/>
            <a:ext cx="2138846" cy="1436771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НАПРАВЛЕНИЕ РАБОТОДАТЕЛЕМ ЗАЯВЛЕНИЯ НА ПРЕДОСТАВЛЕНИЕ СУБСИДИИ В </a:t>
            </a:r>
            <a:r>
              <a:rPr lang="ru-RU" sz="1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ЦЗН (В </a:t>
            </a:r>
            <a:r>
              <a:rPr lang="ru-RU" sz="1000" b="1" dirty="0">
                <a:solidFill>
                  <a:srgbClr val="002060"/>
                </a:solidFill>
                <a:latin typeface="Arial Narrow" panose="020B0606020202030204" pitchFamily="34" charset="0"/>
              </a:rPr>
              <a:t>ТЕЧЕНИЕ 3Х МЕСЯЦЕВ С ДАТЫ ПОДПИСАНИЯ ТД С ИНВАЛИДОМ (НО НЕ РАНЕЕ 1 ИЮНЯ 2025 ГОДА)</a:t>
            </a:r>
          </a:p>
        </p:txBody>
      </p:sp>
      <p:sp>
        <p:nvSpPr>
          <p:cNvPr id="96" name="Прямоугольник 95"/>
          <p:cNvSpPr/>
          <p:nvPr/>
        </p:nvSpPr>
        <p:spPr>
          <a:xfrm>
            <a:off x="10395236" y="1275468"/>
            <a:ext cx="1457130" cy="14188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К ЗАЯВЛЕНИЮ ПРИКЛАДЫВАЮТСЯ КОПИИ ДОКУМЕНТОВ:</a:t>
            </a:r>
          </a:p>
          <a:p>
            <a:pPr algn="ctr"/>
            <a:r>
              <a:rPr lang="ru-RU" sz="600" b="1" dirty="0">
                <a:solidFill>
                  <a:srgbClr val="002060"/>
                </a:solidFill>
                <a:latin typeface="Arial Narrow" panose="020B0606020202030204" pitchFamily="34" charset="0"/>
              </a:rPr>
              <a:t>-ПОДТВЕРЖДАЮЩИХ ПРИЕМА НА РАБОТУ ИНВАЛИДОВ ПОСЛЕ 1 ЯНВАРЯ 2025Г.</a:t>
            </a:r>
          </a:p>
          <a:p>
            <a:pPr algn="ctr"/>
            <a:r>
              <a:rPr lang="ru-RU" sz="600" b="1" dirty="0">
                <a:solidFill>
                  <a:srgbClr val="002060"/>
                </a:solidFill>
                <a:latin typeface="Arial Narrow" panose="020B0606020202030204" pitchFamily="34" charset="0"/>
              </a:rPr>
              <a:t>-ПОДТВЕРЖДАЮЩИХ ПРИОБРЕТЕНИЕ НЕОБХОДИМОГО ОБОРУДОВАНИЯ ИЛИ ПРИСПОСОБЛЕНИЙ ДЛЯ ОСНАЩЕНИЯ РАБОЧЕГО МЕСТА ИНВАЛИДА (ТОВАРНЫЕ ЧЕКИ, ТОВАРНО-ТРАНСПОРТНЫЕ НАКЛАДНЫЕ);</a:t>
            </a:r>
          </a:p>
          <a:p>
            <a:pPr algn="ctr"/>
            <a:r>
              <a:rPr lang="ru-RU" sz="600" b="1" dirty="0">
                <a:solidFill>
                  <a:srgbClr val="002060"/>
                </a:solidFill>
                <a:latin typeface="Arial Narrow" panose="020B0606020202030204" pitchFamily="34" charset="0"/>
              </a:rPr>
              <a:t>- АКТ ВЫПОЛНЕННЫХ РАБОТ (ПРЕДОСТАВЛЕННЫХ УСЛУГ)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7529216" y="1278694"/>
            <a:ext cx="2138846" cy="1436771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 Narrow" panose="020B0606020202030204" pitchFamily="34" charset="0"/>
              </a:rPr>
              <a:t>СОГЛАСОВАНИЕ ЗАЯВЛЕНИЯ ПРОВЕРКА ЗАЯВЛЕНИЯ И СВЕДЕНИЙ ПО КАЖДОМУ ТРУДОУСТРОЕННОМУ ИНВАЛИДУ </a:t>
            </a:r>
            <a:r>
              <a:rPr lang="ru-RU" sz="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ЦЗН В </a:t>
            </a:r>
            <a:r>
              <a:rPr lang="ru-RU" sz="800" b="1" dirty="0">
                <a:solidFill>
                  <a:srgbClr val="002060"/>
                </a:solidFill>
                <a:latin typeface="Arial Narrow" panose="020B0606020202030204" pitchFamily="34" charset="0"/>
              </a:rPr>
              <a:t>ТЕЧЕНИЕ 15 РАБОЧИХ ДНЕЙ (КОМИССИЯ).  КОМИССИЯ В ТЕЧЕНИЕ 5 ДНЕЙ СВЕРЯЕТ КОПИИ ФИНАНСОВЫХ ДОКУМЕНТОВ С ОРИГИНАЛАМИ, ПРИ НЕОБХОДИМОСТИ ВЫЕЗЖАЕТ К РАБОТОДАТЕЛЮ ДЛЯ ПРОВЕРКИ</a:t>
            </a:r>
          </a:p>
        </p:txBody>
      </p:sp>
      <p:cxnSp>
        <p:nvCxnSpPr>
          <p:cNvPr id="98" name="Straight Connector 7"/>
          <p:cNvCxnSpPr/>
          <p:nvPr/>
        </p:nvCxnSpPr>
        <p:spPr>
          <a:xfrm rot="-5400000">
            <a:off x="7128871" y="1755571"/>
            <a:ext cx="0" cy="440741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3"/>
          <p:cNvCxnSpPr/>
          <p:nvPr/>
        </p:nvCxnSpPr>
        <p:spPr>
          <a:xfrm>
            <a:off x="20988913" y="7886892"/>
            <a:ext cx="0" cy="83950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Прямоугольник 101"/>
          <p:cNvSpPr/>
          <p:nvPr/>
        </p:nvSpPr>
        <p:spPr>
          <a:xfrm>
            <a:off x="9703175" y="3159914"/>
            <a:ext cx="1005619" cy="1121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 Narrow" panose="020B0606020202030204" pitchFamily="34" charset="0"/>
              </a:rPr>
              <a:t>СОГЛАСОВАНИЕ ПОСРЕДСТВОМ ПОДПИСАНИЯ УКЭП </a:t>
            </a:r>
            <a:r>
              <a:rPr lang="ru-RU" sz="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ЦЗН И </a:t>
            </a:r>
            <a:r>
              <a:rPr lang="ru-RU" sz="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НАПРАВЛЕНИЕ В ФОНД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10861053" y="3172674"/>
            <a:ext cx="991314" cy="109150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ВОЗВРАЩЕНИЕ ЗАЯВЛЕНИЯ РАБОТОДАТЕЛЮ </a:t>
            </a:r>
            <a:r>
              <a:rPr lang="ru-RU" sz="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ЦЗН (НЕ </a:t>
            </a:r>
            <a:r>
              <a:rPr lang="ru-RU" sz="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ПОЗДНЕЕ 3 РАБОЧИХ ДНЕЙ СО ДНЯ ПРОВЕРКИ) </a:t>
            </a:r>
          </a:p>
        </p:txBody>
      </p:sp>
      <p:cxnSp>
        <p:nvCxnSpPr>
          <p:cNvPr id="107" name="Straight Connector 7"/>
          <p:cNvCxnSpPr/>
          <p:nvPr/>
        </p:nvCxnSpPr>
        <p:spPr>
          <a:xfrm flipH="1" flipV="1">
            <a:off x="6908500" y="4468198"/>
            <a:ext cx="3192880" cy="16099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Прямоугольник 115"/>
          <p:cNvSpPr/>
          <p:nvPr/>
        </p:nvSpPr>
        <p:spPr>
          <a:xfrm>
            <a:off x="5391181" y="3113676"/>
            <a:ext cx="1441190" cy="1436771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НАПРАВЛЕНИЕ ЗАЯВЛЕНИЯ НА ПРЕДОСТАВЛЕНИЕ СУБСИДИИ В ФОНД</a:t>
            </a:r>
            <a:endParaRPr lang="ru-RU" sz="1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18" name="Straight Connector 36"/>
          <p:cNvCxnSpPr/>
          <p:nvPr/>
        </p:nvCxnSpPr>
        <p:spPr>
          <a:xfrm>
            <a:off x="10772599" y="2756055"/>
            <a:ext cx="0" cy="172564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36"/>
          <p:cNvCxnSpPr/>
          <p:nvPr/>
        </p:nvCxnSpPr>
        <p:spPr>
          <a:xfrm>
            <a:off x="6111776" y="4550447"/>
            <a:ext cx="0" cy="172564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37"/>
          <p:cNvCxnSpPr/>
          <p:nvPr/>
        </p:nvCxnSpPr>
        <p:spPr>
          <a:xfrm>
            <a:off x="5353592" y="4851803"/>
            <a:ext cx="1448450" cy="11552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38"/>
          <p:cNvCxnSpPr/>
          <p:nvPr/>
        </p:nvCxnSpPr>
        <p:spPr>
          <a:xfrm flipH="1">
            <a:off x="5363562" y="5720403"/>
            <a:ext cx="94" cy="228878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37"/>
          <p:cNvCxnSpPr/>
          <p:nvPr/>
        </p:nvCxnSpPr>
        <p:spPr>
          <a:xfrm>
            <a:off x="-2303637" y="8574762"/>
            <a:ext cx="1519346" cy="0"/>
          </a:xfrm>
          <a:prstGeom prst="line">
            <a:avLst/>
          </a:prstGeom>
          <a:ln>
            <a:solidFill>
              <a:srgbClr val="1734C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39"/>
          <p:cNvCxnSpPr/>
          <p:nvPr/>
        </p:nvCxnSpPr>
        <p:spPr>
          <a:xfrm>
            <a:off x="5363562" y="4855763"/>
            <a:ext cx="0" cy="23837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38"/>
          <p:cNvCxnSpPr/>
          <p:nvPr/>
        </p:nvCxnSpPr>
        <p:spPr>
          <a:xfrm>
            <a:off x="-2303637" y="8574762"/>
            <a:ext cx="0" cy="314144"/>
          </a:xfrm>
          <a:prstGeom prst="line">
            <a:avLst/>
          </a:prstGeom>
          <a:ln>
            <a:solidFill>
              <a:srgbClr val="1734CE"/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37"/>
          <p:cNvCxnSpPr/>
          <p:nvPr/>
        </p:nvCxnSpPr>
        <p:spPr>
          <a:xfrm>
            <a:off x="-8509879" y="11383841"/>
            <a:ext cx="1519346" cy="0"/>
          </a:xfrm>
          <a:prstGeom prst="line">
            <a:avLst/>
          </a:prstGeom>
          <a:ln>
            <a:solidFill>
              <a:srgbClr val="1734C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Прямоугольник 126"/>
          <p:cNvSpPr/>
          <p:nvPr/>
        </p:nvSpPr>
        <p:spPr>
          <a:xfrm>
            <a:off x="3215427" y="5163694"/>
            <a:ext cx="2339101" cy="456974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ОСУЩЕСТВЛЕНИЕ ПЕРЕЧИСЛЕНИЯ СУБСИДИИ В ТЕЧЕНИЕ 10 РАБОЧИХ ДНЕЙ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6575461" y="5150335"/>
            <a:ext cx="2373954" cy="456974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ОТКАЗ В ПРЕДОСТАВЛЕНИИ СУБСИДИИ</a:t>
            </a:r>
          </a:p>
        </p:txBody>
      </p:sp>
      <p:sp>
        <p:nvSpPr>
          <p:cNvPr id="139" name="Прямоугольник 138"/>
          <p:cNvSpPr/>
          <p:nvPr/>
        </p:nvSpPr>
        <p:spPr>
          <a:xfrm>
            <a:off x="3215427" y="6004797"/>
            <a:ext cx="2339102" cy="537099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НАПРАВЛЕНИЕ ИНФОРМАЦИИ О ПЕРЕЧИСЛЕНИИ СУБСИДИИ В ЛК СТРАХОВАТЕЛЯ</a:t>
            </a:r>
          </a:p>
        </p:txBody>
      </p:sp>
      <p:cxnSp>
        <p:nvCxnSpPr>
          <p:cNvPr id="140" name="Straight Connector 39"/>
          <p:cNvCxnSpPr/>
          <p:nvPr/>
        </p:nvCxnSpPr>
        <p:spPr>
          <a:xfrm>
            <a:off x="6808637" y="4855763"/>
            <a:ext cx="0" cy="23837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Прямоугольник 146"/>
          <p:cNvSpPr/>
          <p:nvPr/>
        </p:nvSpPr>
        <p:spPr>
          <a:xfrm>
            <a:off x="6610313" y="6004797"/>
            <a:ext cx="2339102" cy="537099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НАПРАВЛЕНИЕ ИНФОРМАЦИИ </a:t>
            </a:r>
            <a:r>
              <a:rPr lang="ru-RU" sz="1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ОБ ОТКАЗЕ В ПЕРЕЧИСЛЕНИИ </a:t>
            </a:r>
            <a:r>
              <a:rPr lang="ru-RU" sz="1000" b="1" dirty="0">
                <a:solidFill>
                  <a:srgbClr val="002060"/>
                </a:solidFill>
                <a:latin typeface="Arial Narrow" panose="020B0606020202030204" pitchFamily="34" charset="0"/>
              </a:rPr>
              <a:t>СУБСИДИИ В ЛК СТРАХОВАТЕЛЯ</a:t>
            </a:r>
          </a:p>
        </p:txBody>
      </p:sp>
      <p:cxnSp>
        <p:nvCxnSpPr>
          <p:cNvPr id="148" name="Straight Connector 38"/>
          <p:cNvCxnSpPr/>
          <p:nvPr/>
        </p:nvCxnSpPr>
        <p:spPr>
          <a:xfrm flipH="1">
            <a:off x="6832371" y="5735179"/>
            <a:ext cx="94" cy="228878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3344517" y="54361"/>
            <a:ext cx="5811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734CE"/>
                </a:solidFill>
                <a:latin typeface="Arial Narrow" panose="020B0606020202030204" pitchFamily="34" charset="0"/>
              </a:rPr>
              <a:t>УСЛОВИЯ И ПОРЯДОК ПРЕДОСТАВЛЕНИЯ СУБСИДИИ</a:t>
            </a:r>
          </a:p>
        </p:txBody>
      </p:sp>
      <p:cxnSp>
        <p:nvCxnSpPr>
          <p:cNvPr id="153" name="Straight Connector 7"/>
          <p:cNvCxnSpPr/>
          <p:nvPr/>
        </p:nvCxnSpPr>
        <p:spPr>
          <a:xfrm rot="-5400000">
            <a:off x="10101379" y="1773484"/>
            <a:ext cx="0" cy="440741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75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3909797" y="1660013"/>
            <a:ext cx="780554" cy="735761"/>
          </a:xfrm>
          <a:prstGeom prst="line">
            <a:avLst/>
          </a:prstGeom>
          <a:ln w="25400">
            <a:solidFill>
              <a:srgbClr val="2A39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3966481" y="2400463"/>
            <a:ext cx="708660" cy="0"/>
          </a:xfrm>
          <a:prstGeom prst="line">
            <a:avLst/>
          </a:prstGeom>
          <a:ln w="25400">
            <a:solidFill>
              <a:srgbClr val="2A39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499125" y="1691640"/>
            <a:ext cx="708660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07785" y="1691640"/>
            <a:ext cx="0" cy="69723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931911" y="1691639"/>
            <a:ext cx="4061" cy="708824"/>
          </a:xfrm>
          <a:prstGeom prst="line">
            <a:avLst/>
          </a:prstGeom>
          <a:ln w="25400">
            <a:solidFill>
              <a:srgbClr val="2A39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1095921" y="2950734"/>
            <a:ext cx="3579221" cy="212130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584439">
              <a:defRPr/>
            </a:pPr>
            <a:r>
              <a:rPr lang="ru-RU" sz="1200" b="1" kern="0" dirty="0" smtClean="0">
                <a:solidFill>
                  <a:srgbClr val="2A398F"/>
                </a:solidFill>
              </a:rPr>
              <a:t>ПРИКАЗ</a:t>
            </a:r>
            <a:endParaRPr lang="ru-RU" sz="1200" b="1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r>
              <a:rPr lang="ru-RU" sz="1200" kern="0" dirty="0" smtClean="0">
                <a:solidFill>
                  <a:srgbClr val="2A398F"/>
                </a:solidFill>
              </a:rPr>
              <a:t>2713 ОТ 29.12.2024Г.</a:t>
            </a:r>
            <a:endParaRPr lang="ru-RU" sz="1200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endParaRPr lang="ru-RU" sz="1200" b="1" kern="0" dirty="0">
              <a:solidFill>
                <a:srgbClr val="2A398F"/>
              </a:solidFill>
            </a:endParaRPr>
          </a:p>
          <a:p>
            <a:pPr algn="ctr" defTabSz="584439">
              <a:defRPr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ОБ УТВЕРЖДЕНИИ РЕШЕНИЯ О ПОРЯДКЕ ПРЕДОСТАВЛЕНИЯ СУБСИДИЙ ГОСУДАРСТВЕННУЮ ПОДДЕРЖКУ ТРУДОУСТРОЙСТВА РАБОТНИКОВ ИЗ ДРУГОЙ МЕСТНОСТИ ИЛИ ДРУГИХ ТЕРРИТОРИЙ</a:t>
            </a:r>
            <a:endParaRPr lang="ru-RU" sz="1200" b="1" kern="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052" y="2028444"/>
            <a:ext cx="740995" cy="898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Прямоугольник 42"/>
          <p:cNvSpPr/>
          <p:nvPr/>
        </p:nvSpPr>
        <p:spPr>
          <a:xfrm>
            <a:off x="6037705" y="1034049"/>
            <a:ext cx="5756366" cy="41803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kern="0" dirty="0">
              <a:solidFill>
                <a:srgbClr val="2A398F"/>
              </a:solidFill>
            </a:endParaRPr>
          </a:p>
          <a:p>
            <a:endParaRPr lang="ru-RU" sz="1200" b="1" kern="0" dirty="0" smtClean="0">
              <a:solidFill>
                <a:srgbClr val="1734CE"/>
              </a:solidFill>
            </a:endParaRPr>
          </a:p>
          <a:p>
            <a:r>
              <a:rPr lang="ru-RU" sz="1400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ЦЕЛЬ ПРЕДОСТАВЛЕНИЯ СУБСИДИИ: </a:t>
            </a:r>
            <a:r>
              <a:rPr lang="ru-RU" sz="14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ЧАСТИЧНАЯ КОМПЕНСАЦИЯ ЗАТРАТ РАБОТОДАТЕЛЯ НА ВЫПЛАТУ ЗАРАБОТНОЙ ПЛАТЫ РАБОТНИКАМ ИЗ ЧИСЛА ТРУДОУСТРОЕННЫХ ГРАЖДАН РОССИЙСКОЙ ФЕДЕРАЦИИ, ПЕРЕЕХАВШИХ ДЛЯ ТРУДОУСТРОЙСТВА У РАБОТОДАТЕЛЯ, ВКЛЮЧЕННОГО В ПЕЕРЧНИ ОРГАНИЗАЦИЙ, ИСПЫТЫВАЮЩИХ ПОТРЕБНОСТЬ В ПРИВЛЕЧЕНИИ РАБОТНИКОВ В 2025 ГОДУ</a:t>
            </a: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400" b="1" kern="0" dirty="0" smtClean="0">
              <a:solidFill>
                <a:srgbClr val="1734CE"/>
              </a:solidFill>
              <a:latin typeface="Arial Narrow" panose="020B0606020202030204" pitchFamily="34" charset="0"/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200" kern="0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  </a:t>
            </a:r>
          </a:p>
          <a:p>
            <a:pPr defTabSz="584439">
              <a:spcAft>
                <a:spcPts val="750"/>
              </a:spcAft>
              <a:defRPr/>
            </a:pPr>
            <a:endParaRPr lang="ru-RU" sz="1200" kern="0" dirty="0">
              <a:solidFill>
                <a:srgbClr val="00B050"/>
              </a:solidFill>
            </a:endParaRPr>
          </a:p>
          <a:p>
            <a:pPr marL="214313" indent="-214313">
              <a:spcAft>
                <a:spcPts val="750"/>
              </a:spcAft>
              <a:buFont typeface="Wingdings" panose="05000000000000000000" pitchFamily="2" charset="2"/>
              <a:buChar char="ü"/>
            </a:pPr>
            <a:endParaRPr lang="ru-RU" sz="1200" b="1" kern="0" dirty="0">
              <a:solidFill>
                <a:srgbClr val="2A398F"/>
              </a:solidFill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391886" y="353408"/>
            <a:ext cx="11460480" cy="188812"/>
            <a:chOff x="-2" y="284"/>
            <a:chExt cx="5762" cy="33"/>
          </a:xfrm>
        </p:grpSpPr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00" y="121768"/>
            <a:ext cx="824177" cy="686814"/>
          </a:xfrm>
          <a:prstGeom prst="rect">
            <a:avLst/>
          </a:prstGeom>
        </p:spPr>
      </p:pic>
      <p:grpSp>
        <p:nvGrpSpPr>
          <p:cNvPr id="27" name="Группа 26"/>
          <p:cNvGrpSpPr/>
          <p:nvPr/>
        </p:nvGrpSpPr>
        <p:grpSpPr>
          <a:xfrm>
            <a:off x="1095920" y="1608898"/>
            <a:ext cx="3641869" cy="4722233"/>
            <a:chOff x="1095920" y="1608898"/>
            <a:chExt cx="3641869" cy="4722233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095920" y="1608898"/>
              <a:ext cx="3641869" cy="4722233"/>
              <a:chOff x="1095920" y="1608898"/>
              <a:chExt cx="3641869" cy="4722233"/>
            </a:xfrm>
          </p:grpSpPr>
          <p:sp>
            <p:nvSpPr>
              <p:cNvPr id="2" name="Прямоугольник 1"/>
              <p:cNvSpPr/>
              <p:nvPr/>
            </p:nvSpPr>
            <p:spPr>
              <a:xfrm>
                <a:off x="1095920" y="1691639"/>
                <a:ext cx="3579221" cy="4639492"/>
              </a:xfrm>
              <a:prstGeom prst="rect">
                <a:avLst/>
              </a:prstGeom>
              <a:noFill/>
              <a:ln w="25400">
                <a:solidFill>
                  <a:srgbClr val="2A398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3940681" y="1608898"/>
                <a:ext cx="797108" cy="892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4" name="Прямоугольник 13"/>
            <p:cNvSpPr/>
            <p:nvPr/>
          </p:nvSpPr>
          <p:spPr>
            <a:xfrm>
              <a:off x="4665384" y="1608898"/>
              <a:ext cx="45719" cy="7627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6022496" y="4072345"/>
            <a:ext cx="5756366" cy="1785104"/>
          </a:xfrm>
          <a:prstGeom prst="rect">
            <a:avLst/>
          </a:prstGeom>
          <a:ln w="3175">
            <a:noFill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400" b="1" kern="0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endParaRPr lang="ru-RU" sz="1400" b="1" kern="0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r>
              <a:rPr lang="ru-RU" sz="1400" b="1" kern="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КАТЕГОРИИ ПОЛУЧАТЕЛЕЙ СУБСИДИИ: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КОММЕРЧЕСКИЕ ОРГАНИЗАЦИИ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НЕКОММЕРЧЕСКИЕ ОРГАНИЗАЦИИ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3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единительная линия 34"/>
          <p:cNvCxnSpPr/>
          <p:nvPr/>
        </p:nvCxnSpPr>
        <p:spPr>
          <a:xfrm>
            <a:off x="4499125" y="1691640"/>
            <a:ext cx="708660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07785" y="1691640"/>
            <a:ext cx="0" cy="69723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298871" y="1348402"/>
            <a:ext cx="10563497" cy="383177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kern="0" dirty="0">
              <a:solidFill>
                <a:srgbClr val="2A398F"/>
              </a:solidFill>
            </a:endParaRPr>
          </a:p>
          <a:p>
            <a:endParaRPr lang="ru-RU" sz="1200" b="1" kern="0" dirty="0" smtClean="0">
              <a:solidFill>
                <a:srgbClr val="1734CE"/>
              </a:solidFill>
            </a:endParaRPr>
          </a:p>
          <a:p>
            <a:pPr marL="214313" indent="-214313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28600" indent="-228600">
              <a:spcAft>
                <a:spcPts val="225"/>
              </a:spcAft>
              <a:buAutoNum type="arabicPeriod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ОРГАНИЗАЦИИ ОТНОСЯТСЯ К ОДНОЙ ИЛИ НЕСКОЛЬКИМ ИЗ СЛЕДУЮЩИХ КАТЕГОРИЙ:</a:t>
            </a:r>
          </a:p>
          <a:p>
            <a:pPr>
              <a:spcAft>
                <a:spcPts val="225"/>
              </a:spcAft>
            </a:pPr>
            <a:r>
              <a:rPr lang="ru-RU" sz="1200" b="1" kern="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   </a:t>
            </a:r>
          </a:p>
          <a:p>
            <a:pPr>
              <a:spcAft>
                <a:spcPts val="225"/>
              </a:spcAft>
            </a:pPr>
            <a:r>
              <a:rPr lang="ru-RU" sz="1200" b="1" kern="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    1.1) ОРГАНИЗАЦИИ ОТНОСЯТСЯ К ОБОРОННО-ПРОМЫШЛЕННОМУ КОМПЛЕКСУ, ВКЛЮЧЕНЫ В СВОДНЫЙ РЕЕСТР ОРГАНИЗАЦИЙ ОБОРОННО-ПРОМЫШЛЕННОГО КОМПЛЕКСА (ПП ОТ 20.02.2004Г. №96);</a:t>
            </a:r>
          </a:p>
          <a:p>
            <a:pPr>
              <a:spcAft>
                <a:spcPts val="225"/>
              </a:spcAft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     1.2) ОРГАНИЗАЦИИ, ЗАРЕГИСТРИРОВАННЫЕ НА ТЕРРИТОРИЯХ ДНР, ЛНР, ЗАПОРОЖСКОЙ ОБЛАСТИ И ХЕРСОНСКОЙ ОБЛАСТИ, НЕ ИМЕЮЩИЕ ЗАДОЛЖЕННОСТИ ПЕРЕД РАБОТНИКАМИ ПО ЗАРАБОТНОЙ ПЛАТЕ;</a:t>
            </a:r>
          </a:p>
          <a:p>
            <a:pPr>
              <a:spcAft>
                <a:spcPts val="225"/>
              </a:spcAft>
            </a:pPr>
            <a:r>
              <a:rPr lang="ru-RU" sz="1200" b="1" kern="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    1.3) ОРГАНИЗАЦИИ, ОСУЩЕСТВЛЯЮЩИЕ ДЕЯТЕЛЬНОСТЬ В ОТРАСЛИ (ОТРАСЛЯХ), КОТОРАЯ СУБЪЕКТОМ РФ ВКЛЮЧЕНА В ПЕЕРЧНИ ПРИОРИТЕТНЫХ ОТРАСЛЕЙ ЭКОНОМИКИ, И СООТВЕТСТВУЮЩИЕ ОДНОВРМЕЕННО СЛЕДУЮЩИМ ТРЕБОВАНИЯМ:</a:t>
            </a:r>
          </a:p>
          <a:p>
            <a:pPr>
              <a:spcAft>
                <a:spcPts val="225"/>
              </a:spcAft>
            </a:pPr>
            <a:r>
              <a:rPr lang="ru-RU" sz="1200" b="1" kern="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     - СРЕДНЕМЕСЯЧНЫЙ РАЗМЕР ВЫПЛАТ НЕ НИЖЕ РАЗМЕРА СРЕДНЕМЕСЯЧНОЙ НАЧИСЛЕННОЙ ЗАРАБОТНОЙ ПЛАТЫ В СУБЪЕКТЕ РФ, В КОТОРОМ ЗАРЕГИСТРИРОВАНА ОРГАНИЗАЦИЯ</a:t>
            </a:r>
          </a:p>
          <a:p>
            <a:pPr>
              <a:spcAft>
                <a:spcPts val="225"/>
              </a:spcAft>
            </a:pPr>
            <a:r>
              <a:rPr lang="ru-RU" sz="1200" b="1" kern="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     - РЕАЛИЗУЕТ КРУПНЫЙ ПРОЕКТ (ОБЪЕМ ВЛОЖЕНИЙ &gt; 3 МЛРД.РУБ., ОБЪЕМ ПРОИЗВОДСТВА ПРОДУКЦИИ (ВЫПОЛНЕНИЯ РАБОТ, ОКАЗАНИЯ УСЛУГ) СОСТАВИТ В БЛИЖАЙШИЕ 3 ГОДА БОЛЕЕ 5 % ВСЕГО ВАЛОВОГО ОБЪЕМА ПРОИЗВОДСТВА)И ДЛЯ ЕГО РЕАЛИЗАЦИИ ДОПОЛНИТЕЛЬНО ПРИВЛЕКАЕТ </a:t>
            </a:r>
            <a:r>
              <a:rPr lang="ru-RU" sz="1200" b="1" u="sng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НЕ МЕНЕЕ 100 РАБОТНИКОВ</a:t>
            </a:r>
          </a:p>
          <a:p>
            <a:pPr marL="228600" indent="-228600">
              <a:spcAft>
                <a:spcPts val="225"/>
              </a:spcAft>
              <a:buAutoNum type="arabicPeriod" startAt="2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28600" indent="-228600">
              <a:spcAft>
                <a:spcPts val="225"/>
              </a:spcAft>
              <a:buAutoNum type="arabicPeriod" startAt="2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ОРГАНИЗАЦИЯ ОСУЩЕСТВЛЯЕТ ДЕЯТЕЛЬНОСТЬ НА ТЕРРИТОРИИ РФ НЕ МЕНЕЕ ОДНОГО ГОДА</a:t>
            </a:r>
            <a:r>
              <a:rPr lang="en-US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(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ИСКЛЮЧЕНИЕ ДНР, ЛНР, ЗАПОРОЖСКАЯ И ХЕРСОНСКАЯ ОБЛАСТИ</a:t>
            </a:r>
            <a:r>
              <a:rPr lang="en-US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)</a:t>
            </a: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28600" indent="-228600">
              <a:spcAft>
                <a:spcPts val="225"/>
              </a:spcAft>
              <a:buAutoNum type="arabicPeriod" startAt="2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28600" indent="-228600">
              <a:spcAft>
                <a:spcPts val="225"/>
              </a:spcAft>
              <a:buAutoNum type="arabicPeriod" startAt="2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ОРГАНИЗАЦИЯ НЕ НАХОДИТСЯ В ПРОЦЕССЕ РЕОРГАНИЗАЦИИ, ЛИКВИДАЦИИ;</a:t>
            </a:r>
          </a:p>
          <a:p>
            <a:pPr marL="228600" indent="-228600">
              <a:spcAft>
                <a:spcPts val="225"/>
              </a:spcAft>
              <a:buAutoNum type="arabicPeriod" startAt="2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28600" indent="-228600">
              <a:spcAft>
                <a:spcPts val="225"/>
              </a:spcAft>
              <a:buAutoNum type="arabicPeriod" startAt="2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ОРГАНИЗАЦИЯ НЕ УЧАСТВУЕТ В РЕГИОНАЛЬНОЙ ПРОГРАММЕ ПОВЫШЕНИЯ МОБИЛЬНОСТИ ТРУДОВЫХ РЕСУРСОВ;</a:t>
            </a:r>
          </a:p>
          <a:p>
            <a:pPr marL="228600" indent="-228600">
              <a:spcAft>
                <a:spcPts val="225"/>
              </a:spcAft>
              <a:buAutoNum type="arabicPeriod" startAt="2"/>
            </a:pPr>
            <a:endParaRPr lang="ru-RU" sz="1200" b="1" kern="0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28600" indent="-228600">
              <a:spcAft>
                <a:spcPts val="225"/>
              </a:spcAft>
              <a:buAutoNum type="arabicPeriod" startAt="2"/>
            </a:pPr>
            <a:r>
              <a:rPr lang="ru-RU" sz="1200" b="1" kern="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КОНТРОЛИРУЮЩИМИ ЛИЦАМИ ДЛЯ ОРГАНИЗАЦИИ НЕ ЯВЛЯЮТСЯ ИНОСТРАННЫЕ ГРАЖДАНЕ ИЛИ ЮРИДИЧЕСКИЕ ЛИЦА</a:t>
            </a:r>
          </a:p>
          <a:p>
            <a:pPr>
              <a:spcAft>
                <a:spcPts val="750"/>
              </a:spcAft>
            </a:pPr>
            <a:endParaRPr lang="ru-RU" sz="1200" b="1" kern="0" dirty="0">
              <a:solidFill>
                <a:srgbClr val="2A398F"/>
              </a:solidFill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391886" y="353408"/>
            <a:ext cx="11460480" cy="188812"/>
            <a:chOff x="-2" y="284"/>
            <a:chExt cx="5762" cy="33"/>
          </a:xfrm>
        </p:grpSpPr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00" y="121768"/>
            <a:ext cx="824177" cy="6868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27417" y="22109"/>
            <a:ext cx="453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kern="0" dirty="0">
                <a:solidFill>
                  <a:srgbClr val="1734CE"/>
                </a:solidFill>
                <a:latin typeface="Arial Narrow" panose="020B0606020202030204" pitchFamily="34" charset="0"/>
              </a:rPr>
              <a:t>КРИТЕРИИ ПОЛУЧАТЕЛЕЙ </a:t>
            </a:r>
            <a:r>
              <a:rPr lang="ru-RU" b="1" kern="0" dirty="0" smtClean="0">
                <a:solidFill>
                  <a:srgbClr val="1734CE"/>
                </a:solidFill>
                <a:latin typeface="Arial Narrow" panose="020B0606020202030204" pitchFamily="34" charset="0"/>
              </a:rPr>
              <a:t>СУБСИДИИ</a:t>
            </a:r>
            <a:endParaRPr lang="ru-RU" b="1" kern="0" dirty="0">
              <a:solidFill>
                <a:srgbClr val="1734C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42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051859" y="2248938"/>
            <a:ext cx="12897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ОРГАНИЗАЦИЙ И ВАКАНСИЙ</a:t>
            </a:r>
            <a:endParaRPr lang="ru-RU" sz="10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99283" y="2118465"/>
            <a:ext cx="1208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ОПРЕДЕЛЕНИЕ ОРГАНИЗАЦИЙ – ПРОФЕССИИ (ВАКАНСИИ)</a:t>
            </a:r>
            <a:endParaRPr lang="ru-RU" sz="10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6" name="Picture 10" descr="D:\Users\DKukushkin\Downloads\1457020428_icons-10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938" y="2825904"/>
            <a:ext cx="863301" cy="5922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591898" y="372399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6104430" y="2244316"/>
            <a:ext cx="26241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РАБОТНИК САМОСТОЯТЕЛЬНО ПРОХОДИТ СОБЕСЕДОВАНИЕ С РАБОТОДАТЕЛЕМ И САМОСТОЯТЕЛЬНО ИЗВЕЩАЕТ ЦЗН</a:t>
            </a:r>
            <a:endParaRPr lang="ru-RU" sz="10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946229" y="4065661"/>
            <a:ext cx="1817918" cy="1815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ВЫПЛАТА СУБСИДИИ В ТЕЧЕНИЕ 10 РАБОЧИХ ДНЕЙ ПО ИСТЕЧЕНИИ 3,6,9,12  МЕСЯЦЕВ / ОТКАЗ В ПРЕДОСТАВЛЕНИИ В СУБСИДИИ</a:t>
            </a:r>
          </a:p>
          <a:p>
            <a:pPr algn="ctr"/>
            <a:endParaRPr lang="ru-RU" sz="1400" b="1" i="1" u="sng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084" y="2753836"/>
            <a:ext cx="692954" cy="640088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>
            <a:off x="2704507" y="4385095"/>
            <a:ext cx="1855726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ПОДАЧА ЗАЯВЛЕНИЯ ЧЕРЕЗ ЛИЧНЫЙ КАБИНЕТ НА СУБСИДИЮ</a:t>
            </a:r>
          </a:p>
          <a:p>
            <a:pPr algn="ctr"/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(12 МРОТ)</a:t>
            </a:r>
            <a:endParaRPr lang="ru-RU" sz="10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6" name="Рисунок 8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9749" y="2575138"/>
            <a:ext cx="1291426" cy="5712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5" name="Прямоугольник 34"/>
          <p:cNvSpPr/>
          <p:nvPr/>
        </p:nvSpPr>
        <p:spPr>
          <a:xfrm>
            <a:off x="1591898" y="2236426"/>
            <a:ext cx="1225001" cy="2379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1 ЭТАП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1611365" y="4324643"/>
            <a:ext cx="1225001" cy="2379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 ЭТАП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126" y="2131151"/>
            <a:ext cx="987428" cy="5646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597" y="2896675"/>
            <a:ext cx="948197" cy="6263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9" name="Picture 10" descr="D:\Users\DKukushkin\Downloads\1457020428_icons-10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444" y="2824149"/>
            <a:ext cx="863301" cy="5922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Двойная стрелка влево/вправо 10"/>
          <p:cNvSpPr/>
          <p:nvPr/>
        </p:nvSpPr>
        <p:spPr>
          <a:xfrm>
            <a:off x="6760008" y="2778430"/>
            <a:ext cx="733847" cy="45719"/>
          </a:xfrm>
          <a:prstGeom prst="leftRightArrow">
            <a:avLst/>
          </a:prstGeom>
          <a:solidFill>
            <a:srgbClr val="1734CE"/>
          </a:solidFill>
          <a:ln>
            <a:solidFill>
              <a:srgbClr val="1734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70" name="Стрелка вправо 69"/>
          <p:cNvSpPr/>
          <p:nvPr/>
        </p:nvSpPr>
        <p:spPr>
          <a:xfrm>
            <a:off x="3157357" y="2805501"/>
            <a:ext cx="886141" cy="50987"/>
          </a:xfrm>
          <a:prstGeom prst="rightArrow">
            <a:avLst/>
          </a:prstGeom>
          <a:solidFill>
            <a:srgbClr val="1734CE"/>
          </a:solidFill>
          <a:ln w="3175">
            <a:solidFill>
              <a:srgbClr val="1734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72" name="Рисунок 7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210" y="2920173"/>
            <a:ext cx="948197" cy="4154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7" name="Прямоугольник 76"/>
          <p:cNvSpPr/>
          <p:nvPr/>
        </p:nvSpPr>
        <p:spPr>
          <a:xfrm>
            <a:off x="9010525" y="2504077"/>
            <a:ext cx="14795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Положительный результат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9010526" y="3346524"/>
            <a:ext cx="147956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Снимается с </a:t>
            </a:r>
            <a:r>
              <a:rPr lang="ru-RU" sz="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</a:t>
            </a:r>
            <a:endParaRPr lang="ru-RU" sz="9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6160677" y="3465920"/>
            <a:ext cx="68159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5428440" y="4669581"/>
            <a:ext cx="1037138" cy="556499"/>
            <a:chOff x="5452123" y="4535438"/>
            <a:chExt cx="1037138" cy="556499"/>
          </a:xfrm>
        </p:grpSpPr>
        <p:sp>
          <p:nvSpPr>
            <p:cNvPr id="93" name="Двойная стрелка влево/вправо 92"/>
            <p:cNvSpPr/>
            <p:nvPr/>
          </p:nvSpPr>
          <p:spPr>
            <a:xfrm rot="20945243">
              <a:off x="5456766" y="4535438"/>
              <a:ext cx="1031341" cy="54333"/>
            </a:xfrm>
            <a:prstGeom prst="leftRightArrow">
              <a:avLst/>
            </a:prstGeom>
            <a:solidFill>
              <a:srgbClr val="1734CE"/>
            </a:solidFill>
            <a:ln>
              <a:solidFill>
                <a:srgbClr val="1734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99" name="Двойная стрелка влево/вправо 98"/>
            <p:cNvSpPr/>
            <p:nvPr/>
          </p:nvSpPr>
          <p:spPr>
            <a:xfrm>
              <a:off x="5452123" y="4775960"/>
              <a:ext cx="1031341" cy="48578"/>
            </a:xfrm>
            <a:prstGeom prst="leftRightArrow">
              <a:avLst/>
            </a:prstGeom>
            <a:solidFill>
              <a:srgbClr val="1734CE"/>
            </a:solidFill>
            <a:ln>
              <a:solidFill>
                <a:srgbClr val="1734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100" name="Двойная стрелка влево/вправо 99"/>
            <p:cNvSpPr/>
            <p:nvPr/>
          </p:nvSpPr>
          <p:spPr>
            <a:xfrm rot="676457">
              <a:off x="5457920" y="5030735"/>
              <a:ext cx="1031341" cy="61202"/>
            </a:xfrm>
            <a:prstGeom prst="leftRightArrow">
              <a:avLst/>
            </a:prstGeom>
            <a:solidFill>
              <a:srgbClr val="1734CE"/>
            </a:solidFill>
            <a:ln>
              <a:solidFill>
                <a:srgbClr val="1734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6367840" y="3693768"/>
            <a:ext cx="1924312" cy="2312361"/>
            <a:chOff x="6439705" y="3517889"/>
            <a:chExt cx="1924312" cy="2312361"/>
          </a:xfrm>
        </p:grpSpPr>
        <p:sp>
          <p:nvSpPr>
            <p:cNvPr id="105" name="Прямоугольник 104"/>
            <p:cNvSpPr/>
            <p:nvPr/>
          </p:nvSpPr>
          <p:spPr>
            <a:xfrm>
              <a:off x="6468894" y="5622501"/>
              <a:ext cx="1895123" cy="2077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75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перечень закрытых организаций </a:t>
              </a:r>
            </a:p>
          </p:txBody>
        </p:sp>
        <p:pic>
          <p:nvPicPr>
            <p:cNvPr id="94" name="Рисунок 9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77998" y="5221752"/>
              <a:ext cx="590004" cy="372887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96" name="Рисунок 9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2270" y="4050371"/>
              <a:ext cx="595326" cy="387737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28" name="Прямоугольник 27"/>
            <p:cNvSpPr/>
            <p:nvPr/>
          </p:nvSpPr>
          <p:spPr>
            <a:xfrm>
              <a:off x="6439705" y="3517889"/>
              <a:ext cx="146405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000" b="1" dirty="0" smtClean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ЗАПРОС В ЦЗН, ГДЕ БЫЛ</a:t>
              </a:r>
            </a:p>
            <a:p>
              <a:pPr algn="ctr"/>
              <a:r>
                <a:rPr lang="ru-RU" sz="1000" b="1" dirty="0" smtClean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ЗАРЕГИСТРИРОВАН</a:t>
              </a:r>
              <a:endParaRPr lang="ru-RU" sz="1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1" name="Рисунок 10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7708" y="5221713"/>
              <a:ext cx="618474" cy="38174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29" name="Прямоугольник 28"/>
            <p:cNvSpPr/>
            <p:nvPr/>
          </p:nvSpPr>
          <p:spPr>
            <a:xfrm>
              <a:off x="6572827" y="4467537"/>
              <a:ext cx="1760646" cy="70788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800" b="1" dirty="0" smtClean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ИДЕНТИФИКАЦИЯ РАБОТНИКОВ И ПРОВЕРКА ФАКТА ИХ ТРУДОУСТРОЙСТВА В ОРГАНИЗАЦИИ ПО СНИЛС </a:t>
              </a:r>
            </a:p>
            <a:p>
              <a:r>
                <a:rPr lang="ru-RU" sz="800" b="1" dirty="0" smtClean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(ПО СВЕДЕНИЯМ ЭТК)</a:t>
              </a:r>
              <a:endParaRPr lang="ru-RU" sz="8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0" name="Правая фигурная скобка 29"/>
          <p:cNvSpPr/>
          <p:nvPr/>
        </p:nvSpPr>
        <p:spPr>
          <a:xfrm>
            <a:off x="8287353" y="3881369"/>
            <a:ext cx="485726" cy="1940518"/>
          </a:xfrm>
          <a:prstGeom prst="rightBrace">
            <a:avLst>
              <a:gd name="adj1" fmla="val 3335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09" name="Прямоугольник 108"/>
          <p:cNvSpPr/>
          <p:nvPr/>
        </p:nvSpPr>
        <p:spPr>
          <a:xfrm>
            <a:off x="3175938" y="3462936"/>
            <a:ext cx="8899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</a:t>
            </a:r>
          </a:p>
        </p:txBody>
      </p:sp>
      <p:pic>
        <p:nvPicPr>
          <p:cNvPr id="62" name="Picture 10" descr="D:\Users\DKukushkin\Downloads\1457020428_icons-10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954" y="4549642"/>
            <a:ext cx="863301" cy="5922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Прямоугольник 64"/>
          <p:cNvSpPr/>
          <p:nvPr/>
        </p:nvSpPr>
        <p:spPr>
          <a:xfrm>
            <a:off x="1850468" y="5189033"/>
            <a:ext cx="8899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</a:t>
            </a:r>
          </a:p>
        </p:txBody>
      </p:sp>
      <p:pic>
        <p:nvPicPr>
          <p:cNvPr id="79" name="Рисунок 7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320" y="4548540"/>
            <a:ext cx="999678" cy="871325"/>
          </a:xfrm>
          <a:prstGeom prst="rect">
            <a:avLst/>
          </a:prstGeom>
        </p:spPr>
      </p:pic>
      <p:grpSp>
        <p:nvGrpSpPr>
          <p:cNvPr id="50" name="Group 4"/>
          <p:cNvGrpSpPr>
            <a:grpSpLocks/>
          </p:cNvGrpSpPr>
          <p:nvPr/>
        </p:nvGrpSpPr>
        <p:grpSpPr bwMode="auto">
          <a:xfrm>
            <a:off x="391886" y="353408"/>
            <a:ext cx="11460480" cy="188812"/>
            <a:chOff x="-2" y="284"/>
            <a:chExt cx="5762" cy="33"/>
          </a:xfrm>
        </p:grpSpPr>
        <p:sp>
          <p:nvSpPr>
            <p:cNvPr id="51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55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56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  <p:sp>
          <p:nvSpPr>
            <p:cNvPr id="58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965" dirty="0"/>
            </a:p>
          </p:txBody>
        </p:sp>
      </p:grpSp>
      <p:pic>
        <p:nvPicPr>
          <p:cNvPr id="61" name="Рисунок 6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00" y="121768"/>
            <a:ext cx="824177" cy="686814"/>
          </a:xfrm>
          <a:prstGeom prst="rect">
            <a:avLst/>
          </a:prstGeom>
        </p:spPr>
      </p:pic>
      <p:sp>
        <p:nvSpPr>
          <p:cNvPr id="64" name="Стрелка вправо 63"/>
          <p:cNvSpPr/>
          <p:nvPr/>
        </p:nvSpPr>
        <p:spPr>
          <a:xfrm>
            <a:off x="5286943" y="2780007"/>
            <a:ext cx="886141" cy="50987"/>
          </a:xfrm>
          <a:prstGeom prst="rightArrow">
            <a:avLst/>
          </a:prstGeom>
          <a:solidFill>
            <a:srgbClr val="1734CE"/>
          </a:solidFill>
          <a:ln w="3175">
            <a:solidFill>
              <a:srgbClr val="1734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68" name="Стрелка вправо 67"/>
          <p:cNvSpPr/>
          <p:nvPr/>
        </p:nvSpPr>
        <p:spPr>
          <a:xfrm>
            <a:off x="3121841" y="5038527"/>
            <a:ext cx="886141" cy="50987"/>
          </a:xfrm>
          <a:prstGeom prst="rightArrow">
            <a:avLst/>
          </a:prstGeom>
          <a:solidFill>
            <a:srgbClr val="1734CE"/>
          </a:solidFill>
          <a:ln w="3175">
            <a:solidFill>
              <a:srgbClr val="1734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" name="TextBox 1"/>
          <p:cNvSpPr txBox="1"/>
          <p:nvPr/>
        </p:nvSpPr>
        <p:spPr>
          <a:xfrm>
            <a:off x="1926751" y="721745"/>
            <a:ext cx="9666514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1734CE"/>
                </a:solidFill>
                <a:latin typeface="Arial Narrow" panose="020B0606020202030204" pitchFamily="34" charset="0"/>
              </a:rPr>
              <a:t>ПРОФЕССИЯ НЕ ДОЛЖНА ОТНОСИТЬСЯ К ПРОФЕССИЯМ АДМИНИСТРАТИВНО-ХОЗЯЙСТВЕННОГО ПЕРСОНАЛА</a:t>
            </a:r>
          </a:p>
          <a:p>
            <a:endParaRPr lang="ru-RU" sz="1200" b="1" dirty="0" smtClean="0">
              <a:solidFill>
                <a:srgbClr val="1734CE"/>
              </a:solidFill>
              <a:latin typeface="Arial Narrow" panose="020B0606020202030204" pitchFamily="34" charset="0"/>
            </a:endParaRPr>
          </a:p>
          <a:p>
            <a:endParaRPr lang="ru-RU" sz="1200" b="1" dirty="0" smtClean="0">
              <a:solidFill>
                <a:srgbClr val="1734CE"/>
              </a:solidFill>
              <a:latin typeface="Arial Narrow" panose="020B0606020202030204" pitchFamily="34" charset="0"/>
            </a:endParaRPr>
          </a:p>
          <a:p>
            <a:r>
              <a:rPr lang="ru-RU" sz="1200" b="1" dirty="0" smtClean="0">
                <a:solidFill>
                  <a:srgbClr val="1734CE"/>
                </a:solidFill>
                <a:latin typeface="Arial Narrow" panose="020B0606020202030204" pitchFamily="34" charset="0"/>
              </a:rPr>
              <a:t>СУБСИДИИ НЕ ПРЕДОСТАВЛЯЮТСЯ ПРИ ПРИВЛЕЧЕНИИ РАБОТНИКОВ ИЗ ДРУГИХ СУБЪЕКТОВ РФ РАБОТОДАТЕЛЯМИ, ОСУЩЕСТВЛЯЮЩИМИ ХОЗЯЙСТВЕННУЮ ДЕЯТЕЛЬНОСТЬ НА ТЕРРИТОРИЯХ Г.МОСКВЫ И САНКТ-ПЕТЕРБУРГА</a:t>
            </a:r>
            <a:endParaRPr lang="ru-RU" sz="1200" b="1" dirty="0">
              <a:solidFill>
                <a:srgbClr val="1734CE"/>
              </a:solidFill>
              <a:latin typeface="Arial Narrow" panose="020B0606020202030204" pitchFamily="34" charset="0"/>
            </a:endParaRP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92637" y="762425"/>
            <a:ext cx="147001" cy="1505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0" name="Рисунок 7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86230" y="1312675"/>
            <a:ext cx="147001" cy="1505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5" name="Стрелка вправо 84"/>
          <p:cNvSpPr/>
          <p:nvPr/>
        </p:nvSpPr>
        <p:spPr>
          <a:xfrm>
            <a:off x="8302670" y="2769645"/>
            <a:ext cx="886141" cy="50987"/>
          </a:xfrm>
          <a:prstGeom prst="rightArrow">
            <a:avLst/>
          </a:prstGeom>
          <a:solidFill>
            <a:srgbClr val="1734CE"/>
          </a:solidFill>
          <a:ln w="3175">
            <a:solidFill>
              <a:srgbClr val="1734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7" name="TextBox 86"/>
          <p:cNvSpPr txBox="1"/>
          <p:nvPr/>
        </p:nvSpPr>
        <p:spPr>
          <a:xfrm>
            <a:off x="2675672" y="5114001"/>
            <a:ext cx="1855726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НЕ РАНЕЕ, ЧЕМ ЧЕРЕЗ 3 МЕСЯЦА ПОСЛЕ ЗАКЛЮЧЕНИЯ ТД, НО НЕ ПОЗДНЕЕ 4 МЕСЯЦЕВ С ДАТЫ ЗАКЛЮЧЕНИЯ ТД</a:t>
            </a:r>
            <a:endParaRPr lang="ru-RU" sz="8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10447157" y="2740291"/>
            <a:ext cx="614334" cy="58853"/>
          </a:xfrm>
          <a:prstGeom prst="rightArrow">
            <a:avLst/>
          </a:prstGeom>
          <a:solidFill>
            <a:srgbClr val="1734CE"/>
          </a:solidFill>
          <a:ln w="3175">
            <a:solidFill>
              <a:srgbClr val="1734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97" name="Рисунок 9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954" y="2644538"/>
            <a:ext cx="691101" cy="691101"/>
          </a:xfrm>
          <a:prstGeom prst="rect">
            <a:avLst/>
          </a:prstGeom>
        </p:spPr>
      </p:pic>
      <p:sp>
        <p:nvSpPr>
          <p:cNvPr id="98" name="TextBox 97"/>
          <p:cNvSpPr txBox="1"/>
          <p:nvPr/>
        </p:nvSpPr>
        <p:spPr>
          <a:xfrm>
            <a:off x="10130905" y="2237116"/>
            <a:ext cx="12897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ВКЛЮЧЕНИЕ РАБОТНИКА В ПЕРЕЧЕНЬ ЦЗН</a:t>
            </a:r>
            <a:endParaRPr lang="ru-RU" sz="10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" name="Правая фигурная скобка 101"/>
          <p:cNvSpPr/>
          <p:nvPr/>
        </p:nvSpPr>
        <p:spPr>
          <a:xfrm>
            <a:off x="10650629" y="3881369"/>
            <a:ext cx="485726" cy="1940518"/>
          </a:xfrm>
          <a:prstGeom prst="rightBrace">
            <a:avLst>
              <a:gd name="adj1" fmla="val 3335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03" name="Прямоугольник 102"/>
          <p:cNvSpPr/>
          <p:nvPr/>
        </p:nvSpPr>
        <p:spPr>
          <a:xfrm>
            <a:off x="11136355" y="4472708"/>
            <a:ext cx="9092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НАПРАВЛЕНИЕ ИНФОРМАЦИИ О ПЕРЕЧИСЛЕНИИ (</a:t>
            </a:r>
            <a:r>
              <a:rPr lang="ru-RU" sz="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ОТКАЗЕ) СУБСИДИИ </a:t>
            </a:r>
            <a:r>
              <a:rPr lang="ru-RU" sz="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В ЛК СТРАХОВАТЕЛЯ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60693" y="17825"/>
            <a:ext cx="6763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734CE"/>
                </a:solidFill>
                <a:latin typeface="Arial Narrow" panose="020B0606020202030204" pitchFamily="34" charset="0"/>
              </a:rPr>
              <a:t>УСЛОВИЯ И ПОРЯДОК ПРЕДОСТАВЛЕНИЯ СУБСИДИИ</a:t>
            </a:r>
            <a:endParaRPr lang="ru-RU" b="1" dirty="0">
              <a:solidFill>
                <a:srgbClr val="1734C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</TotalTime>
  <Words>2086</Words>
  <Application>Microsoft Office PowerPoint</Application>
  <PresentationFormat>Широкоэкранный</PresentationFormat>
  <Paragraphs>282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微软雅黑</vt:lpstr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Козлова Елена Ивановна</dc:creator>
  <cp:lastModifiedBy>Лаврик Елена Сергеевна</cp:lastModifiedBy>
  <cp:revision>107</cp:revision>
  <cp:lastPrinted>2025-01-17T03:18:50Z</cp:lastPrinted>
  <dcterms:created xsi:type="dcterms:W3CDTF">2023-06-22T02:37:37Z</dcterms:created>
  <dcterms:modified xsi:type="dcterms:W3CDTF">2025-02-14T03:43:34Z</dcterms:modified>
</cp:coreProperties>
</file>