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6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017"/>
    <a:srgbClr val="C5E2FF"/>
    <a:srgbClr val="00A1FF"/>
    <a:srgbClr val="1734CE"/>
    <a:srgbClr val="3333CC"/>
    <a:srgbClr val="58595B"/>
    <a:srgbClr val="A900CB"/>
    <a:srgbClr val="5255E4"/>
    <a:srgbClr val="1F7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45" autoAdjust="0"/>
  </p:normalViewPr>
  <p:slideViewPr>
    <p:cSldViewPr snapToGrid="0">
      <p:cViewPr varScale="1">
        <p:scale>
          <a:sx n="71" d="100"/>
          <a:sy n="71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2052856"/>
        <c:axId val="172037560"/>
      </c:barChart>
      <c:catAx>
        <c:axId val="12205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72037560"/>
        <c:crosses val="autoZero"/>
        <c:auto val="1"/>
        <c:lblAlgn val="ctr"/>
        <c:lblOffset val="100"/>
        <c:noMultiLvlLbl val="0"/>
      </c:catAx>
      <c:valAx>
        <c:axId val="172037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0528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2038344"/>
        <c:axId val="172038736"/>
      </c:barChart>
      <c:catAx>
        <c:axId val="17203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72038736"/>
        <c:crosses val="autoZero"/>
        <c:auto val="1"/>
        <c:lblAlgn val="ctr"/>
        <c:lblOffset val="100"/>
        <c:noMultiLvlLbl val="0"/>
      </c:catAx>
      <c:valAx>
        <c:axId val="172038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038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8721368"/>
        <c:axId val="219875080"/>
      </c:barChart>
      <c:catAx>
        <c:axId val="16872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19875080"/>
        <c:crosses val="autoZero"/>
        <c:auto val="1"/>
        <c:lblAlgn val="ctr"/>
        <c:lblOffset val="100"/>
        <c:noMultiLvlLbl val="0"/>
      </c:catAx>
      <c:valAx>
        <c:axId val="219875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8721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0.03309</cdr:x>
      <cdr:y>0.07986</cdr:y>
    </cdr:from>
    <cdr:to>
      <cdr:x>0.85692</cdr:x>
      <cdr:y>0.23538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27408" y="300284"/>
          <a:ext cx="3171832" cy="5847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  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НАЖАТЬ КНОПКУ «ВОЙТИ» В КАБИНЕТ ПОЛУЧАТЕЛЯ УСЛУГ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0.065</cdr:x>
      <cdr:y>0.12163</cdr:y>
    </cdr:from>
    <cdr:to>
      <cdr:x>0.13323</cdr:x>
      <cdr:y>0.31817</cdr:y>
    </cdr:to>
    <cdr:sp macro="" textlink="">
      <cdr:nvSpPr>
        <cdr:cNvPr id="3" name="Блок-схема: процесс 2"/>
        <cdr:cNvSpPr/>
      </cdr:nvSpPr>
      <cdr:spPr>
        <a:xfrm xmlns:a="http://schemas.openxmlformats.org/drawingml/2006/main">
          <a:off x="230491" y="153427"/>
          <a:ext cx="241944" cy="247924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C5E2FF"/>
        </a:solidFill>
        <a:ln xmlns:a="http://schemas.openxmlformats.org/drawingml/2006/main">
          <a:solidFill>
            <a:srgbClr val="C5E2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4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0.07188</cdr:x>
      <cdr:y>0.06467</cdr:y>
    </cdr:from>
    <cdr:to>
      <cdr:x>0.65138</cdr:x>
      <cdr:y>0.2528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6727" y="243176"/>
          <a:ext cx="2231136" cy="707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7406C-4027-4BF6-85E5-862D0C48D977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EB39A-C87A-4786-97E8-66A73953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2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B39A-C87A-4786-97E8-66A7395359C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0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B4C02-C83C-4C20-DC24-045D3C45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FD745-A863-A60B-A482-84B5F6470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0EFAB3-87EB-8BDA-8513-00688154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E13F-3852-4F4C-A419-D185033A9659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2F709F-5AA5-E649-6817-BF12E0BA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CE8CC3-7775-2BC4-7ED7-21F66CF3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F754D7-B576-1C67-B651-48B70E98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DCA169-C0B6-DE4C-4C61-FC72F0A21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30666F-7994-61F6-7156-C5CC6495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99C-EB83-4625-A390-B91F42192026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F1D0DF-C085-E401-8E1C-86F2130D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A5A724-72F6-EDFA-77FB-66F40364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4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0D2793-0F61-8316-9641-B2996E8A4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3441310-0249-C043-639B-4E3AFF1D4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728A41-EC03-5C30-B62C-CB82C454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CD0-5589-4F6B-9FBF-05C99947E00B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4FE221-2497-F39A-4987-45F8EFFC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FF3D73-0353-E1DB-A8ED-F5577EF1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1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3501DC-EF94-8C84-130C-1D7B6D65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04B6A8-F7C2-0527-ED52-D85ACFE57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C5EF06-DB6F-5A58-7711-4252E53E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969F-8265-427C-BC31-6D56633C63FA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95A843-AAE7-C2A0-5055-7AA46152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2A65F0-9A61-72F8-823D-3300F773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2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1F358-A7B3-930A-F0BB-D3893171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FB7DCC-1109-DC21-B3D8-E1A63AECE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CF2D0D-BF0C-2A89-B7B5-D5CEC0A1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AFFF-E5D7-4896-B89D-C36D8B619220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2F0030-4B9E-5BDA-2FDC-721C7DE7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6D0DDB-4535-3BA8-6D42-2FEC7E7F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9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D7C3A-D0BC-461E-B7E0-A8D3E555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097C75-507E-1A2D-03EF-0A303CD3A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3E88C2-3361-8FF7-97EE-A93BEEB76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034238-0BC6-CE1D-740B-00C381D6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E5C0-C2EB-4B68-A76F-DA452F836B08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843764-FE49-88D7-60D4-E23E27A0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C04288-4A37-93AF-7651-4595D661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5E5D96-584E-F3FB-59EE-F3DA5E2E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39B73E-64FB-AC2C-7545-B0CE4D9BF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30FEA5B-7615-A207-32B5-E33772073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31F9553-7113-0E0C-13F5-372D53BB2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B14A090-10E2-5E14-6CF2-0A0152877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D2494BB-4081-7F82-B77B-0D47CEC4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6F63-FE78-4A54-AE5A-49625106DD75}" type="datetime1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810C477-EB86-75A6-6089-CFE3B6FC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62765A-C034-5754-2C8C-BB1CF059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65EBD-3115-CB66-2171-055F30C7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551B19-D4C9-CA51-53CF-EB2FF4D3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337A-0050-4503-AAB5-ADEBD9E43274}" type="datetime1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8663CDC-B921-1039-7C51-AA460AFD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716B030-DAC3-0882-F09F-BF5B3952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7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E0C884B-C02C-11B6-4992-BBD2B586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66B6-8718-4992-AE7E-DE572E3BFE23}" type="datetime1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95F25F2-BB50-1575-62CE-42F1859A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B04ADB-D0D0-0A6C-31A0-A740CD89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7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2742C7-D458-2147-CDF0-A782709F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3D5217-0888-3465-610E-B3A6289FF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3355A6A-FB2B-E762-37B9-BB89061AA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401BE3-EE98-BA2B-1C39-92023FD3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BA96-1012-496A-9AA8-8984FEFEEB87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DC93D0-1AC6-691D-891C-52538FE2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63E6C2-77F2-0A78-F7F8-EE0047F5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4553D3-B0FD-F665-6245-20BB2BE9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BE7F6B-738F-02A8-EB68-13449BBA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5033F2-D045-A7EB-773E-9A9603364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2FFB47-DDC0-B258-6CA9-40D9B111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E444-0336-4C61-8415-BBA5BC5E3699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E05357-6661-790D-5877-2C082B93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255B17-4F5F-A24A-8ED8-825D54BA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E0C86-2CA9-6F29-30BA-6317BCC8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538517-64F4-B2B1-E316-25290AA57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E2DB0A-A35E-775B-A0CE-6A1AE2AF8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F7F5-D0FD-48D7-A6ED-9ACEA2CF337D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45B89F-43D8-803D-404F-F2238376D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42BB1F-7B7D-76DF-2871-7CCEC4DD8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98E8-6576-4898-86D4-02A9D93B2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6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D9AB6FF-7D4F-02CA-7A03-2CD5333B59FD}"/>
              </a:ext>
            </a:extLst>
          </p:cNvPr>
          <p:cNvGrpSpPr/>
          <p:nvPr/>
        </p:nvGrpSpPr>
        <p:grpSpPr>
          <a:xfrm>
            <a:off x="310896" y="218881"/>
            <a:ext cx="2433163" cy="1257398"/>
            <a:chOff x="-265301" y="827720"/>
            <a:chExt cx="2433163" cy="1257398"/>
          </a:xfrm>
        </p:grpSpPr>
        <p:pic>
          <p:nvPicPr>
            <p:cNvPr id="10" name="object 17">
              <a:extLst>
                <a:ext uri="{FF2B5EF4-FFF2-40B4-BE49-F238E27FC236}">
                  <a16:creationId xmlns:a16="http://schemas.microsoft.com/office/drawing/2014/main" xmlns="" id="{279ADC7C-BC00-C1DE-B19B-0B6D041AB01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19827" y="827720"/>
              <a:ext cx="1100862" cy="98888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C9FA058-587B-996A-F241-B0F564819CB4}"/>
                </a:ext>
              </a:extLst>
            </p:cNvPr>
            <p:cNvSpPr txBox="1"/>
            <p:nvPr/>
          </p:nvSpPr>
          <p:spPr>
            <a:xfrm>
              <a:off x="-265301" y="1838897"/>
              <a:ext cx="19887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ОСФР ПО РЕСПУБЛИКЕ БУРЯТИЯ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F837E04-1DE2-015C-3640-5E1D56F3F99D}"/>
                </a:ext>
              </a:extLst>
            </p:cNvPr>
            <p:cNvSpPr txBox="1"/>
            <p:nvPr/>
          </p:nvSpPr>
          <p:spPr>
            <a:xfrm>
              <a:off x="650558" y="1520674"/>
              <a:ext cx="1517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СОЦИАЛЬНЫЙ </a:t>
              </a:r>
            </a:p>
            <a:p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ФОНД РОССИИ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22240" y="1959928"/>
            <a:ext cx="9055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ФОРМИРОВАНИЕ СПРАВОК ПО ВЫПЛАЧЕННЫМ ПОСОБИЯМ ПО ОБЯЗАТЕЛЬНОМУ СОЦИАЛЬНОМУ СТРАХОВАНИЮ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нак ''минус'' 4">
            <a:extLst>
              <a:ext uri="{FF2B5EF4-FFF2-40B4-BE49-F238E27FC236}">
                <a16:creationId xmlns:a16="http://schemas.microsoft.com/office/drawing/2014/main" xmlns="" id="{67AD5C81-8E71-A9F7-3E85-9B79137FCF1E}"/>
              </a:ext>
            </a:extLst>
          </p:cNvPr>
          <p:cNvSpPr/>
          <p:nvPr/>
        </p:nvSpPr>
        <p:spPr>
          <a:xfrm>
            <a:off x="1246336" y="4242816"/>
            <a:ext cx="8857784" cy="95785"/>
          </a:xfrm>
          <a:prstGeom prst="mathMinus">
            <a:avLst/>
          </a:prstGeom>
          <a:solidFill>
            <a:srgbClr val="F31017"/>
          </a:solidFill>
          <a:ln>
            <a:solidFill>
              <a:srgbClr val="F310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80944" y="4338601"/>
            <a:ext cx="590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 РАМКАХ ДЕКЛАРАЦИОННОЙ КОМПАНИИ ЗА 2024 ГОД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31479"/>
            <a:ext cx="2743200" cy="365125"/>
          </a:xfrm>
        </p:spPr>
        <p:txBody>
          <a:bodyPr/>
          <a:lstStyle/>
          <a:p>
            <a:fld id="{040D98E8-6576-4898-86D4-02A9D93B2885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CD276DB-C3D2-4C60-85DE-CB88F282E8A2}"/>
              </a:ext>
            </a:extLst>
          </p:cNvPr>
          <p:cNvSpPr/>
          <p:nvPr/>
        </p:nvSpPr>
        <p:spPr>
          <a:xfrm rot="5400000">
            <a:off x="-3106072" y="3069336"/>
            <a:ext cx="6858000" cy="719328"/>
          </a:xfrm>
          <a:prstGeom prst="rect">
            <a:avLst/>
          </a:prstGeom>
          <a:gradFill flip="none" rotWithShape="1">
            <a:gsLst>
              <a:gs pos="51000">
                <a:srgbClr val="C5E2FF"/>
              </a:gs>
              <a:gs pos="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4" name="object 17">
            <a:extLst>
              <a:ext uri="{FF2B5EF4-FFF2-40B4-BE49-F238E27FC236}">
                <a16:creationId xmlns:a16="http://schemas.microsoft.com/office/drawing/2014/main" xmlns="" id="{551DAA0C-02CD-C794-F19A-937AE0E7DE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44" y="91440"/>
            <a:ext cx="612648" cy="554519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85762069"/>
              </p:ext>
            </p:extLst>
          </p:nvPr>
        </p:nvGraphicFramePr>
        <p:xfrm>
          <a:off x="1232033" y="402783"/>
          <a:ext cx="3850105" cy="375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 b="13600"/>
          <a:stretch/>
        </p:blipFill>
        <p:spPr>
          <a:xfrm>
            <a:off x="1059583" y="805942"/>
            <a:ext cx="3171825" cy="555040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9" name="Группа 8"/>
          <p:cNvGrpSpPr/>
          <p:nvPr/>
        </p:nvGrpSpPr>
        <p:grpSpPr>
          <a:xfrm>
            <a:off x="1258175" y="0"/>
            <a:ext cx="10933825" cy="593918"/>
            <a:chOff x="1258175" y="0"/>
            <a:chExt cx="10933825" cy="593918"/>
          </a:xfrm>
        </p:grpSpPr>
        <p:sp>
          <p:nvSpPr>
            <p:cNvPr id="7" name="TextBox 6"/>
            <p:cNvSpPr txBox="1"/>
            <p:nvPr/>
          </p:nvSpPr>
          <p:spPr>
            <a:xfrm>
              <a:off x="1313789" y="0"/>
              <a:ext cx="30924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  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ОТКРЫТЬ В БРАУЗЕРЕ ОФИЦИАЛЬНЫЙ     САЙТ СФР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Блок-схема: процесс 7"/>
            <p:cNvSpPr/>
            <p:nvPr/>
          </p:nvSpPr>
          <p:spPr>
            <a:xfrm>
              <a:off x="1258175" y="90035"/>
              <a:ext cx="211756" cy="202131"/>
            </a:xfrm>
            <a:prstGeom prst="flowChartProcess">
              <a:avLst/>
            </a:prstGeom>
            <a:solidFill>
              <a:srgbClr val="C5E2FF"/>
            </a:solidFill>
            <a:ln>
              <a:solidFill>
                <a:srgbClr val="C5E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22239" y="9143"/>
              <a:ext cx="3171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  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НАЖАТЬ «ЛИЧНЫЙ КАБИНЕТ   ГРАЖДАНИНА»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Блок-схема: процесс 20"/>
            <p:cNvSpPr/>
            <p:nvPr/>
          </p:nvSpPr>
          <p:spPr>
            <a:xfrm>
              <a:off x="5014053" y="101575"/>
              <a:ext cx="211756" cy="202131"/>
            </a:xfrm>
            <a:prstGeom prst="flowChartProcess">
              <a:avLst/>
            </a:prstGeom>
            <a:solidFill>
              <a:srgbClr val="C5E2FF"/>
            </a:solidFill>
            <a:ln>
              <a:solidFill>
                <a:srgbClr val="C5E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09062" y="0"/>
              <a:ext cx="41829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  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ИЗ ДВУХ ПРЕДЛОЖЕННЫХ ВАРИАНТОВ ВЫБРАТЬ «СОЦИАЛЬНОЕ СТРАХОВАНИЕ»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Блок-схема: процесс 25"/>
            <p:cNvSpPr/>
            <p:nvPr/>
          </p:nvSpPr>
          <p:spPr>
            <a:xfrm>
              <a:off x="8070456" y="84759"/>
              <a:ext cx="211756" cy="202131"/>
            </a:xfrm>
            <a:prstGeom prst="flowChartProcess">
              <a:avLst/>
            </a:prstGeom>
            <a:solidFill>
              <a:srgbClr val="C5E2FF"/>
            </a:solidFill>
            <a:ln>
              <a:solidFill>
                <a:srgbClr val="C5E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3</a:t>
              </a:r>
              <a:endParaRPr lang="ru-RU" dirty="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" b="20562"/>
          <a:stretch/>
        </p:blipFill>
        <p:spPr>
          <a:xfrm>
            <a:off x="4674873" y="805942"/>
            <a:ext cx="3321690" cy="55434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Минус 17"/>
          <p:cNvSpPr/>
          <p:nvPr/>
        </p:nvSpPr>
        <p:spPr>
          <a:xfrm>
            <a:off x="4358790" y="4705792"/>
            <a:ext cx="3008564" cy="45719"/>
          </a:xfrm>
          <a:prstGeom prst="mathMinus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1944302" y="1039527"/>
            <a:ext cx="1472665" cy="83973"/>
          </a:xfrm>
          <a:prstGeom prst="mathMinus">
            <a:avLst/>
          </a:prstGeom>
          <a:solidFill>
            <a:srgbClr val="F310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b="9614"/>
          <a:stretch/>
        </p:blipFill>
        <p:spPr>
          <a:xfrm>
            <a:off x="8486802" y="812899"/>
            <a:ext cx="3227457" cy="55434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7" name="Минус 26"/>
          <p:cNvSpPr/>
          <p:nvPr/>
        </p:nvSpPr>
        <p:spPr>
          <a:xfrm>
            <a:off x="8282212" y="3108960"/>
            <a:ext cx="2077940" cy="48447"/>
          </a:xfrm>
          <a:prstGeom prst="mathMinus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1264" y="6358606"/>
            <a:ext cx="2743200" cy="365125"/>
          </a:xfrm>
        </p:spPr>
        <p:txBody>
          <a:bodyPr/>
          <a:lstStyle/>
          <a:p>
            <a:fld id="{040D98E8-6576-4898-86D4-02A9D93B2885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CD276DB-C3D2-4C60-85DE-CB88F282E8A2}"/>
              </a:ext>
            </a:extLst>
          </p:cNvPr>
          <p:cNvSpPr/>
          <p:nvPr/>
        </p:nvSpPr>
        <p:spPr>
          <a:xfrm rot="5400000">
            <a:off x="-3106072" y="3069336"/>
            <a:ext cx="6858000" cy="719328"/>
          </a:xfrm>
          <a:prstGeom prst="rect">
            <a:avLst/>
          </a:prstGeom>
          <a:gradFill flip="none" rotWithShape="1">
            <a:gsLst>
              <a:gs pos="51000">
                <a:srgbClr val="C5E2FF"/>
              </a:gs>
              <a:gs pos="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4" name="object 17">
            <a:extLst>
              <a:ext uri="{FF2B5EF4-FFF2-40B4-BE49-F238E27FC236}">
                <a16:creationId xmlns:a16="http://schemas.microsoft.com/office/drawing/2014/main" xmlns="" id="{551DAA0C-02CD-C794-F19A-937AE0E7DE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44" y="91440"/>
            <a:ext cx="612648" cy="554519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98625292"/>
              </p:ext>
            </p:extLst>
          </p:nvPr>
        </p:nvGraphicFramePr>
        <p:xfrm>
          <a:off x="1207439" y="645959"/>
          <a:ext cx="3545946" cy="126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79981" y="770823"/>
            <a:ext cx="301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ВОЙТИ ПО ЛОГИНУ И ПАРОЛЮ ОТ ГОСУДАРСТВЕННЫХ УСЛУГ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079981" y="1746504"/>
            <a:ext cx="3171825" cy="4270248"/>
            <a:chOff x="4920574" y="1746504"/>
            <a:chExt cx="3171825" cy="427024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15" b="25018"/>
            <a:stretch/>
          </p:blipFill>
          <p:spPr>
            <a:xfrm>
              <a:off x="4920574" y="1746504"/>
              <a:ext cx="3171825" cy="4270248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9" name="Овал 8"/>
            <p:cNvSpPr/>
            <p:nvPr/>
          </p:nvSpPr>
          <p:spPr>
            <a:xfrm>
              <a:off x="5248656" y="2935224"/>
              <a:ext cx="502920" cy="548640"/>
            </a:xfrm>
            <a:prstGeom prst="ellipse">
              <a:avLst/>
            </a:prstGeom>
            <a:solidFill>
              <a:srgbClr val="C5E2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Минус 10"/>
            <p:cNvSpPr/>
            <p:nvPr/>
          </p:nvSpPr>
          <p:spPr>
            <a:xfrm>
              <a:off x="5992973" y="4995352"/>
              <a:ext cx="1027026" cy="45719"/>
            </a:xfrm>
            <a:prstGeom prst="mathMinus">
              <a:avLst/>
            </a:prstGeom>
            <a:solidFill>
              <a:srgbClr val="F31017"/>
            </a:solidFill>
            <a:ln w="28575">
              <a:solidFill>
                <a:srgbClr val="F310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2" name="Блок-схема: процесс 11"/>
            <p:cNvSpPr/>
            <p:nvPr/>
          </p:nvSpPr>
          <p:spPr>
            <a:xfrm>
              <a:off x="5870448" y="3035808"/>
              <a:ext cx="1124712" cy="173736"/>
            </a:xfrm>
            <a:prstGeom prst="flowChartProcess">
              <a:avLst/>
            </a:prstGeom>
            <a:solidFill>
              <a:srgbClr val="C5E2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 b="27066"/>
          <a:stretch/>
        </p:blipFill>
        <p:spPr>
          <a:xfrm>
            <a:off x="8769205" y="1746504"/>
            <a:ext cx="3171825" cy="424281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Минус 14"/>
          <p:cNvSpPr/>
          <p:nvPr/>
        </p:nvSpPr>
        <p:spPr>
          <a:xfrm>
            <a:off x="8769205" y="4839904"/>
            <a:ext cx="3171825" cy="45719"/>
          </a:xfrm>
          <a:prstGeom prst="mathMinus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824178" y="781731"/>
            <a:ext cx="3012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НАЖАТЬ «ПОДАТЬ ЗАПРОС НА ПОЛУЧЕНИЕ СПРАВКИ ПО ФОРМЕ 2-НДФЛ»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8924762" y="814741"/>
            <a:ext cx="211756" cy="202131"/>
          </a:xfrm>
          <a:prstGeom prst="flowChartProcess">
            <a:avLst/>
          </a:prstGeom>
          <a:solidFill>
            <a:srgbClr val="C5E2FF"/>
          </a:solidFill>
          <a:ln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6"/>
          <a:srcRect l="22291" t="10030" r="22392" b="12412"/>
          <a:stretch/>
        </p:blipFill>
        <p:spPr bwMode="auto">
          <a:xfrm>
            <a:off x="883407" y="2030790"/>
            <a:ext cx="3829050" cy="301942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Минус 6"/>
          <p:cNvSpPr/>
          <p:nvPr/>
        </p:nvSpPr>
        <p:spPr>
          <a:xfrm>
            <a:off x="3466823" y="3835909"/>
            <a:ext cx="1027026" cy="45719"/>
          </a:xfrm>
          <a:prstGeom prst="mathMinus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036900" y="814740"/>
            <a:ext cx="211756" cy="202131"/>
          </a:xfrm>
          <a:prstGeom prst="flowChartProcess">
            <a:avLst/>
          </a:prstGeom>
          <a:solidFill>
            <a:srgbClr val="C5E2FF"/>
          </a:solidFill>
          <a:ln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3135" y="6417987"/>
            <a:ext cx="2743200" cy="365125"/>
          </a:xfrm>
        </p:spPr>
        <p:txBody>
          <a:bodyPr/>
          <a:lstStyle/>
          <a:p>
            <a:fld id="{040D98E8-6576-4898-86D4-02A9D93B2885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CD276DB-C3D2-4C60-85DE-CB88F282E8A2}"/>
              </a:ext>
            </a:extLst>
          </p:cNvPr>
          <p:cNvSpPr/>
          <p:nvPr/>
        </p:nvSpPr>
        <p:spPr>
          <a:xfrm rot="5400000">
            <a:off x="-3106072" y="3069336"/>
            <a:ext cx="6858000" cy="719328"/>
          </a:xfrm>
          <a:prstGeom prst="rect">
            <a:avLst/>
          </a:prstGeom>
          <a:gradFill flip="none" rotWithShape="1">
            <a:gsLst>
              <a:gs pos="51000">
                <a:srgbClr val="C5E2FF"/>
              </a:gs>
              <a:gs pos="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4" name="object 17">
            <a:extLst>
              <a:ext uri="{FF2B5EF4-FFF2-40B4-BE49-F238E27FC236}">
                <a16:creationId xmlns:a16="http://schemas.microsoft.com/office/drawing/2014/main" xmlns="" id="{551DAA0C-02CD-C794-F19A-937AE0E7DE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44" y="91440"/>
            <a:ext cx="612648" cy="554519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072890"/>
              </p:ext>
            </p:extLst>
          </p:nvPr>
        </p:nvGraphicFramePr>
        <p:xfrm>
          <a:off x="1117663" y="162483"/>
          <a:ext cx="3850105" cy="375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3" b="23866"/>
          <a:stretch/>
        </p:blipFill>
        <p:spPr>
          <a:xfrm>
            <a:off x="1117663" y="1604772"/>
            <a:ext cx="3171825" cy="36484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Минус 6"/>
          <p:cNvSpPr/>
          <p:nvPr/>
        </p:nvSpPr>
        <p:spPr>
          <a:xfrm>
            <a:off x="1737360" y="4242816"/>
            <a:ext cx="1911096" cy="81084"/>
          </a:xfrm>
          <a:prstGeom prst="mathMinus">
            <a:avLst/>
          </a:prstGeom>
          <a:solidFill>
            <a:srgbClr val="F310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63189" y="787769"/>
            <a:ext cx="341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ВЫБРАТЬ ЭЛЕКТРОННЫЙ ФОРМАТ СПРАВКИ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260664" y="833678"/>
            <a:ext cx="210312" cy="204433"/>
          </a:xfrm>
          <a:prstGeom prst="flowChartProcess">
            <a:avLst/>
          </a:prstGeom>
          <a:solidFill>
            <a:srgbClr val="C5E2FF"/>
          </a:solidFill>
          <a:ln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7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7" b="23800"/>
          <a:stretch/>
        </p:blipFill>
        <p:spPr>
          <a:xfrm>
            <a:off x="5002789" y="1601755"/>
            <a:ext cx="2963780" cy="364687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648834" y="351120"/>
            <a:ext cx="35533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 ВЫБОРЕ РЕГИОНАЛЬНОГО ОТДЕЛЕНИЯ ФОНДА СЛЕДУЕТ УКАЗАТЬ «ПО ВСЕМ РО ФОНДА И ВЫБРАТЬ НУЖНЫЙ ВАМ ПЕРИОД, ВЫБРАТЬ ТИП СПРАВКИ И НАЖАТЬ КНОПКУ «ОТПРАВИТЬ»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459065" y="303224"/>
            <a:ext cx="219992" cy="369332"/>
            <a:chOff x="1016397" y="514419"/>
            <a:chExt cx="219992" cy="369332"/>
          </a:xfrm>
        </p:grpSpPr>
        <p:sp>
          <p:nvSpPr>
            <p:cNvPr id="21" name="Блок-схема: процесс 20"/>
            <p:cNvSpPr/>
            <p:nvPr/>
          </p:nvSpPr>
          <p:spPr>
            <a:xfrm>
              <a:off x="1026077" y="596868"/>
              <a:ext cx="210312" cy="204433"/>
            </a:xfrm>
            <a:prstGeom prst="flowChartProcess">
              <a:avLst/>
            </a:prstGeom>
            <a:solidFill>
              <a:srgbClr val="C5E2FF"/>
            </a:solidFill>
            <a:ln>
              <a:solidFill>
                <a:srgbClr val="C5E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6397" y="514419"/>
              <a:ext cx="14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8</a:t>
              </a:r>
              <a:endPara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737360" y="5582783"/>
            <a:ext cx="9564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*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ГРАФЕ ТИП СПРАВКИ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НЕОБХОДИМО ВЫБРАТЬ СПРАВКУ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2-НДФЛ, ЕСЛИ ЗА ОТЧЕТНЫЙ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ПЕРИОД ВАМ БЫЛИ НАЗНАЧЕНЫ И ВЫПЛАЧЕНЫ ПОСОБИЯ ПО ВРЕМЕННОЙ НЕТРУДОСПОСОБНОСТИ, СПРАВКУ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 ВЫПЛАТАХ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НЕОБХОДИМО ВЫБРАТЬ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ЕСЛИ В ОТЧЕТНОМ ПЕРИОДЕ ВАМ БЫЛИ НАЗНАЧЕНЫ И ВЫПЛАЧЕНЫ: ПОСОБИЕ ПО БЕРЕМЕННОСТИ И РОДАМ, ЕДИНОВРЕМЕННОЕ ПОСОБИЕ ПРИ РОЖДЕНИИ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РЕБЕНКА, ПОСОБИЕ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УХОДУ ЗА РЕБЕНКОМ ДО 1,5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ЛЕТ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6160070" y="5501699"/>
            <a:ext cx="1911096" cy="81084"/>
          </a:xfrm>
          <a:prstGeom prst="mathMinus">
            <a:avLst/>
          </a:prstGeom>
          <a:solidFill>
            <a:srgbClr val="F310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2" b="27601"/>
          <a:stretch/>
        </p:blipFill>
        <p:spPr>
          <a:xfrm>
            <a:off x="8607601" y="1568530"/>
            <a:ext cx="3171825" cy="37209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8492253" y="91440"/>
            <a:ext cx="3473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СПРАВКА В ЭЛЕКТРОННОМ ВИДЕ ДЛЯ СКАЧИВАНИЯ ПОСТУПИТ К ВАМ В ЛИЧНЫЙ КАБИНЕТ В БЛИЖАЙШЕЕ ВРЕМЯ. ОТСЛЕЖИВАТЬ СТАТУС ЗАПРОСА МОЖНО В МЕНЮ, ВО ВКЛАДКЕ «ЗАКАЗ ЭЛЕКТРОННЫХ СПРАВОК»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8510649" y="146687"/>
            <a:ext cx="210312" cy="204433"/>
          </a:xfrm>
          <a:prstGeom prst="flowChartProcess">
            <a:avLst/>
          </a:prstGeom>
          <a:solidFill>
            <a:srgbClr val="C5E2FF"/>
          </a:solidFill>
          <a:ln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8202168" y="2432304"/>
            <a:ext cx="3763173" cy="73152"/>
          </a:xfrm>
          <a:prstGeom prst="mathMinus">
            <a:avLst/>
          </a:prstGeom>
          <a:solidFill>
            <a:srgbClr val="F310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210</Words>
  <Application>Microsoft Office PowerPoint</Application>
  <PresentationFormat>Широкоэкранный</PresentationFormat>
  <Paragraphs>28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</dc:creator>
  <cp:lastModifiedBy>Лаврик Елена Сергеевна</cp:lastModifiedBy>
  <cp:revision>96</cp:revision>
  <dcterms:created xsi:type="dcterms:W3CDTF">2024-01-20T13:43:08Z</dcterms:created>
  <dcterms:modified xsi:type="dcterms:W3CDTF">2025-01-20T05:47:30Z</dcterms:modified>
</cp:coreProperties>
</file>