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797"/>
    <a:srgbClr val="376793"/>
    <a:srgbClr val="436887"/>
    <a:srgbClr val="1B3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5" autoAdjust="0"/>
  </p:normalViewPr>
  <p:slideViewPr>
    <p:cSldViewPr>
      <p:cViewPr>
        <p:scale>
          <a:sx n="98" d="100"/>
          <a:sy n="98" d="100"/>
        </p:scale>
        <p:origin x="-1488" y="22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D248B-AC52-4A27-A2E4-BAE218F2F801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A7246-05DB-4AFB-B4F1-D2263ED6BB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A7246-05DB-4AFB-B4F1-D2263ED6BB9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99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98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94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153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8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95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12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66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23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58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3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049FA-E266-4249-AD9E-9D43165E1320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9E301-5B44-48F4-8B6A-ABDB8693C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00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003-2200\Desktop\Documents\2023\kbcnjdrf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" t="1360" r="1092" b="64857"/>
          <a:stretch/>
        </p:blipFill>
        <p:spPr bwMode="auto">
          <a:xfrm>
            <a:off x="-7002" y="-8760"/>
            <a:ext cx="6865001" cy="336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003-2200\Desktop\Documents\2023\kbcnjdrf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" t="14269" r="1092" b="41942"/>
          <a:stretch/>
        </p:blipFill>
        <p:spPr bwMode="auto">
          <a:xfrm>
            <a:off x="0" y="991537"/>
            <a:ext cx="6857999" cy="445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5757" y="3693992"/>
            <a:ext cx="6532345" cy="1570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5859" y="3728864"/>
            <a:ext cx="6382140" cy="1224136"/>
          </a:xfrm>
        </p:spPr>
        <p:txBody>
          <a:bodyPr>
            <a:noAutofit/>
          </a:bodyPr>
          <a:lstStyle/>
          <a:p>
            <a:pPr algn="l"/>
            <a:r>
              <a:rPr lang="ru-RU" sz="1150" b="1" dirty="0" smtClean="0">
                <a:solidFill>
                  <a:schemeClr val="tx1"/>
                </a:solidFill>
              </a:rPr>
              <a:t>I группа </a:t>
            </a:r>
            <a:r>
              <a:rPr lang="ru-RU" sz="1150" dirty="0" smtClean="0"/>
              <a:t>–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1150" b="1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150" b="1" dirty="0" smtClean="0">
                <a:solidFill>
                  <a:schemeClr val="accent1">
                    <a:lumMod val="75000"/>
                  </a:schemeClr>
                </a:solidFill>
              </a:rPr>
              <a:t>752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 руб.</a:t>
            </a:r>
            <a:r>
              <a:rPr lang="ru-RU" sz="1150" dirty="0" smtClean="0">
                <a:solidFill>
                  <a:schemeClr val="tx1"/>
                </a:solidFill>
              </a:rPr>
              <a:t>,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150" dirty="0" smtClean="0">
                <a:solidFill>
                  <a:schemeClr val="tx1"/>
                </a:solidFill>
              </a:rPr>
              <a:t>с учетом 1 иждивенца -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115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150" b="1" dirty="0" smtClean="0">
                <a:solidFill>
                  <a:schemeClr val="accent1">
                    <a:lumMod val="75000"/>
                  </a:schemeClr>
                </a:solidFill>
              </a:rPr>
              <a:t>335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,9</a:t>
            </a:r>
            <a:r>
              <a:rPr lang="en-US" sz="1150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ru-RU" sz="115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руб.</a:t>
            </a:r>
            <a:r>
              <a:rPr lang="ru-RU" sz="1150" dirty="0" smtClean="0">
                <a:solidFill>
                  <a:schemeClr val="tx1"/>
                </a:solidFill>
              </a:rPr>
              <a:t>,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150" dirty="0" smtClean="0">
                <a:solidFill>
                  <a:schemeClr val="tx1"/>
                </a:solidFill>
              </a:rPr>
              <a:t>с учетом 2 иждивенцев -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sz="115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150" b="1" dirty="0" smtClean="0">
                <a:solidFill>
                  <a:schemeClr val="accent1">
                    <a:lumMod val="75000"/>
                  </a:schemeClr>
                </a:solidFill>
              </a:rPr>
              <a:t>919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150" b="1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6 руб.</a:t>
            </a:r>
            <a:r>
              <a:rPr lang="ru-RU" sz="1150" dirty="0" smtClean="0">
                <a:solidFill>
                  <a:schemeClr val="tx1"/>
                </a:solidFill>
              </a:rPr>
              <a:t>,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150" dirty="0" smtClean="0">
                <a:solidFill>
                  <a:schemeClr val="tx1"/>
                </a:solidFill>
              </a:rPr>
              <a:t>с учетом 3 иждивенцев –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51 503,97 руб.</a:t>
            </a:r>
            <a:endParaRPr lang="ru-RU" sz="115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ru-RU" sz="1150" b="1" dirty="0" smtClean="0">
                <a:solidFill>
                  <a:schemeClr val="tx1"/>
                </a:solidFill>
              </a:rPr>
              <a:t>II группа </a:t>
            </a:r>
            <a:r>
              <a:rPr lang="ru-RU" sz="1150" dirty="0" smtClean="0">
                <a:solidFill>
                  <a:schemeClr val="tx1"/>
                </a:solidFill>
              </a:rPr>
              <a:t>–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115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150" b="1" dirty="0" smtClean="0">
                <a:solidFill>
                  <a:schemeClr val="accent1">
                    <a:lumMod val="75000"/>
                  </a:schemeClr>
                </a:solidFill>
              </a:rPr>
              <a:t>460</a:t>
            </a:r>
            <a:r>
              <a:rPr lang="ru-RU" sz="115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руб</a:t>
            </a:r>
            <a:r>
              <a:rPr lang="ru-RU" sz="1150" dirty="0" smtClean="0">
                <a:solidFill>
                  <a:schemeClr val="tx1"/>
                </a:solidFill>
              </a:rPr>
              <a:t>., с учетом 1 иждивенца -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28 613,31 руб.</a:t>
            </a:r>
            <a:r>
              <a:rPr lang="ru-RU" sz="1150" dirty="0" smtClean="0">
                <a:solidFill>
                  <a:schemeClr val="tx1"/>
                </a:solidFill>
              </a:rPr>
              <a:t>, с учетом 2 иждивенцев -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35 766,63 руб.</a:t>
            </a:r>
            <a:r>
              <a:rPr lang="ru-RU" sz="1150" dirty="0" smtClean="0">
                <a:solidFill>
                  <a:schemeClr val="tx1"/>
                </a:solidFill>
              </a:rPr>
              <a:t>,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150" dirty="0" smtClean="0">
                <a:solidFill>
                  <a:schemeClr val="tx1"/>
                </a:solidFill>
              </a:rPr>
              <a:t>с учетом 3 иждивенцев –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42 919,95 руб.</a:t>
            </a:r>
            <a:endParaRPr lang="ru-RU" sz="115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ru-RU" sz="1150" b="1" dirty="0" smtClean="0">
                <a:solidFill>
                  <a:schemeClr val="tx1"/>
                </a:solidFill>
              </a:rPr>
              <a:t>III группа </a:t>
            </a:r>
            <a:r>
              <a:rPr lang="ru-RU" sz="1150" dirty="0" smtClean="0">
                <a:solidFill>
                  <a:schemeClr val="tx1"/>
                </a:solidFill>
              </a:rPr>
              <a:t>–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15 022 руб.</a:t>
            </a:r>
            <a:r>
              <a:rPr lang="ru-RU" sz="1150" dirty="0" smtClean="0">
                <a:solidFill>
                  <a:schemeClr val="tx1"/>
                </a:solidFill>
              </a:rPr>
              <a:t>, с учетом 1 иждивенца -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20 029,32 руб.</a:t>
            </a:r>
            <a:r>
              <a:rPr lang="ru-RU" sz="1150" dirty="0" smtClean="0">
                <a:solidFill>
                  <a:schemeClr val="tx1"/>
                </a:solidFill>
              </a:rPr>
              <a:t>, с учетом 2 иждивенцев -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25 036,64 руб.</a:t>
            </a:r>
            <a:r>
              <a:rPr lang="ru-RU" sz="1150" dirty="0" smtClean="0">
                <a:solidFill>
                  <a:schemeClr val="tx1"/>
                </a:solidFill>
              </a:rPr>
              <a:t>, с учетом 3 иждивенцев – </a:t>
            </a:r>
            <a:r>
              <a:rPr lang="ru-RU" sz="1150" b="1" dirty="0" smtClean="0">
                <a:solidFill>
                  <a:schemeClr val="accent1">
                    <a:lumMod val="75000"/>
                  </a:schemeClr>
                </a:solidFill>
              </a:rPr>
              <a:t>30 043,96 руб.</a:t>
            </a:r>
            <a:endParaRPr lang="ru-RU" sz="115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 descr="C:\Users\003-2200\Desktop\Documents\2023\kbcnjdrf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" t="43824" r="1199" b="10534"/>
          <a:stretch/>
        </p:blipFill>
        <p:spPr bwMode="auto">
          <a:xfrm>
            <a:off x="6204" y="5198434"/>
            <a:ext cx="6858797" cy="4583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003-2200\Desktop\Documents\2023\kbcnjdrf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" t="78929" r="3344" b="10244"/>
          <a:stretch/>
        </p:blipFill>
        <p:spPr bwMode="auto">
          <a:xfrm>
            <a:off x="6204" y="8582809"/>
            <a:ext cx="6754855" cy="108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003-2200\Desktop\Documents\2023\kbcnjdrf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" t="90094" r="1199" b="8274"/>
          <a:stretch/>
        </p:blipFill>
        <p:spPr bwMode="auto">
          <a:xfrm>
            <a:off x="3101" y="9608589"/>
            <a:ext cx="6865001" cy="163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003-2200\Desktop\Documents\2023\kbcnjdrf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66" t="93731" r="6266" b="3234"/>
          <a:stretch/>
        </p:blipFill>
        <p:spPr bwMode="auto">
          <a:xfrm>
            <a:off x="5597542" y="9530750"/>
            <a:ext cx="1159269" cy="221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-7000" y="4940060"/>
            <a:ext cx="6872002" cy="2454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Montserrat SemiBold" pitchFamily="2" charset="-52"/>
              </a:rPr>
              <a:t>            </a:t>
            </a:r>
            <a:r>
              <a:rPr lang="ru-RU" sz="1100" b="1" dirty="0" smtClean="0">
                <a:solidFill>
                  <a:srgbClr val="376793"/>
                </a:solidFill>
                <a:latin typeface="Montserrat SemiBold" pitchFamily="2" charset="-52"/>
              </a:rPr>
              <a:t>НАЗНАЧАЕМЫЕ  ВЫПЛАТЫ ПРИ УСЛОВИИ ПОЛУЧЕНИЯ ПЕНСИИ ПО ЛИНИИ СФР</a:t>
            </a:r>
            <a:endParaRPr lang="ru-RU" sz="1100" b="1" dirty="0">
              <a:solidFill>
                <a:srgbClr val="376793"/>
              </a:solidFill>
              <a:latin typeface="Montserrat SemiBold" pitchFamily="2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75859" y="9608589"/>
            <a:ext cx="1512168" cy="143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103851" y="9526039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336797"/>
                </a:solidFill>
                <a:latin typeface="Montserrat SemiBold" pitchFamily="2" charset="-52"/>
              </a:rPr>
              <a:t>н</a:t>
            </a:r>
            <a:r>
              <a:rPr lang="ru-RU" sz="1000" b="1" dirty="0" smtClean="0">
                <a:solidFill>
                  <a:srgbClr val="336797"/>
                </a:solidFill>
                <a:latin typeface="Montserrat SemiBold" pitchFamily="2" charset="-52"/>
              </a:rPr>
              <a:t>а 1 мая 2023 года</a:t>
            </a:r>
            <a:endParaRPr lang="ru-RU" sz="1000" b="1" dirty="0">
              <a:solidFill>
                <a:srgbClr val="336797"/>
              </a:solidFill>
              <a:latin typeface="Montserrat SemiBold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5033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4483</TotalTime>
  <Words>127</Words>
  <Application>Microsoft Office PowerPoint</Application>
  <PresentationFormat>Лист A4 (210x297 мм)</PresentationFormat>
  <Paragraphs>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OPFR_RB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Даши-Дондокова Елена Прокопьевна</dc:creator>
  <cp:lastModifiedBy>Дубанов Дмитрий Игоревич</cp:lastModifiedBy>
  <cp:revision>13</cp:revision>
  <cp:lastPrinted>2023-02-09T09:40:52Z</cp:lastPrinted>
  <dcterms:created xsi:type="dcterms:W3CDTF">2023-02-06T10:14:09Z</dcterms:created>
  <dcterms:modified xsi:type="dcterms:W3CDTF">2023-05-30T02:47:39Z</dcterms:modified>
</cp:coreProperties>
</file>