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8" r:id="rId2"/>
    <p:sldId id="288" r:id="rId3"/>
    <p:sldId id="306" r:id="rId4"/>
    <p:sldId id="311" r:id="rId5"/>
    <p:sldId id="303" r:id="rId6"/>
    <p:sldId id="302" r:id="rId7"/>
    <p:sldId id="31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CC0"/>
    <a:srgbClr val="FFFFFF"/>
    <a:srgbClr val="6395EA"/>
    <a:srgbClr val="287AEB"/>
    <a:srgbClr val="7CAEF3"/>
    <a:srgbClr val="1956BE"/>
    <a:srgbClr val="987AAE"/>
    <a:srgbClr val="9D80B2"/>
    <a:srgbClr val="614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DAE06-FBA4-4DD5-B5CB-63C4B561EB6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0B77B-A300-484C-9B54-C9EF2F09010F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ru-RU" sz="1900" b="1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воздерживаться до устранения конфликта интересов от любых действий, влияющих на беспристрастные решения</a:t>
          </a:r>
          <a:endParaRPr lang="ru-RU" sz="1900" b="1" spc="100" baseline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B4EC52-6A65-4C5C-A8C9-229109590502}" type="sibTrans" cxnId="{8CDF4622-88C2-4ADD-9033-D2770A194BAA}">
      <dgm:prSet/>
      <dgm:spPr/>
      <dgm:t>
        <a:bodyPr/>
        <a:lstStyle/>
        <a:p>
          <a:endParaRPr lang="ru-RU"/>
        </a:p>
      </dgm:t>
    </dgm:pt>
    <dgm:pt modelId="{10088288-5DC3-4EFF-9888-3B2D68656529}" type="parTrans" cxnId="{8CDF4622-88C2-4ADD-9033-D2770A194BAA}">
      <dgm:prSet/>
      <dgm:spPr/>
      <dgm:t>
        <a:bodyPr/>
        <a:lstStyle/>
        <a:p>
          <a:endParaRPr lang="ru-RU"/>
        </a:p>
      </dgm:t>
    </dgm:pt>
    <dgm:pt modelId="{592F9E49-A6CE-4DCC-BA0B-26D52C329645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pPr algn="ctr"/>
          <a:r>
            <a:rPr lang="ru-RU" sz="1900" b="1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900" b="1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сомнении в наличии конфликта интересов или возможности его возникновения </a:t>
          </a:r>
          <a:r>
            <a:rPr lang="ru-RU" sz="1900" b="1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обращаться за консультацией в </a:t>
          </a:r>
          <a:r>
            <a:rPr lang="ru-RU" sz="1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rPr>
            <a:t>структурное подразделение, ответственное за профилактику коррупционных правонарушений </a:t>
          </a:r>
          <a:endParaRPr lang="ru-RU" sz="1900" b="1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846A4-3F55-40B5-A453-67B6359C0C78}" type="sibTrans" cxnId="{EF7141FD-607F-4CDF-B234-C6415DD5B284}">
      <dgm:prSet/>
      <dgm:spPr/>
      <dgm:t>
        <a:bodyPr/>
        <a:lstStyle/>
        <a:p>
          <a:endParaRPr lang="ru-RU"/>
        </a:p>
      </dgm:t>
    </dgm:pt>
    <dgm:pt modelId="{1952B4FB-EC7C-4FD9-941E-A587408175B9}" type="parTrans" cxnId="{EF7141FD-607F-4CDF-B234-C6415DD5B284}">
      <dgm:prSet/>
      <dgm:spPr/>
      <dgm:t>
        <a:bodyPr/>
        <a:lstStyle/>
        <a:p>
          <a:endParaRPr lang="ru-RU"/>
        </a:p>
      </dgm:t>
    </dgm:pt>
    <dgm:pt modelId="{4B3BA812-92A8-4821-846B-16A5981F0C83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900" b="1" i="0" u="none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установленном порядке </a:t>
          </a:r>
          <a:r>
            <a:rPr lang="ru-RU" sz="1900" b="1" i="0" u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уведомлять</a:t>
          </a:r>
          <a:r>
            <a:rPr lang="en-US" sz="1900" b="1" i="0" u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i="0" u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</a:r>
          <a:endParaRPr lang="ru-RU" sz="1900" b="1" i="0" u="none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9173D-1D1F-43B5-937A-6F940F4A218C}" type="sibTrans" cxnId="{0751FA54-29C6-4CC1-8BC7-8BD58FB2E189}">
      <dgm:prSet/>
      <dgm:spPr/>
      <dgm:t>
        <a:bodyPr/>
        <a:lstStyle/>
        <a:p>
          <a:endParaRPr lang="ru-RU"/>
        </a:p>
      </dgm:t>
    </dgm:pt>
    <dgm:pt modelId="{8BE26382-48DE-4D27-9DBB-DAAD4DB7A8ED}" type="parTrans" cxnId="{0751FA54-29C6-4CC1-8BC7-8BD58FB2E189}">
      <dgm:prSet/>
      <dgm:spPr/>
      <dgm:t>
        <a:bodyPr/>
        <a:lstStyle/>
        <a:p>
          <a:endParaRPr lang="ru-RU"/>
        </a:p>
      </dgm:t>
    </dgm:pt>
    <dgm:pt modelId="{FF6418E4-E082-485F-9D54-CAF82A94A25D}" type="pres">
      <dgm:prSet presAssocID="{554DAE06-FBA4-4DD5-B5CB-63C4B561EB6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0B319F-666C-4FD9-859B-6306F7BC3BE7}" type="pres">
      <dgm:prSet presAssocID="{554DAE06-FBA4-4DD5-B5CB-63C4B561EB64}" presName="pyramid" presStyleLbl="node1" presStyleIdx="0" presStyleCnt="1" custScaleX="149425" custLinFactNeighborX="56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607C727-6A0D-4F6D-9550-409F22F447DA}" type="pres">
      <dgm:prSet presAssocID="{554DAE06-FBA4-4DD5-B5CB-63C4B561EB64}" presName="theList" presStyleCnt="0"/>
      <dgm:spPr/>
    </dgm:pt>
    <dgm:pt modelId="{2A533B2E-BD6E-4D22-8B8B-2683D5DEF887}" type="pres">
      <dgm:prSet presAssocID="{4B3BA812-92A8-4821-846B-16A5981F0C83}" presName="aNode" presStyleLbl="fgAcc1" presStyleIdx="0" presStyleCnt="3" custScaleX="233171" custScaleY="699236" custLinFactY="-9052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9D0A6A-3B48-447C-8B9A-EE2A58064118}" type="pres">
      <dgm:prSet presAssocID="{4B3BA812-92A8-4821-846B-16A5981F0C83}" presName="aSpace" presStyleCnt="0"/>
      <dgm:spPr/>
    </dgm:pt>
    <dgm:pt modelId="{0E2AE604-C425-4AE2-AC1E-A654EEECFFBB}" type="pres">
      <dgm:prSet presAssocID="{592F9E49-A6CE-4DCC-BA0B-26D52C329645}" presName="aNode" presStyleLbl="fgAcc1" presStyleIdx="1" presStyleCnt="3" custScaleX="233171" custScaleY="689461" custLinFactY="69483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6B27A6-9E52-4EFA-9967-37B9385D8445}" type="pres">
      <dgm:prSet presAssocID="{592F9E49-A6CE-4DCC-BA0B-26D52C329645}" presName="aSpace" presStyleCnt="0"/>
      <dgm:spPr/>
    </dgm:pt>
    <dgm:pt modelId="{DA483026-16A7-4461-9305-3297A46DB55B}" type="pres">
      <dgm:prSet presAssocID="{3800B77B-A300-484C-9B54-C9EF2F09010F}" presName="aNode" presStyleLbl="fgAcc1" presStyleIdx="2" presStyleCnt="3" custScaleX="233901" custScaleY="641392" custLinFactY="130330" custLinFactNeighborY="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89738E-5D38-4DAE-B2D8-916934B5A799}" type="pres">
      <dgm:prSet presAssocID="{3800B77B-A300-484C-9B54-C9EF2F09010F}" presName="aSpace" presStyleCnt="0"/>
      <dgm:spPr/>
    </dgm:pt>
  </dgm:ptLst>
  <dgm:cxnLst>
    <dgm:cxn modelId="{214E9DB2-9D3D-4C07-9B04-439A09164D50}" type="presOf" srcId="{3800B77B-A300-484C-9B54-C9EF2F09010F}" destId="{DA483026-16A7-4461-9305-3297A46DB55B}" srcOrd="0" destOrd="0" presId="urn:microsoft.com/office/officeart/2005/8/layout/pyramid2"/>
    <dgm:cxn modelId="{8B00C3AF-77B8-4862-8DF5-6C2473D6E061}" type="presOf" srcId="{4B3BA812-92A8-4821-846B-16A5981F0C83}" destId="{2A533B2E-BD6E-4D22-8B8B-2683D5DEF887}" srcOrd="0" destOrd="0" presId="urn:microsoft.com/office/officeart/2005/8/layout/pyramid2"/>
    <dgm:cxn modelId="{0751FA54-29C6-4CC1-8BC7-8BD58FB2E189}" srcId="{554DAE06-FBA4-4DD5-B5CB-63C4B561EB64}" destId="{4B3BA812-92A8-4821-846B-16A5981F0C83}" srcOrd="0" destOrd="0" parTransId="{8BE26382-48DE-4D27-9DBB-DAAD4DB7A8ED}" sibTransId="{3CD9173D-1D1F-43B5-937A-6F940F4A218C}"/>
    <dgm:cxn modelId="{B0A97701-3CDD-4267-B167-491589C2FF8E}" type="presOf" srcId="{554DAE06-FBA4-4DD5-B5CB-63C4B561EB64}" destId="{FF6418E4-E082-485F-9D54-CAF82A94A25D}" srcOrd="0" destOrd="0" presId="urn:microsoft.com/office/officeart/2005/8/layout/pyramid2"/>
    <dgm:cxn modelId="{694AFBC4-1E2C-4975-A9A4-B6DCFDA0F081}" type="presOf" srcId="{592F9E49-A6CE-4DCC-BA0B-26D52C329645}" destId="{0E2AE604-C425-4AE2-AC1E-A654EEECFFBB}" srcOrd="0" destOrd="0" presId="urn:microsoft.com/office/officeart/2005/8/layout/pyramid2"/>
    <dgm:cxn modelId="{EF7141FD-607F-4CDF-B234-C6415DD5B284}" srcId="{554DAE06-FBA4-4DD5-B5CB-63C4B561EB64}" destId="{592F9E49-A6CE-4DCC-BA0B-26D52C329645}" srcOrd="1" destOrd="0" parTransId="{1952B4FB-EC7C-4FD9-941E-A587408175B9}" sibTransId="{EA5846A4-3F55-40B5-A453-67B6359C0C78}"/>
    <dgm:cxn modelId="{8CDF4622-88C2-4ADD-9033-D2770A194BAA}" srcId="{554DAE06-FBA4-4DD5-B5CB-63C4B561EB64}" destId="{3800B77B-A300-484C-9B54-C9EF2F09010F}" srcOrd="2" destOrd="0" parTransId="{10088288-5DC3-4EFF-9888-3B2D68656529}" sibTransId="{A3B4EC52-6A65-4C5C-A8C9-229109590502}"/>
    <dgm:cxn modelId="{C8DE162D-0554-4255-9640-A6ADB9805435}" type="presParOf" srcId="{FF6418E4-E082-485F-9D54-CAF82A94A25D}" destId="{9C0B319F-666C-4FD9-859B-6306F7BC3BE7}" srcOrd="0" destOrd="0" presId="urn:microsoft.com/office/officeart/2005/8/layout/pyramid2"/>
    <dgm:cxn modelId="{CA8A72E0-573A-423C-AF97-81DE68741344}" type="presParOf" srcId="{FF6418E4-E082-485F-9D54-CAF82A94A25D}" destId="{2607C727-6A0D-4F6D-9550-409F22F447DA}" srcOrd="1" destOrd="0" presId="urn:microsoft.com/office/officeart/2005/8/layout/pyramid2"/>
    <dgm:cxn modelId="{91623BDF-32C5-4510-89DE-1F07BE18B9EF}" type="presParOf" srcId="{2607C727-6A0D-4F6D-9550-409F22F447DA}" destId="{2A533B2E-BD6E-4D22-8B8B-2683D5DEF887}" srcOrd="0" destOrd="0" presId="urn:microsoft.com/office/officeart/2005/8/layout/pyramid2"/>
    <dgm:cxn modelId="{EA6AF523-E660-496E-B3C3-65AC5E292360}" type="presParOf" srcId="{2607C727-6A0D-4F6D-9550-409F22F447DA}" destId="{C69D0A6A-3B48-447C-8B9A-EE2A58064118}" srcOrd="1" destOrd="0" presId="urn:microsoft.com/office/officeart/2005/8/layout/pyramid2"/>
    <dgm:cxn modelId="{28E35AA2-9B49-4EF8-BACE-6148966865FF}" type="presParOf" srcId="{2607C727-6A0D-4F6D-9550-409F22F447DA}" destId="{0E2AE604-C425-4AE2-AC1E-A654EEECFFBB}" srcOrd="2" destOrd="0" presId="urn:microsoft.com/office/officeart/2005/8/layout/pyramid2"/>
    <dgm:cxn modelId="{D103CCE4-8F74-45C4-A5DB-673688884264}" type="presParOf" srcId="{2607C727-6A0D-4F6D-9550-409F22F447DA}" destId="{C66B27A6-9E52-4EFA-9967-37B9385D8445}" srcOrd="3" destOrd="0" presId="urn:microsoft.com/office/officeart/2005/8/layout/pyramid2"/>
    <dgm:cxn modelId="{DA0536FD-07E8-460B-8285-4F476186370A}" type="presParOf" srcId="{2607C727-6A0D-4F6D-9550-409F22F447DA}" destId="{DA483026-16A7-4461-9305-3297A46DB55B}" srcOrd="4" destOrd="0" presId="urn:microsoft.com/office/officeart/2005/8/layout/pyramid2"/>
    <dgm:cxn modelId="{8BF03733-1BE6-46C5-8186-5CC74408E1E6}" type="presParOf" srcId="{2607C727-6A0D-4F6D-9550-409F22F447DA}" destId="{F989738E-5D38-4DAE-B2D8-916934B5A7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B319F-666C-4FD9-859B-6306F7BC3BE7}">
      <dsp:nvSpPr>
        <dsp:cNvPr id="0" name=""/>
        <dsp:cNvSpPr/>
      </dsp:nvSpPr>
      <dsp:spPr>
        <a:xfrm>
          <a:off x="-720646" y="0"/>
          <a:ext cx="7548806" cy="5051903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A533B2E-BD6E-4D22-8B8B-2683D5DEF887}">
      <dsp:nvSpPr>
        <dsp:cNvPr id="0" name=""/>
        <dsp:cNvSpPr/>
      </dsp:nvSpPr>
      <dsp:spPr>
        <a:xfrm>
          <a:off x="838770" y="464157"/>
          <a:ext cx="7656722" cy="136607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none" kern="1200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установленном порядке </a:t>
          </a:r>
          <a:r>
            <a:rPr lang="ru-RU" sz="1900" b="1" i="0" u="none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уведомлять</a:t>
          </a:r>
          <a:r>
            <a:rPr lang="en-US" sz="1900" b="1" i="0" u="none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i="0" u="none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</a:r>
          <a:endParaRPr lang="ru-RU" sz="1900" b="1" i="0" u="none" kern="1200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770" y="464157"/>
        <a:ext cx="7656722" cy="1366073"/>
      </dsp:txXfrm>
    </dsp:sp>
    <dsp:sp modelId="{0E2AE604-C425-4AE2-AC1E-A654EEECFFBB}">
      <dsp:nvSpPr>
        <dsp:cNvPr id="0" name=""/>
        <dsp:cNvSpPr/>
      </dsp:nvSpPr>
      <dsp:spPr>
        <a:xfrm>
          <a:off x="838770" y="2056924"/>
          <a:ext cx="7656722" cy="13469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900" b="1" kern="1200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сомнении в наличии конфликта интересов или возможности его возникновения </a:t>
          </a:r>
          <a:r>
            <a:rPr lang="ru-RU" sz="1900" b="1" kern="1200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обращаться за консультацией в </a:t>
          </a: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rPr>
            <a:t>структурное подразделение, ответственное за профилактику коррупционных правонарушений </a:t>
          </a:r>
          <a:endParaRPr lang="ru-RU" sz="1900" b="1" kern="1200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770" y="2056924"/>
        <a:ext cx="7656722" cy="1346976"/>
      </dsp:txXfrm>
    </dsp:sp>
    <dsp:sp modelId="{DA483026-16A7-4461-9305-3297A46DB55B}">
      <dsp:nvSpPr>
        <dsp:cNvPr id="0" name=""/>
        <dsp:cNvSpPr/>
      </dsp:nvSpPr>
      <dsp:spPr>
        <a:xfrm>
          <a:off x="826785" y="3571616"/>
          <a:ext cx="7680693" cy="125306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воздерживаться до устранения конфликта интересов от любых действий, влияющих на беспристрастные решения</a:t>
          </a:r>
          <a:endParaRPr lang="ru-RU" sz="1900" b="1" kern="1200" spc="100" baseline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785" y="3571616"/>
        <a:ext cx="7680693" cy="125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25.03.2025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4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2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2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7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87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87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5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5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6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3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Изображение 11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1113" y="6247299"/>
            <a:ext cx="447050" cy="4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40DD8BE935922D69171CE41D370771B864C2303CE0711368D869DC069155652ED4E5C40357EB52B4D8FF3D66C497AF5E0030F740469C61FBN5S8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internet.garant.ru/#/document/411568263/entry/100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et.garant.ru/#/document/70409756/entry/135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598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75688"/>
            <a:ext cx="12191999" cy="3227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5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57689" y="1883664"/>
            <a:ext cx="0" cy="316136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23310" y="3679352"/>
            <a:ext cx="8083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/>
            </a:r>
            <a:br>
              <a:rPr lang="ru-RU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ru-RU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_____________________________</a:t>
            </a:r>
            <a:endParaRPr lang="ru-RU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52786" y="2303002"/>
            <a:ext cx="7297905" cy="2583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уведомления 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 работодателя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заинтересованности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должностных обязанностей, которая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или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конфликту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89660" y="2582191"/>
            <a:ext cx="2538101" cy="1384996"/>
          </a:xfrm>
          <a:prstGeom prst="rect">
            <a:avLst/>
          </a:prstGeom>
          <a:solidFill>
            <a:srgbClr val="7CAEF3"/>
          </a:solidFill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546116" y="4005904"/>
            <a:ext cx="2578090" cy="34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5567" y="160638"/>
            <a:ext cx="10161373" cy="11639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акты  </a:t>
            </a: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обязанности  уведомлять работодателя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1" y="612062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3175270" y="1556792"/>
            <a:ext cx="7034520" cy="508954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№ 273-ФЗ «О противодействии коррупции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327420" y="1576139"/>
            <a:ext cx="1601032" cy="508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28453" y="1801046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/>
          <p:cNvSpPr txBox="1">
            <a:spLocks/>
          </p:cNvSpPr>
          <p:nvPr/>
        </p:nvSpPr>
        <p:spPr>
          <a:xfrm>
            <a:off x="1327419" y="2501781"/>
            <a:ext cx="1601033" cy="1236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338644" y="4254643"/>
            <a:ext cx="1589846" cy="902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3166777" y="2420888"/>
            <a:ext cx="7034520" cy="1460922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22.12.2015 №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сообщения лицами, замещающими отдельные государственные должности Российской Федерации, должности федеральной государственной службы, и иными лицами о возникновении личной заинтересованности при исполнении должностных обязанностей, которая приводит или может привести к конфликту интересов, и о внесении изменений в некоторые акты Президента Российской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gray">
          <a:xfrm>
            <a:off x="3321156" y="4165857"/>
            <a:ext cx="7034629" cy="1080120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05.07.2013 №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568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распространении на отдельные категории граждан ограничений, запретов и обязанностей, установленных Федеральным законом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федеральными законами в целях противодействия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928454" y="3142382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28453" y="4725143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дзаголовок 2"/>
          <p:cNvSpPr txBox="1">
            <a:spLocks/>
          </p:cNvSpPr>
          <p:nvPr/>
        </p:nvSpPr>
        <p:spPr>
          <a:xfrm>
            <a:off x="1344314" y="5661248"/>
            <a:ext cx="158984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СФР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3053285" y="5474525"/>
            <a:ext cx="9013372" cy="1323624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Фонда пенсионного и социального страхования Российской Федерации от 29 января 2025 г. N 90 "Об утверждении Порядка уведомления работниками Фонда пенсионного и социального страхования Российской Федерации и его территориальных органов о возникновении личной заинтересованности при исполнении должностных обязанностей, которая приводит или может привести к конфликту интересов"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934123" y="6021287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0488" y="250882"/>
            <a:ext cx="9434557" cy="6084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1" y="6120626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95044" y="4041290"/>
            <a:ext cx="11553938" cy="200868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anchor="ctr" anchorCtr="1"/>
          <a:lstStyle/>
          <a:p>
            <a:pPr algn="just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получения доходов в виде денег, иного имущества, в том числе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услуг имущественного характера, результатов выполненных работ или каких-либо выгод (преимуществ) лицом, указанным в части 1 статьи 10 Федерального закона от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25.12.2008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 противодействии коррупции»,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статьи 10 данного закона,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лица, состоящие с ним в близком родстве или свойстве, связаны имущественными, корпоративными или иными близкими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27702" y="2502369"/>
            <a:ext cx="11521280" cy="1344009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anchor="ctr" anchorCtr="1"/>
          <a:lstStyle/>
          <a:p>
            <a:pPr algn="just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ситуация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0024" y="133119"/>
            <a:ext cx="10747168" cy="1398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работника СФР (</a:t>
            </a:r>
            <a:r>
              <a:rPr lang="ru-RU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замещающего должность, включенную в Перечень, утвержденный приказом СФР</a:t>
            </a:r>
            <a:r>
              <a:rPr lang="ru-RU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25.09.2023 № 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1793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у него личной заинтересованности при исполнении должностных обязанностей, которая приводит или может привести к конфликту интересов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1" y="6120626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451603"/>
              </p:ext>
            </p:extLst>
          </p:nvPr>
        </p:nvGraphicFramePr>
        <p:xfrm>
          <a:off x="1719309" y="1586282"/>
          <a:ext cx="7758339" cy="505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34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834" y="311728"/>
            <a:ext cx="11619530" cy="142704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СФР работодателя </a:t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1" y="612062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0834" y="1876301"/>
            <a:ext cx="11608897" cy="13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 СФР подает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имя руководителя территориального органа СФР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уведомление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(оформленное по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рекомендуемому образцу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одном экземпляре)</a:t>
            </a:r>
            <a:endParaRPr lang="ru-RU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представляет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 структурное подразделение (работнику) территориального органа СФР, ответственное за профилактику коррупционных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работником СФР представляется лично либо направляется посредством почтовой связи с уведомлением о вручении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656179" y="3211037"/>
            <a:ext cx="1067886" cy="3483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4486" y="5194603"/>
            <a:ext cx="994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967" y="3569145"/>
            <a:ext cx="5948140" cy="2601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уведомлений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работников, занимающих должности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 аппарате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СФР, а также от руководителей территориальными органами СФР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кадров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2603" y="3572683"/>
            <a:ext cx="5516495" cy="2601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уведомлений от работников, занимающих должности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органах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руководителей территориальными органами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подразделением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(работником) территориального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СФР,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профилактику коррупционных правонарушений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582298" y="3214575"/>
            <a:ext cx="1067886" cy="3483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1511" y="239814"/>
            <a:ext cx="9815952" cy="82995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 </a:t>
            </a:r>
            <a:r>
              <a:rPr lang="ru-RU" sz="2000" dirty="0" smtClean="0">
                <a:solidFill>
                  <a:schemeClr val="accent4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ЗАИНТЕРИСОВАННОСТИ 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оформленном 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рекомендуемому 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образцу)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" y="6171903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13" y="244820"/>
            <a:ext cx="1287403" cy="824951"/>
          </a:xfrm>
          <a:prstGeom prst="rect">
            <a:avLst/>
          </a:prstGeom>
        </p:spPr>
      </p:pic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1854359" y="1292658"/>
            <a:ext cx="9673612" cy="498212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работодателя, на имя которого направляется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gray">
          <a:xfrm>
            <a:off x="1854361" y="1919506"/>
            <a:ext cx="9673610" cy="50405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номер телефона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работника, составившего уведомление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1854361" y="2514815"/>
            <a:ext cx="9673610" cy="50405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являющиеся основанием возникновения личной заинтересованности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gray">
          <a:xfrm>
            <a:off x="1854361" y="3147381"/>
            <a:ext cx="9673610" cy="616104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обязанности, на исполнение которых влияет или может повлиять личная заинтересованность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gray">
          <a:xfrm>
            <a:off x="1843475" y="3883231"/>
            <a:ext cx="9684496" cy="50405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меры (принятые)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предотвращению или урегулированию конфликта интересов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1845253" y="4499333"/>
            <a:ext cx="9682718" cy="957369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намерение работника лично присутствовать или не присутствовать на заседании соответствующей комиссии по соблюдению требований к служебному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урегулированию конфликта интересов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1217855" y="1286814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Овал 24"/>
          <p:cNvSpPr/>
          <p:nvPr/>
        </p:nvSpPr>
        <p:spPr>
          <a:xfrm>
            <a:off x="1219662" y="1919506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19662" y="2514815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19662" y="3201811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Овал 27"/>
          <p:cNvSpPr/>
          <p:nvPr/>
        </p:nvSpPr>
        <p:spPr>
          <a:xfrm>
            <a:off x="1206969" y="3883231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206969" y="4640853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" y="5795078"/>
            <a:ext cx="853073" cy="80661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733346" y="5456703"/>
            <a:ext cx="10458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подписано работником лично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его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</a:t>
            </a:r>
            <a:endParaRPr lang="en-US" sz="17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уведомлению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прилагаются дополнительные материалы, подтверждающие факт возникновения личной заинтересованности при исполнении должностных обязанностей, которая приводит или может привести к конфликту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интересов.</a:t>
            </a:r>
            <a:endParaRPr lang="ru-RU" sz="1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1511" y="239814"/>
            <a:ext cx="9815952" cy="82995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основание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уведомления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" y="6171903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13" y="244820"/>
            <a:ext cx="1287403" cy="824951"/>
          </a:xfrm>
          <a:prstGeom prst="rect">
            <a:avLst/>
          </a:prstGeom>
        </p:spPr>
      </p:pic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1959429" y="1292658"/>
            <a:ext cx="9568541" cy="161679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пп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 "в" п. 1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Постановления Правительства РФ от 05.07.2013 N 568 работник обязан уведомлять работодателя в порядке, определенном работодателем в соответствии с нормативными правовыми актами Российской Федерации, о личной заинтересованности при исполнении трудовых обязанностей, которая может привести к конфликту интересов,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только ему станет об этом известно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gray">
          <a:xfrm>
            <a:off x="1959429" y="2909454"/>
            <a:ext cx="9580417" cy="3811980"/>
          </a:xfrm>
          <a:prstGeom prst="roundRect">
            <a:avLst>
              <a:gd name="adj" fmla="val 19398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если в трудовые функции работника входит участие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процессах установления и (или) выплаты пенсии, конкретного вида социального обеспечения или меры государственной поддержки (далее – выплаты), то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обращении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территориальный орган СФР самим работником или его родственниками за получением выплат, такому работнику необходимо уведомить работодателя о личной заинтересованности при исполнении трудовых обязанностей, которая может привести к конфликту интересов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(Письмо СФР от 17.01.2024 г. № 04/2826 «О соблюдении требований антикоррупционного законодательства»)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 algn="just"/>
            <a:endParaRPr lang="en-US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следует из Методических рекомендаций Министерства труда и социальной защиты РФ от 5 ноября 2020 г. № 18-2В-757 по вопросам привлечения к ответственности должностных лиц за непринятие мер по предотвращению и (или) урегулированию конфликта интересов, личная заинтересованность связана, в том числе,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возможностью принятия должностным лицом решений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лиц, с которыми связана его личная заинтересованность (родителями, супругами, детьми, братьями, сестрами, а также братьями, сестрами, родителями, детьми супругов и супругами детей). </a:t>
            </a:r>
          </a:p>
          <a:p>
            <a:pPr lvl="0" algn="just"/>
            <a:endParaRPr lang="ru-RU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165" y="5795078"/>
            <a:ext cx="853073" cy="8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1">
      <a:dk1>
        <a:srgbClr val="5A5A5A"/>
      </a:dk1>
      <a:lt1>
        <a:srgbClr val="FFFFFF"/>
      </a:lt1>
      <a:dk2>
        <a:srgbClr val="4D3D6F"/>
      </a:dk2>
      <a:lt2>
        <a:srgbClr val="D8D2E6"/>
      </a:lt2>
      <a:accent1>
        <a:srgbClr val="1956BE"/>
      </a:accent1>
      <a:accent2>
        <a:srgbClr val="7CAEF3"/>
      </a:accent2>
      <a:accent3>
        <a:srgbClr val="987AAE"/>
      </a:accent3>
      <a:accent4>
        <a:srgbClr val="CEC0D9"/>
      </a:accent4>
      <a:accent5>
        <a:srgbClr val="614D8D"/>
      </a:accent5>
      <a:accent6>
        <a:srgbClr val="B2A6CE"/>
      </a:accent6>
      <a:hlink>
        <a:srgbClr val="4D3D6F"/>
      </a:hlink>
      <a:folHlink>
        <a:srgbClr val="7CAEF3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613</Words>
  <Application>Microsoft Office PowerPoint</Application>
  <PresentationFormat>Произвольный</PresentationFormat>
  <Paragraphs>60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Нормативные акты  об обязанности  уведомлять работодателя  о возникновении личной заинтересованности при исполнении должностных обязанностей, которая приводит или может привести к конфликту интересов  </vt:lpstr>
      <vt:lpstr>Основные понятия</vt:lpstr>
      <vt:lpstr> Действия работника СФР (замещающего должность, включенную в Перечень, утвержденный приказом СФР  от 25.09.2023 № 1793)  при возникновении у него личной заинтересованности при исполнении должностных обязанностей, которая приводит или может привести к конфликту интересов  </vt:lpstr>
      <vt:lpstr>   Порядок уведомления  работниками СФР работодателя  о возникновении личной заинтересованности при исполнении должностных обязанностей, которая приводит или может привести к конфликту интересов    </vt:lpstr>
      <vt:lpstr>В УВЕДОМЛЕНИИ О ВОЗНИКНОВЕНИИ ЛИЧНОЙ ЗАИНТЕРИСОВАННОСТИ (оформленном по рекомендуемому образцу) УКАЗЫВАЕТСЯ:</vt:lpstr>
      <vt:lpstr>Срок и основание для подачи уведомления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Киричкова Гульнара Алибековна</cp:lastModifiedBy>
  <cp:revision>158</cp:revision>
  <cp:lastPrinted>2023-11-17T07:59:40Z</cp:lastPrinted>
  <dcterms:created xsi:type="dcterms:W3CDTF">2021-02-19T06:17:16Z</dcterms:created>
  <dcterms:modified xsi:type="dcterms:W3CDTF">2025-03-25T02:29:19Z</dcterms:modified>
</cp:coreProperties>
</file>